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6"/>
  </p:notesMasterIdLst>
  <p:sldIdLst>
    <p:sldId id="256" r:id="rId2"/>
    <p:sldId id="265" r:id="rId3"/>
    <p:sldId id="266" r:id="rId4"/>
    <p:sldId id="263" r:id="rId5"/>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4D5"/>
    <a:srgbClr val="D7F9F9"/>
    <a:srgbClr val="159596"/>
    <a:srgbClr val="18A8A8"/>
    <a:srgbClr val="B3CFB5"/>
    <a:srgbClr val="D0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94677"/>
  </p:normalViewPr>
  <p:slideViewPr>
    <p:cSldViewPr snapToGrid="0" snapToObjects="1">
      <p:cViewPr varScale="1">
        <p:scale>
          <a:sx n="75" d="100"/>
          <a:sy n="75" d="100"/>
        </p:scale>
        <p:origin x="3174" y="78"/>
      </p:cViewPr>
      <p:guideLst/>
    </p:cSldViewPr>
  </p:slideViewPr>
  <p:notesTextViewPr>
    <p:cViewPr>
      <p:scale>
        <a:sx n="1" d="1"/>
        <a:sy n="1" d="1"/>
      </p:scale>
      <p:origin x="0" y="0"/>
    </p:cViewPr>
  </p:notesTextViewPr>
  <p:notesViewPr>
    <p:cSldViewPr snapToGrid="0" snapToObjects="1">
      <p:cViewPr varScale="1">
        <p:scale>
          <a:sx n="171" d="100"/>
          <a:sy n="171" d="100"/>
        </p:scale>
        <p:origin x="655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431E87-A009-3946-95A2-CCFA8778EE5F}" type="datetimeFigureOut">
              <a:rPr lang="en-US" smtClean="0"/>
              <a:t>10/23/2023</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A6E397-E1D5-6542-9087-0571BEE0F23A}" type="slidenum">
              <a:rPr lang="en-US" smtClean="0"/>
              <a:t>‹#›</a:t>
            </a:fld>
            <a:endParaRPr lang="en-US"/>
          </a:p>
        </p:txBody>
      </p:sp>
    </p:spTree>
    <p:extLst>
      <p:ext uri="{BB962C8B-B14F-4D97-AF65-F5344CB8AC3E}">
        <p14:creationId xmlns:p14="http://schemas.microsoft.com/office/powerpoint/2010/main" val="407294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4E62FD-54EA-294D-9370-439FEE15DE3F}"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248D2-D20B-AF40-882C-DB0E43EF83B1}" type="slidenum">
              <a:rPr lang="en-US" smtClean="0"/>
              <a:t>‹#›</a:t>
            </a:fld>
            <a:endParaRPr lang="en-US"/>
          </a:p>
        </p:txBody>
      </p:sp>
      <p:pic>
        <p:nvPicPr>
          <p:cNvPr id="7" name="Picture 6">
            <a:extLst>
              <a:ext uri="{FF2B5EF4-FFF2-40B4-BE49-F238E27FC236}">
                <a16:creationId xmlns:a16="http://schemas.microsoft.com/office/drawing/2014/main" id="{98A2DB7D-9957-5049-9E65-D66B7C3E5EF9}"/>
              </a:ext>
            </a:extLst>
          </p:cNvPr>
          <p:cNvPicPr>
            <a:picLocks noChangeAspect="1"/>
          </p:cNvPicPr>
          <p:nvPr userDrawn="1"/>
        </p:nvPicPr>
        <p:blipFill>
          <a:blip r:embed="rId2"/>
          <a:stretch>
            <a:fillRect/>
          </a:stretch>
        </p:blipFill>
        <p:spPr>
          <a:xfrm>
            <a:off x="0" y="272557"/>
            <a:ext cx="6858000" cy="9700752"/>
          </a:xfrm>
          <a:prstGeom prst="rect">
            <a:avLst/>
          </a:prstGeom>
        </p:spPr>
      </p:pic>
    </p:spTree>
    <p:extLst>
      <p:ext uri="{BB962C8B-B14F-4D97-AF65-F5344CB8AC3E}">
        <p14:creationId xmlns:p14="http://schemas.microsoft.com/office/powerpoint/2010/main" val="1062272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4E62FD-54EA-294D-9370-439FEE15DE3F}"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248D2-D20B-AF40-882C-DB0E43EF83B1}" type="slidenum">
              <a:rPr lang="en-US" smtClean="0"/>
              <a:t>‹#›</a:t>
            </a:fld>
            <a:endParaRPr lang="en-US"/>
          </a:p>
        </p:txBody>
      </p:sp>
    </p:spTree>
    <p:extLst>
      <p:ext uri="{BB962C8B-B14F-4D97-AF65-F5344CB8AC3E}">
        <p14:creationId xmlns:p14="http://schemas.microsoft.com/office/powerpoint/2010/main" val="752392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4E62FD-54EA-294D-9370-439FEE15DE3F}"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248D2-D20B-AF40-882C-DB0E43EF83B1}" type="slidenum">
              <a:rPr lang="en-US" smtClean="0"/>
              <a:t>‹#›</a:t>
            </a:fld>
            <a:endParaRPr lang="en-US"/>
          </a:p>
        </p:txBody>
      </p:sp>
    </p:spTree>
    <p:extLst>
      <p:ext uri="{BB962C8B-B14F-4D97-AF65-F5344CB8AC3E}">
        <p14:creationId xmlns:p14="http://schemas.microsoft.com/office/powerpoint/2010/main" val="1542805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4E62FD-54EA-294D-9370-439FEE15DE3F}"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248D2-D20B-AF40-882C-DB0E43EF83B1}" type="slidenum">
              <a:rPr lang="en-US" smtClean="0"/>
              <a:t>‹#›</a:t>
            </a:fld>
            <a:endParaRPr lang="en-US"/>
          </a:p>
        </p:txBody>
      </p:sp>
    </p:spTree>
    <p:extLst>
      <p:ext uri="{BB962C8B-B14F-4D97-AF65-F5344CB8AC3E}">
        <p14:creationId xmlns:p14="http://schemas.microsoft.com/office/powerpoint/2010/main" val="3497427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4E62FD-54EA-294D-9370-439FEE15DE3F}"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0248D2-D20B-AF40-882C-DB0E43EF83B1}" type="slidenum">
              <a:rPr lang="en-US" smtClean="0"/>
              <a:t>‹#›</a:t>
            </a:fld>
            <a:endParaRPr lang="en-US"/>
          </a:p>
        </p:txBody>
      </p:sp>
    </p:spTree>
    <p:extLst>
      <p:ext uri="{BB962C8B-B14F-4D97-AF65-F5344CB8AC3E}">
        <p14:creationId xmlns:p14="http://schemas.microsoft.com/office/powerpoint/2010/main" val="2840126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4E62FD-54EA-294D-9370-439FEE15DE3F}"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0248D2-D20B-AF40-882C-DB0E43EF83B1}" type="slidenum">
              <a:rPr lang="en-US" smtClean="0"/>
              <a:t>‹#›</a:t>
            </a:fld>
            <a:endParaRPr lang="en-US"/>
          </a:p>
        </p:txBody>
      </p:sp>
      <p:pic>
        <p:nvPicPr>
          <p:cNvPr id="9" name="Picture 8">
            <a:extLst>
              <a:ext uri="{FF2B5EF4-FFF2-40B4-BE49-F238E27FC236}">
                <a16:creationId xmlns:a16="http://schemas.microsoft.com/office/drawing/2014/main" id="{C754117B-6566-0E43-94D4-B7BBF9A42769}"/>
              </a:ext>
            </a:extLst>
          </p:cNvPr>
          <p:cNvPicPr>
            <a:picLocks noChangeAspect="1"/>
          </p:cNvPicPr>
          <p:nvPr userDrawn="1"/>
        </p:nvPicPr>
        <p:blipFill>
          <a:blip r:embed="rId2"/>
          <a:stretch>
            <a:fillRect/>
          </a:stretch>
        </p:blipFill>
        <p:spPr>
          <a:xfrm>
            <a:off x="0" y="205248"/>
            <a:ext cx="6858000" cy="9700752"/>
          </a:xfrm>
          <a:prstGeom prst="rect">
            <a:avLst/>
          </a:prstGeom>
        </p:spPr>
      </p:pic>
    </p:spTree>
    <p:extLst>
      <p:ext uri="{BB962C8B-B14F-4D97-AF65-F5344CB8AC3E}">
        <p14:creationId xmlns:p14="http://schemas.microsoft.com/office/powerpoint/2010/main" val="715099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4E62FD-54EA-294D-9370-439FEE15DE3F}" type="datetimeFigureOut">
              <a:rPr lang="en-US" smtClean="0"/>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0248D2-D20B-AF40-882C-DB0E43EF83B1}" type="slidenum">
              <a:rPr lang="en-US" smtClean="0"/>
              <a:t>‹#›</a:t>
            </a:fld>
            <a:endParaRPr lang="en-US"/>
          </a:p>
        </p:txBody>
      </p:sp>
    </p:spTree>
    <p:extLst>
      <p:ext uri="{BB962C8B-B14F-4D97-AF65-F5344CB8AC3E}">
        <p14:creationId xmlns:p14="http://schemas.microsoft.com/office/powerpoint/2010/main" val="4089132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4E62FD-54EA-294D-9370-439FEE15DE3F}" type="datetimeFigureOut">
              <a:rPr lang="en-US" smtClean="0"/>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0248D2-D20B-AF40-882C-DB0E43EF83B1}" type="slidenum">
              <a:rPr lang="en-US" smtClean="0"/>
              <a:t>‹#›</a:t>
            </a:fld>
            <a:endParaRPr lang="en-US"/>
          </a:p>
        </p:txBody>
      </p:sp>
    </p:spTree>
    <p:extLst>
      <p:ext uri="{BB962C8B-B14F-4D97-AF65-F5344CB8AC3E}">
        <p14:creationId xmlns:p14="http://schemas.microsoft.com/office/powerpoint/2010/main" val="981585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4E62FD-54EA-294D-9370-439FEE15DE3F}" type="datetimeFigureOut">
              <a:rPr lang="en-US" smtClean="0"/>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0248D2-D20B-AF40-882C-DB0E43EF83B1}" type="slidenum">
              <a:rPr lang="en-US" smtClean="0"/>
              <a:t>‹#›</a:t>
            </a:fld>
            <a:endParaRPr lang="en-US"/>
          </a:p>
        </p:txBody>
      </p:sp>
    </p:spTree>
    <p:extLst>
      <p:ext uri="{BB962C8B-B14F-4D97-AF65-F5344CB8AC3E}">
        <p14:creationId xmlns:p14="http://schemas.microsoft.com/office/powerpoint/2010/main" val="186807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A4E62FD-54EA-294D-9370-439FEE15DE3F}"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0248D2-D20B-AF40-882C-DB0E43EF83B1}" type="slidenum">
              <a:rPr lang="en-US" smtClean="0"/>
              <a:t>‹#›</a:t>
            </a:fld>
            <a:endParaRPr lang="en-US"/>
          </a:p>
        </p:txBody>
      </p:sp>
    </p:spTree>
    <p:extLst>
      <p:ext uri="{BB962C8B-B14F-4D97-AF65-F5344CB8AC3E}">
        <p14:creationId xmlns:p14="http://schemas.microsoft.com/office/powerpoint/2010/main" val="2860864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A4E62FD-54EA-294D-9370-439FEE15DE3F}"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0248D2-D20B-AF40-882C-DB0E43EF83B1}" type="slidenum">
              <a:rPr lang="en-US" smtClean="0"/>
              <a:t>‹#›</a:t>
            </a:fld>
            <a:endParaRPr lang="en-US"/>
          </a:p>
        </p:txBody>
      </p:sp>
    </p:spTree>
    <p:extLst>
      <p:ext uri="{BB962C8B-B14F-4D97-AF65-F5344CB8AC3E}">
        <p14:creationId xmlns:p14="http://schemas.microsoft.com/office/powerpoint/2010/main" val="1532839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A4E62FD-54EA-294D-9370-439FEE15DE3F}" type="datetimeFigureOut">
              <a:rPr lang="en-US" smtClean="0"/>
              <a:t>10/23/2023</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A0248D2-D20B-AF40-882C-DB0E43EF83B1}" type="slidenum">
              <a:rPr lang="en-US" smtClean="0"/>
              <a:t>‹#›</a:t>
            </a:fld>
            <a:endParaRPr lang="en-US"/>
          </a:p>
        </p:txBody>
      </p:sp>
      <p:pic>
        <p:nvPicPr>
          <p:cNvPr id="9" name="Picture 8">
            <a:extLst>
              <a:ext uri="{FF2B5EF4-FFF2-40B4-BE49-F238E27FC236}">
                <a16:creationId xmlns:a16="http://schemas.microsoft.com/office/drawing/2014/main" id="{8B40D1C7-542F-7044-85FD-7A618BF04839}"/>
              </a:ext>
            </a:extLst>
          </p:cNvPr>
          <p:cNvPicPr>
            <a:picLocks noChangeAspect="1"/>
          </p:cNvPicPr>
          <p:nvPr userDrawn="1"/>
        </p:nvPicPr>
        <p:blipFill>
          <a:blip r:embed="rId13"/>
          <a:stretch>
            <a:fillRect/>
          </a:stretch>
        </p:blipFill>
        <p:spPr>
          <a:xfrm>
            <a:off x="0" y="205248"/>
            <a:ext cx="6858000" cy="9700752"/>
          </a:xfrm>
          <a:prstGeom prst="rect">
            <a:avLst/>
          </a:prstGeom>
        </p:spPr>
      </p:pic>
    </p:spTree>
    <p:extLst>
      <p:ext uri="{BB962C8B-B14F-4D97-AF65-F5344CB8AC3E}">
        <p14:creationId xmlns:p14="http://schemas.microsoft.com/office/powerpoint/2010/main" val="11553683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1989" y="2515765"/>
            <a:ext cx="6096000" cy="1723292"/>
          </a:xfrm>
          <a:prstGeom prst="rect">
            <a:avLst/>
          </a:prstGeom>
        </p:spPr>
        <p:txBody>
          <a:bodyPr>
            <a:spAutoFit/>
          </a:bodyPr>
          <a:lstStyle/>
          <a:p>
            <a:pPr algn="ctr" rtl="1">
              <a:lnSpc>
                <a:spcPct val="107000"/>
              </a:lnSpc>
              <a:spcAft>
                <a:spcPts val="800"/>
              </a:spcAft>
            </a:pPr>
            <a:r>
              <a:rPr lang="ar-SA" sz="2800" cap="small" dirty="0">
                <a:latin typeface="Sakkal Majalla" panose="02000000000000000000" pitchFamily="2" charset="-78"/>
                <a:ea typeface="Century Gothic" panose="020B0502020202020204" pitchFamily="34" charset="0"/>
                <a:cs typeface="GE SS Text Bold" panose="020A0503020102020204" pitchFamily="18" charset="-78"/>
              </a:rPr>
              <a:t>ورشة العمل الإقليمية </a:t>
            </a:r>
            <a:r>
              <a:rPr lang="ar-OM" sz="2800" cap="small" dirty="0">
                <a:latin typeface="Sakkal Majalla" panose="02000000000000000000" pitchFamily="2" charset="-78"/>
                <a:ea typeface="Century Gothic" panose="020B0502020202020204" pitchFamily="34" charset="0"/>
                <a:cs typeface="GE SS Text Bold" panose="020A0503020102020204" pitchFamily="18" charset="-78"/>
              </a:rPr>
              <a:t>ال</a:t>
            </a:r>
            <a:r>
              <a:rPr lang="ar-KW" sz="2800" cap="small" dirty="0">
                <a:latin typeface="Sakkal Majalla" panose="02000000000000000000" pitchFamily="2" charset="-78"/>
                <a:ea typeface="Century Gothic" panose="020B0502020202020204" pitchFamily="34" charset="0"/>
                <a:cs typeface="GE SS Text Bold" panose="020A0503020102020204" pitchFamily="18" charset="-78"/>
              </a:rPr>
              <a:t>ثامنة</a:t>
            </a:r>
            <a:r>
              <a:rPr lang="ar-OM" sz="2800" cap="small" dirty="0">
                <a:latin typeface="Sakkal Majalla" panose="02000000000000000000" pitchFamily="2" charset="-78"/>
                <a:ea typeface="Century Gothic" panose="020B0502020202020204" pitchFamily="34" charset="0"/>
                <a:cs typeface="GE SS Text Bold" panose="020A0503020102020204" pitchFamily="18" charset="-78"/>
              </a:rPr>
              <a:t> </a:t>
            </a:r>
            <a:r>
              <a:rPr lang="ar-KW" sz="2800" cap="small" dirty="0">
                <a:latin typeface="Sakkal Majalla" panose="02000000000000000000" pitchFamily="2" charset="-78"/>
                <a:ea typeface="Century Gothic" panose="020B0502020202020204" pitchFamily="34" charset="0"/>
                <a:cs typeface="GE SS Text Bold" panose="020A0503020102020204" pitchFamily="18" charset="-78"/>
              </a:rPr>
              <a:t>بشأن إحصاءات التغير المناخي</a:t>
            </a:r>
            <a:endParaRPr lang="en-US" sz="2800" cap="small" dirty="0">
              <a:latin typeface="Sakkal Majalla" panose="02000000000000000000" pitchFamily="2" charset="-78"/>
              <a:ea typeface="Century Gothic" panose="020B0502020202020204" pitchFamily="34" charset="0"/>
              <a:cs typeface="GE SS Text Bold" panose="020A0503020102020204" pitchFamily="18" charset="-78"/>
            </a:endParaRPr>
          </a:p>
          <a:p>
            <a:pPr lvl="0" algn="ctr" defTabSz="1295979" rtl="1">
              <a:defRPr sz="1800" b="0" i="0" u="none" strike="noStrike" kern="0" cap="none" spc="0" baseline="0">
                <a:solidFill>
                  <a:srgbClr val="000000"/>
                </a:solidFill>
                <a:uFillTx/>
              </a:defRPr>
            </a:pPr>
            <a:r>
              <a:rPr lang="ar-KW" b="1" dirty="0">
                <a:cs typeface="Arial" pitchFamily="34"/>
              </a:rPr>
              <a:t>04</a:t>
            </a:r>
            <a:r>
              <a:rPr lang="ar-SA" b="1" dirty="0">
                <a:cs typeface="Arial" pitchFamily="34"/>
              </a:rPr>
              <a:t> -</a:t>
            </a:r>
            <a:r>
              <a:rPr lang="ar-KW" b="1" dirty="0">
                <a:cs typeface="Arial" pitchFamily="34"/>
              </a:rPr>
              <a:t>06</a:t>
            </a:r>
            <a:r>
              <a:rPr lang="ar-SA" b="1" dirty="0">
                <a:cs typeface="Arial" pitchFamily="34"/>
              </a:rPr>
              <a:t> </a:t>
            </a:r>
            <a:r>
              <a:rPr lang="ar-KW" b="1" dirty="0">
                <a:cs typeface="Arial" pitchFamily="34"/>
              </a:rPr>
              <a:t>سبتمبر</a:t>
            </a:r>
            <a:r>
              <a:rPr lang="ar-SA" b="1" dirty="0">
                <a:cs typeface="Arial" pitchFamily="34"/>
              </a:rPr>
              <a:t> 20</a:t>
            </a:r>
            <a:r>
              <a:rPr lang="ar-OM" b="1" dirty="0">
                <a:cs typeface="Arial" pitchFamily="34"/>
              </a:rPr>
              <a:t>23</a:t>
            </a:r>
            <a:r>
              <a:rPr lang="ar-SA" b="1" dirty="0">
                <a:cs typeface="Arial" pitchFamily="34"/>
              </a:rPr>
              <a:t>م</a:t>
            </a:r>
            <a:endParaRPr lang="en-US" dirty="0"/>
          </a:p>
          <a:p>
            <a:pPr algn="ctr" rtl="1">
              <a:lnSpc>
                <a:spcPct val="107000"/>
              </a:lnSpc>
              <a:spcAft>
                <a:spcPts val="800"/>
              </a:spcAft>
            </a:pPr>
            <a:r>
              <a:rPr lang="ar-OM" sz="2000" dirty="0">
                <a:latin typeface="GE SS Text Bold" panose="020A0503020102020204" pitchFamily="18" charset="-78"/>
                <a:ea typeface="GE SS Text Bold" panose="020A0503020102020204" pitchFamily="18" charset="-78"/>
                <a:cs typeface="GE SS Text Bold" panose="020A0503020102020204" pitchFamily="18" charset="-78"/>
              </a:rPr>
              <a:t>(عبر الوسائط الإلكترونية)</a:t>
            </a:r>
          </a:p>
        </p:txBody>
      </p:sp>
    </p:spTree>
    <p:extLst>
      <p:ext uri="{BB962C8B-B14F-4D97-AF65-F5344CB8AC3E}">
        <p14:creationId xmlns:p14="http://schemas.microsoft.com/office/powerpoint/2010/main" val="2624360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9608" y="1729738"/>
            <a:ext cx="5414645" cy="5242562"/>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ound Diagonal Corner Rectangle 9"/>
          <p:cNvSpPr/>
          <p:nvPr/>
        </p:nvSpPr>
        <p:spPr>
          <a:xfrm>
            <a:off x="5095240" y="423542"/>
            <a:ext cx="1207770" cy="429895"/>
          </a:xfrm>
          <a:prstGeom prst="round2Diag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rtl="1">
              <a:lnSpc>
                <a:spcPct val="107000"/>
              </a:lnSpc>
              <a:spcBef>
                <a:spcPts val="0"/>
              </a:spcBef>
              <a:spcAft>
                <a:spcPts val="0"/>
              </a:spcAft>
            </a:pPr>
            <a:r>
              <a:rPr lang="ar-OM" sz="2000" dirty="0">
                <a:solidFill>
                  <a:schemeClr val="tx1"/>
                </a:solidFill>
                <a:effectLst/>
                <a:ea typeface="Calibri" panose="020F0502020204030204" pitchFamily="34" charset="0"/>
                <a:cs typeface="GE SS Text Bold" panose="020A0503020102020204" pitchFamily="18" charset="-78"/>
              </a:rPr>
              <a:t>المقدمة</a:t>
            </a:r>
            <a:r>
              <a:rPr lang="en-US" sz="2000" dirty="0">
                <a:solidFill>
                  <a:schemeClr val="tx1"/>
                </a:solidFill>
                <a:effectLst/>
                <a:ea typeface="Calibri" panose="020F0502020204030204" pitchFamily="34" charset="0"/>
                <a:cs typeface="GE SS Text Bold" panose="020A0503020102020204" pitchFamily="18" charset="-78"/>
              </a:rPr>
              <a:t> </a:t>
            </a:r>
            <a:endParaRPr lang="en-US" sz="2000" dirty="0">
              <a:solidFill>
                <a:schemeClr val="tx1"/>
              </a:solidFill>
              <a:effectLst/>
              <a:ea typeface="Calibri" panose="020F0502020204030204" pitchFamily="34" charset="0"/>
              <a:cs typeface="Arial" panose="020B0604020202020204" pitchFamily="34" charset="0"/>
            </a:endParaRPr>
          </a:p>
        </p:txBody>
      </p:sp>
      <p:sp>
        <p:nvSpPr>
          <p:cNvPr id="11" name="Text Box 2"/>
          <p:cNvSpPr txBox="1">
            <a:spLocks noChangeArrowheads="1"/>
          </p:cNvSpPr>
          <p:nvPr/>
        </p:nvSpPr>
        <p:spPr bwMode="auto">
          <a:xfrm>
            <a:off x="355601" y="877248"/>
            <a:ext cx="5812792" cy="7775578"/>
          </a:xfrm>
          <a:prstGeom prst="rect">
            <a:avLst/>
          </a:prstGeom>
          <a:noFill/>
          <a:ln w="9525">
            <a:noFill/>
            <a:miter lim="800000"/>
            <a:headEnd/>
            <a:tailEnd/>
          </a:ln>
        </p:spPr>
        <p:txBody>
          <a:bodyPr rot="0" vert="horz" wrap="square" lIns="91440" tIns="45720" rIns="91440" bIns="45720" anchor="t" anchorCtr="0">
            <a:noAutofit/>
          </a:bodyPr>
          <a:lstStyle/>
          <a:p>
            <a:pPr lvl="0" algn="just" rtl="1">
              <a:lnSpc>
                <a:spcPct val="150000"/>
              </a:lnSpc>
            </a:pPr>
            <a:r>
              <a:rPr lang="ar-OM" sz="1000" dirty="0">
                <a:ln/>
                <a:solidFill>
                  <a:prstClr val="black"/>
                </a:solidFill>
                <a:cs typeface="mohammad bold art 1" pitchFamily="2" charset="-78"/>
              </a:rPr>
              <a:t> </a:t>
            </a:r>
            <a:r>
              <a:rPr lang="ar-OM" sz="1600" dirty="0">
                <a:latin typeface="GE SS Text Light" panose="020A0503020102020204" pitchFamily="18" charset="-78"/>
                <a:ea typeface="GE SS Text Light" panose="020A0503020102020204" pitchFamily="18" charset="-78"/>
                <a:cs typeface="GE SS Text Light" panose="020A0503020102020204" pitchFamily="18" charset="-78"/>
              </a:rPr>
              <a:t>يشكل تطوير وتوحيد العمل الإحصائي في دول مجلس التعاون لدول الخليج العربية أحد الأهداف الرئيسة للخطة الاستراتيجية للعمل الإحصائي المشترك للفترة (</a:t>
            </a:r>
            <a:r>
              <a:rPr lang="ar-OM" sz="1600" dirty="0">
                <a:latin typeface="GE SS Text Light" panose="020A0503020102020204" pitchFamily="18" charset="-78"/>
                <a:ea typeface="GE SS Text Light" panose="020A0503020102020204" pitchFamily="18" charset="-78"/>
              </a:rPr>
              <a:t>2015-2020</a:t>
            </a:r>
            <a:r>
              <a:rPr lang="ar-OM" sz="1600" dirty="0">
                <a:latin typeface="GE SS Text Light" panose="020A0503020102020204" pitchFamily="18" charset="-78"/>
                <a:ea typeface="GE SS Text Light" panose="020A0503020102020204" pitchFamily="18" charset="-78"/>
                <a:cs typeface="GE SS Text Light" panose="020A0503020102020204" pitchFamily="18" charset="-78"/>
              </a:rPr>
              <a:t>م) المعتمدة من قبل مقام المجلس الوزاري لمجلس التعاون، وذلك من خلال تطبيق أحدث المعايير والأساليب والأنظمة المعتمدة، والاستفادة من أفضل الممارسات الإحصائية الدولية والإقليمية، بالإضافة إلى رفع كفاءة وتأهيل الموارد البشرية العاملة في هذا المجال على مستوى دول المجلس.  </a:t>
            </a:r>
            <a:endParaRPr lang="ar-KW" sz="1600" dirty="0">
              <a:latin typeface="GE SS Text Light" panose="020A0503020102020204" pitchFamily="18" charset="-78"/>
              <a:ea typeface="GE SS Text Light" panose="020A0503020102020204" pitchFamily="18" charset="-78"/>
              <a:cs typeface="GE SS Text Light" panose="020A0503020102020204" pitchFamily="18" charset="-78"/>
            </a:endParaRPr>
          </a:p>
          <a:p>
            <a:pPr lvl="0" algn="just" rtl="1">
              <a:lnSpc>
                <a:spcPct val="150000"/>
              </a:lnSpc>
            </a:pPr>
            <a:r>
              <a:rPr lang="ar-KW" sz="1600" dirty="0">
                <a:latin typeface="GE SS Text Light" panose="020A0503020102020204" pitchFamily="18" charset="-78"/>
                <a:ea typeface="GE SS Text Light" panose="020A0503020102020204" pitchFamily="18" charset="-78"/>
                <a:cs typeface="GE SS Text Light" panose="020A0503020102020204" pitchFamily="18" charset="-78"/>
              </a:rPr>
              <a:t>ويعد مجال إحصاءات البيئة أحد المجالات الإحصائية ذات الأولوية في الخطة الاستراتيجية الآنفة الذكر، وذلك لما له من أهمية بالغة في إبراز دول مجلس التعاون كتكتل اقتصادي واجتماعي وبيئي موحد.</a:t>
            </a:r>
          </a:p>
          <a:p>
            <a:pPr lvl="0" algn="just" rtl="1">
              <a:lnSpc>
                <a:spcPct val="150000"/>
              </a:lnSpc>
            </a:pPr>
            <a:r>
              <a:rPr lang="ar-KW" sz="1600" dirty="0">
                <a:latin typeface="GE SS Text Light" panose="020A0503020102020204" pitchFamily="18" charset="-78"/>
                <a:ea typeface="GE SS Text Light" panose="020A0503020102020204" pitchFamily="18" charset="-78"/>
                <a:cs typeface="GE SS Text Light" panose="020A0503020102020204" pitchFamily="18" charset="-78"/>
              </a:rPr>
              <a:t>وفي هذا الإطار، ينظم المركز الإحصائي لدول مجلس التعاون لدول الخليج العربية هذه الورشة الإقليمية، وذلك بهدف تعزيز القدرات لدى العاملين في المنظومة الإحصائية إحصاءات التغير المناخي في دول مجلس التعاون، والذي يتكون من عدد من المنتجين للبيانات والإحصاءات من المراكز الإحصائية الوطنية والإدارات والوزارات والهيئات المختصة.</a:t>
            </a:r>
          </a:p>
          <a:p>
            <a:pPr lvl="0" algn="just" rtl="1">
              <a:lnSpc>
                <a:spcPct val="150000"/>
              </a:lnSpc>
            </a:pPr>
            <a:r>
              <a:rPr lang="ar-KW" sz="1600" dirty="0">
                <a:latin typeface="GE SS Text Light" panose="020A0503020102020204" pitchFamily="18" charset="-78"/>
                <a:ea typeface="GE SS Text Light" panose="020A0503020102020204" pitchFamily="18" charset="-78"/>
                <a:cs typeface="GE SS Text Light" panose="020A0503020102020204" pitchFamily="18" charset="-78"/>
              </a:rPr>
              <a:t>وقد تم تصميم هذه الورشة للفنين المعنيين </a:t>
            </a:r>
            <a:r>
              <a:rPr lang="ar-OM" sz="1600" dirty="0">
                <a:latin typeface="GE SS Text Light" panose="020A0503020102020204" pitchFamily="18" charset="-78"/>
                <a:ea typeface="GE SS Text Light" panose="020A0503020102020204" pitchFamily="18" charset="-78"/>
                <a:cs typeface="GE SS Text Light" panose="020A0503020102020204" pitchFamily="18" charset="-78"/>
              </a:rPr>
              <a:t>بشأن </a:t>
            </a:r>
            <a:r>
              <a:rPr lang="ar-KW" sz="1600" dirty="0">
                <a:latin typeface="GE SS Text Light" panose="020A0503020102020204" pitchFamily="18" charset="-78"/>
                <a:ea typeface="GE SS Text Light" panose="020A0503020102020204" pitchFamily="18" charset="-78"/>
                <a:cs typeface="GE SS Text Light" panose="020A0503020102020204" pitchFamily="18" charset="-78"/>
              </a:rPr>
              <a:t>إحصاءات التغير المناخي، وسوف تعزز هذه الورشة التواصل والتوحيد في المعايير الفنية المستخدمة من قبل منتجي البيانات. </a:t>
            </a:r>
          </a:p>
        </p:txBody>
      </p:sp>
    </p:spTree>
    <p:extLst>
      <p:ext uri="{BB962C8B-B14F-4D97-AF65-F5344CB8AC3E}">
        <p14:creationId xmlns:p14="http://schemas.microsoft.com/office/powerpoint/2010/main" val="3375445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ADFF36-2B4E-4A79-9EC1-A7C1D08BD0B9}"/>
              </a:ext>
            </a:extLst>
          </p:cNvPr>
          <p:cNvSpPr/>
          <p:nvPr/>
        </p:nvSpPr>
        <p:spPr>
          <a:xfrm>
            <a:off x="4826733" y="1391282"/>
            <a:ext cx="1727396" cy="487506"/>
          </a:xfrm>
          <a:prstGeom prst="rect">
            <a:avLst/>
          </a:prstGeom>
        </p:spPr>
        <p:txBody>
          <a:bodyPr wrap="none">
            <a:spAutoFit/>
          </a:bodyPr>
          <a:lstStyle/>
          <a:p>
            <a:pPr marL="45085" indent="0" algn="just" rtl="1">
              <a:lnSpc>
                <a:spcPct val="107000"/>
              </a:lnSpc>
              <a:spcBef>
                <a:spcPts val="0"/>
              </a:spcBef>
              <a:spcAft>
                <a:spcPts val="800"/>
              </a:spcAft>
              <a:buFont typeface="Arial" panose="020B0604020202020204" pitchFamily="34" charset="0"/>
              <a:buNone/>
              <a:tabLst>
                <a:tab pos="3185795" algn="l"/>
              </a:tabLst>
            </a:pPr>
            <a:r>
              <a:rPr lang="ar-OM" b="1" dirty="0">
                <a:solidFill>
                  <a:schemeClr val="tx2"/>
                </a:solidFill>
                <a:latin typeface="GE SS Text Bold" panose="020A0503020102020204" pitchFamily="18" charset="-78"/>
                <a:ea typeface="GE SS Text Bold" panose="020A0503020102020204" pitchFamily="18" charset="-78"/>
                <a:cs typeface="GE SS Text Bold" panose="020A0503020102020204" pitchFamily="18" charset="-78"/>
              </a:rPr>
              <a:t>أهداف الورشة:</a:t>
            </a:r>
            <a:r>
              <a:rPr lang="ar-OM" sz="2400" b="1" dirty="0">
                <a:solidFill>
                  <a:schemeClr val="tx2"/>
                </a:solidFill>
                <a:latin typeface="GE SS Text Bold" panose="020A0503020102020204" pitchFamily="18" charset="-78"/>
                <a:ea typeface="GE SS Text Bold" panose="020A0503020102020204" pitchFamily="18" charset="-78"/>
                <a:cs typeface="GE SS Text Bold" panose="020A0503020102020204" pitchFamily="18" charset="-78"/>
              </a:rPr>
              <a:t> </a:t>
            </a:r>
          </a:p>
        </p:txBody>
      </p:sp>
      <p:sp>
        <p:nvSpPr>
          <p:cNvPr id="5" name="Content Placeholder 2">
            <a:extLst>
              <a:ext uri="{FF2B5EF4-FFF2-40B4-BE49-F238E27FC236}">
                <a16:creationId xmlns:a16="http://schemas.microsoft.com/office/drawing/2014/main" id="{6831D301-6D1E-4FD7-BC69-4B97DCBE9A2D}"/>
              </a:ext>
            </a:extLst>
          </p:cNvPr>
          <p:cNvSpPr txBox="1">
            <a:spLocks/>
          </p:cNvSpPr>
          <p:nvPr/>
        </p:nvSpPr>
        <p:spPr>
          <a:xfrm>
            <a:off x="749300" y="2194375"/>
            <a:ext cx="5073650" cy="625025"/>
          </a:xfrm>
          <a:prstGeom prst="rect">
            <a:avLst/>
          </a:prstGeom>
          <a:solidFill>
            <a:srgbClr val="D4E4D5"/>
          </a:soli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r" defTabSz="914400" rtl="1">
              <a:lnSpc>
                <a:spcPct val="100000"/>
              </a:lnSpc>
              <a:spcBef>
                <a:spcPts val="0"/>
              </a:spcBef>
              <a:buNone/>
            </a:pPr>
            <a:r>
              <a:rPr lang="ar-OM" sz="1600" b="1" dirty="0">
                <a:solidFill>
                  <a:srgbClr val="FF0000"/>
                </a:solidFill>
                <a:latin typeface="Sakkal Majalla" panose="02000000000000000000" pitchFamily="2" charset="-78"/>
                <a:ea typeface="GE SS Text Light" panose="020A0503020102020204" pitchFamily="18" charset="-78"/>
                <a:cs typeface="Sakkal Majalla" panose="02000000000000000000" pitchFamily="2" charset="-78"/>
              </a:rPr>
              <a:t> </a:t>
            </a:r>
            <a:r>
              <a:rPr lang="ar-OM" sz="1600" dirty="0">
                <a:latin typeface="GE SS Text Light" panose="020A0503020102020204" pitchFamily="18" charset="-78"/>
                <a:ea typeface="GE SS Text Light" panose="020A0503020102020204" pitchFamily="18" charset="-78"/>
                <a:cs typeface="GE SS Text Light" panose="020A0503020102020204" pitchFamily="18" charset="-78"/>
              </a:rPr>
              <a:t>القدرة على استخراج وحساب مؤشرات التغير المناخي التي  تخص الاحصاءات البيئية.</a:t>
            </a:r>
            <a:endParaRPr lang="ar-KW" sz="1600" dirty="0">
              <a:latin typeface="GE SS Text Light" panose="020A0503020102020204" pitchFamily="18" charset="-78"/>
              <a:ea typeface="GE SS Text Light" panose="020A0503020102020204" pitchFamily="18" charset="-78"/>
              <a:cs typeface="GE SS Text Light" panose="020A0503020102020204" pitchFamily="18" charset="-78"/>
            </a:endParaRPr>
          </a:p>
          <a:p>
            <a:pPr marL="216535" indent="0" algn="justLow">
              <a:spcBef>
                <a:spcPct val="0"/>
              </a:spcBef>
              <a:spcAft>
                <a:spcPts val="800"/>
              </a:spcAft>
              <a:buFont typeface="Arial" panose="020B0604020202020204" pitchFamily="34" charset="0"/>
              <a:buNone/>
              <a:tabLst>
                <a:tab pos="3185795" algn="l"/>
              </a:tabLst>
            </a:pPr>
            <a:endParaRPr lang="ar-OM" sz="1600" b="1" dirty="0">
              <a:solidFill>
                <a:srgbClr val="FF0000"/>
              </a:solidFill>
              <a:latin typeface="GE SS Text Light" panose="020A0503020102020204" pitchFamily="18" charset="-78"/>
              <a:ea typeface="GE SS Text Light" panose="020A0503020102020204" pitchFamily="18" charset="-78"/>
            </a:endParaRPr>
          </a:p>
          <a:p>
            <a:pPr marL="216535" indent="0" algn="justLow">
              <a:spcBef>
                <a:spcPct val="0"/>
              </a:spcBef>
              <a:spcAft>
                <a:spcPts val="800"/>
              </a:spcAft>
              <a:buFont typeface="Arial" panose="020B0604020202020204" pitchFamily="34" charset="0"/>
              <a:buNone/>
              <a:tabLst>
                <a:tab pos="3185795" algn="l"/>
              </a:tabLst>
            </a:pPr>
            <a:r>
              <a:rPr lang="ar-OM" sz="1600" b="1" dirty="0">
                <a:solidFill>
                  <a:srgbClr val="FF0000"/>
                </a:solidFill>
                <a:latin typeface="GE SS Text Light" panose="020A0503020102020204" pitchFamily="18" charset="-78"/>
                <a:ea typeface="GE SS Text Light" panose="020A0503020102020204" pitchFamily="18" charset="-78"/>
                <a:cs typeface="+mj-cs"/>
              </a:rPr>
              <a:t>                                               </a:t>
            </a:r>
            <a:r>
              <a:rPr lang="en-US" sz="1600" b="1" dirty="0">
                <a:solidFill>
                  <a:srgbClr val="FF0000"/>
                </a:solidFill>
                <a:latin typeface="GE SS Text Light" panose="020A0503020102020204" pitchFamily="18" charset="-78"/>
                <a:ea typeface="GE SS Text Light" panose="020A0503020102020204" pitchFamily="18" charset="-78"/>
                <a:cs typeface="+mj-cs"/>
              </a:rPr>
              <a:t>               </a:t>
            </a:r>
            <a:endParaRPr lang="ar-OM" sz="1600" b="1" dirty="0">
              <a:solidFill>
                <a:srgbClr val="FF0000"/>
              </a:solidFill>
              <a:latin typeface="GE SS Text Light" panose="020A0503020102020204" pitchFamily="18" charset="-78"/>
              <a:ea typeface="GE SS Text Light" panose="020A0503020102020204" pitchFamily="18" charset="-78"/>
              <a:cs typeface="+mj-cs"/>
            </a:endParaRPr>
          </a:p>
          <a:p>
            <a:pPr marL="216535" indent="0" algn="justLow" rtl="1">
              <a:lnSpc>
                <a:spcPct val="107000"/>
              </a:lnSpc>
              <a:spcBef>
                <a:spcPts val="0"/>
              </a:spcBef>
              <a:spcAft>
                <a:spcPts val="800"/>
              </a:spcAft>
              <a:buFont typeface="Arial" panose="020B0604020202020204" pitchFamily="34" charset="0"/>
              <a:buNone/>
              <a:tabLst>
                <a:tab pos="3185795" algn="l"/>
              </a:tabLst>
            </a:pPr>
            <a:endParaRPr lang="ar-OM" sz="1600" b="1" dirty="0">
              <a:solidFill>
                <a:srgbClr val="FF0000"/>
              </a:solidFill>
              <a:latin typeface="GE SS Text Light" panose="020A0503020102020204" pitchFamily="18" charset="-78"/>
              <a:ea typeface="GE SS Text Light" panose="020A0503020102020204" pitchFamily="18" charset="-78"/>
              <a:cs typeface="+mj-cs"/>
            </a:endParaRPr>
          </a:p>
          <a:p>
            <a:pPr marL="45085" indent="0" algn="justLow" rtl="1">
              <a:lnSpc>
                <a:spcPct val="107000"/>
              </a:lnSpc>
              <a:spcBef>
                <a:spcPts val="0"/>
              </a:spcBef>
              <a:spcAft>
                <a:spcPts val="800"/>
              </a:spcAft>
              <a:buFont typeface="Arial" panose="020B0604020202020204" pitchFamily="34" charset="0"/>
              <a:buNone/>
              <a:tabLst>
                <a:tab pos="3185795" algn="l"/>
              </a:tabLst>
            </a:pPr>
            <a:endParaRPr lang="ar-OM" sz="1600" b="1" dirty="0">
              <a:solidFill>
                <a:srgbClr val="FF0000"/>
              </a:solidFill>
              <a:latin typeface="GE SS Text Light" panose="020A0503020102020204" pitchFamily="18" charset="-78"/>
              <a:ea typeface="GE SS Text Light" panose="020A0503020102020204" pitchFamily="18" charset="-78"/>
              <a:cs typeface="+mj-cs"/>
            </a:endParaRPr>
          </a:p>
          <a:p>
            <a:pPr marL="45085" indent="0" algn="justLow" rtl="1">
              <a:lnSpc>
                <a:spcPct val="107000"/>
              </a:lnSpc>
              <a:spcBef>
                <a:spcPts val="0"/>
              </a:spcBef>
              <a:spcAft>
                <a:spcPts val="800"/>
              </a:spcAft>
              <a:buFont typeface="Arial" panose="020B0604020202020204" pitchFamily="34" charset="0"/>
              <a:buNone/>
              <a:tabLst>
                <a:tab pos="3185795" algn="l"/>
              </a:tabLst>
            </a:pPr>
            <a:endParaRPr lang="ar-OM" sz="1600" b="1" dirty="0">
              <a:solidFill>
                <a:srgbClr val="FF0000"/>
              </a:solidFill>
              <a:latin typeface="GE SS Text Light" panose="020A0503020102020204" pitchFamily="18" charset="-78"/>
              <a:ea typeface="GE SS Text Light" panose="020A0503020102020204" pitchFamily="18" charset="-78"/>
              <a:cs typeface="+mj-cs"/>
            </a:endParaRPr>
          </a:p>
          <a:p>
            <a:pPr marL="45085" indent="0" algn="justLow" rtl="1">
              <a:lnSpc>
                <a:spcPct val="107000"/>
              </a:lnSpc>
              <a:spcBef>
                <a:spcPts val="0"/>
              </a:spcBef>
              <a:spcAft>
                <a:spcPts val="800"/>
              </a:spcAft>
              <a:buFont typeface="Arial" panose="020B0604020202020204" pitchFamily="34" charset="0"/>
              <a:buNone/>
              <a:tabLst>
                <a:tab pos="3185795" algn="l"/>
              </a:tabLst>
            </a:pPr>
            <a:endParaRPr lang="ar-OM" sz="1600" b="1" dirty="0">
              <a:solidFill>
                <a:srgbClr val="FF0000"/>
              </a:solidFill>
              <a:latin typeface="GE SS Text Light" panose="020A0503020102020204" pitchFamily="18" charset="-78"/>
              <a:ea typeface="GE SS Text Light" panose="020A0503020102020204" pitchFamily="18" charset="-78"/>
              <a:cs typeface="+mj-cs"/>
            </a:endParaRPr>
          </a:p>
          <a:p>
            <a:pPr marL="45085" indent="0" algn="justLow" rtl="1">
              <a:lnSpc>
                <a:spcPct val="107000"/>
              </a:lnSpc>
              <a:spcBef>
                <a:spcPts val="0"/>
              </a:spcBef>
              <a:spcAft>
                <a:spcPts val="800"/>
              </a:spcAft>
              <a:buFont typeface="Arial" panose="020B0604020202020204" pitchFamily="34" charset="0"/>
              <a:buNone/>
              <a:tabLst>
                <a:tab pos="3185795" algn="l"/>
              </a:tabLst>
            </a:pPr>
            <a:endParaRPr lang="ar-OM" sz="1600" b="1" dirty="0">
              <a:solidFill>
                <a:srgbClr val="FF0000"/>
              </a:solidFill>
              <a:latin typeface="GE SS Text Light" panose="020A0503020102020204" pitchFamily="18" charset="-78"/>
              <a:ea typeface="GE SS Text Light" panose="020A0503020102020204" pitchFamily="18" charset="-78"/>
              <a:cs typeface="+mj-cs"/>
            </a:endParaRPr>
          </a:p>
          <a:p>
            <a:pPr marL="45085" indent="0" algn="justLow" rtl="1">
              <a:lnSpc>
                <a:spcPct val="107000"/>
              </a:lnSpc>
              <a:spcBef>
                <a:spcPts val="0"/>
              </a:spcBef>
              <a:spcAft>
                <a:spcPts val="800"/>
              </a:spcAft>
              <a:buFont typeface="Arial" panose="020B0604020202020204" pitchFamily="34" charset="0"/>
              <a:buNone/>
              <a:tabLst>
                <a:tab pos="3185795" algn="l"/>
              </a:tabLst>
            </a:pPr>
            <a:r>
              <a:rPr lang="ar-OM" sz="1600" b="1" dirty="0">
                <a:solidFill>
                  <a:srgbClr val="FF0000"/>
                </a:solidFill>
                <a:cs typeface="+mj-cs"/>
              </a:rPr>
              <a:t> </a:t>
            </a:r>
            <a:r>
              <a:rPr lang="ar-OM" sz="1600" b="1" dirty="0">
                <a:solidFill>
                  <a:srgbClr val="FF0000"/>
                </a:solidFill>
                <a:latin typeface="GE SS Text Light" panose="020A0503020102020204" pitchFamily="18" charset="-78"/>
                <a:ea typeface="GE SS Text Light" panose="020A0503020102020204" pitchFamily="18" charset="-78"/>
                <a:cs typeface="+mj-cs"/>
              </a:rPr>
              <a:t> </a:t>
            </a:r>
            <a:endParaRPr lang="en-US" sz="1600" b="1" dirty="0">
              <a:solidFill>
                <a:srgbClr val="FF0000"/>
              </a:solidFill>
              <a:latin typeface="GE SS Text Light" panose="020A0503020102020204" pitchFamily="18" charset="-78"/>
              <a:ea typeface="GE SS Text Light" panose="020A0503020102020204" pitchFamily="18" charset="-78"/>
              <a:cs typeface="+mj-cs"/>
            </a:endParaRPr>
          </a:p>
          <a:p>
            <a:pPr marL="216535" algn="justLow" rtl="1">
              <a:lnSpc>
                <a:spcPct val="107000"/>
              </a:lnSpc>
              <a:spcBef>
                <a:spcPts val="0"/>
              </a:spcBef>
              <a:spcAft>
                <a:spcPts val="800"/>
              </a:spcAft>
              <a:tabLst>
                <a:tab pos="3185795" algn="l"/>
              </a:tabLst>
            </a:pPr>
            <a:endParaRPr lang="ar-OM" sz="1600" b="1" dirty="0">
              <a:solidFill>
                <a:srgbClr val="FF0000"/>
              </a:solidFill>
              <a:latin typeface="GE SS Text Light" panose="020A0503020102020204" pitchFamily="18" charset="-78"/>
              <a:ea typeface="GE SS Text Light" panose="020A0503020102020204" pitchFamily="18" charset="-78"/>
              <a:cs typeface="+mj-cs"/>
            </a:endParaRPr>
          </a:p>
          <a:p>
            <a:pPr marL="216535" algn="justLow" rtl="1">
              <a:lnSpc>
                <a:spcPct val="107000"/>
              </a:lnSpc>
              <a:spcBef>
                <a:spcPts val="0"/>
              </a:spcBef>
              <a:spcAft>
                <a:spcPts val="800"/>
              </a:spcAft>
              <a:tabLst>
                <a:tab pos="3185795" algn="l"/>
              </a:tabLst>
            </a:pPr>
            <a:endParaRPr lang="ar-OM" sz="1600" b="1" dirty="0">
              <a:solidFill>
                <a:srgbClr val="FF0000"/>
              </a:solidFill>
              <a:latin typeface="GE SS Text Light" panose="020A0503020102020204" pitchFamily="18" charset="-78"/>
              <a:ea typeface="GE SS Text Light" panose="020A0503020102020204" pitchFamily="18" charset="-78"/>
              <a:cs typeface="+mj-cs"/>
            </a:endParaRPr>
          </a:p>
          <a:p>
            <a:pPr marL="45085" indent="0" algn="justLow" rtl="1">
              <a:lnSpc>
                <a:spcPct val="107000"/>
              </a:lnSpc>
              <a:spcBef>
                <a:spcPts val="0"/>
              </a:spcBef>
              <a:spcAft>
                <a:spcPts val="800"/>
              </a:spcAft>
              <a:buFont typeface="Arial" panose="020B0604020202020204" pitchFamily="34" charset="0"/>
              <a:buNone/>
              <a:tabLst>
                <a:tab pos="3185795" algn="l"/>
              </a:tabLst>
            </a:pPr>
            <a:endParaRPr lang="ar-OM" sz="1600" b="1" dirty="0">
              <a:solidFill>
                <a:srgbClr val="FF0000"/>
              </a:solidFill>
              <a:latin typeface="GE SS Text Light" panose="020A0503020102020204" pitchFamily="18" charset="-78"/>
              <a:ea typeface="GE SS Text Light" panose="020A0503020102020204" pitchFamily="18" charset="-78"/>
              <a:cs typeface="+mj-cs"/>
            </a:endParaRPr>
          </a:p>
          <a:p>
            <a:pPr marL="216535" algn="justLow" rtl="1">
              <a:lnSpc>
                <a:spcPct val="107000"/>
              </a:lnSpc>
              <a:spcBef>
                <a:spcPts val="0"/>
              </a:spcBef>
              <a:spcAft>
                <a:spcPts val="800"/>
              </a:spcAft>
              <a:tabLst>
                <a:tab pos="3185795" algn="l"/>
              </a:tabLst>
            </a:pPr>
            <a:endParaRPr lang="en-US" sz="1600" b="1" dirty="0">
              <a:solidFill>
                <a:srgbClr val="FF0000"/>
              </a:solidFill>
              <a:latin typeface="GE SS Text Light" panose="020A0503020102020204" pitchFamily="18" charset="-78"/>
              <a:ea typeface="GE SS Text Light" panose="020A0503020102020204" pitchFamily="18" charset="-78"/>
              <a:cs typeface="+mj-cs"/>
            </a:endParaRPr>
          </a:p>
          <a:p>
            <a:pPr marL="45085" indent="0" algn="justLow" rtl="1">
              <a:lnSpc>
                <a:spcPct val="107000"/>
              </a:lnSpc>
              <a:spcBef>
                <a:spcPts val="0"/>
              </a:spcBef>
              <a:spcAft>
                <a:spcPts val="800"/>
              </a:spcAft>
              <a:buFont typeface="Arial" panose="020B0604020202020204" pitchFamily="34" charset="0"/>
              <a:buNone/>
              <a:tabLst>
                <a:tab pos="3185795" algn="l"/>
              </a:tabLst>
            </a:pPr>
            <a:endParaRPr lang="ar-OM" sz="1600" b="1" dirty="0">
              <a:solidFill>
                <a:srgbClr val="FF0000"/>
              </a:solidFill>
              <a:latin typeface="GE SS Text Light" panose="020A0503020102020204" pitchFamily="18" charset="-78"/>
              <a:ea typeface="GE SS Text Light" panose="020A0503020102020204" pitchFamily="18" charset="-78"/>
              <a:cs typeface="+mj-cs"/>
            </a:endParaRPr>
          </a:p>
          <a:p>
            <a:pPr marL="216535" algn="justLow" rtl="1">
              <a:lnSpc>
                <a:spcPct val="107000"/>
              </a:lnSpc>
              <a:spcBef>
                <a:spcPts val="0"/>
              </a:spcBef>
              <a:spcAft>
                <a:spcPts val="800"/>
              </a:spcAft>
              <a:tabLst>
                <a:tab pos="3185795" algn="l"/>
              </a:tabLst>
            </a:pPr>
            <a:endParaRPr lang="en-US" sz="1600" b="1" dirty="0">
              <a:solidFill>
                <a:srgbClr val="FF0000"/>
              </a:solidFill>
              <a:latin typeface="GE SS Text Light" panose="020A0503020102020204" pitchFamily="18" charset="-78"/>
              <a:ea typeface="GE SS Text Light" panose="020A0503020102020204" pitchFamily="18" charset="-78"/>
              <a:cs typeface="+mj-cs"/>
            </a:endParaRPr>
          </a:p>
        </p:txBody>
      </p:sp>
      <p:sp>
        <p:nvSpPr>
          <p:cNvPr id="6" name="Content Placeholder 2">
            <a:extLst>
              <a:ext uri="{FF2B5EF4-FFF2-40B4-BE49-F238E27FC236}">
                <a16:creationId xmlns:a16="http://schemas.microsoft.com/office/drawing/2014/main" id="{DEB3BABC-AD69-413F-8812-6954823DFD05}"/>
              </a:ext>
            </a:extLst>
          </p:cNvPr>
          <p:cNvSpPr txBox="1">
            <a:spLocks/>
          </p:cNvSpPr>
          <p:nvPr/>
        </p:nvSpPr>
        <p:spPr>
          <a:xfrm>
            <a:off x="749301" y="3105670"/>
            <a:ext cx="5093010" cy="369332"/>
          </a:xfrm>
          <a:prstGeom prst="rect">
            <a:avLst/>
          </a:prstGeom>
          <a:solidFill>
            <a:schemeClr val="bg1">
              <a:lumMod val="95000"/>
            </a:schemeClr>
          </a:soli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09537" indent="0" algn="justLow" rtl="1">
              <a:lnSpc>
                <a:spcPct val="115000"/>
              </a:lnSpc>
              <a:spcBef>
                <a:spcPts val="0"/>
              </a:spcBef>
              <a:buNone/>
            </a:pPr>
            <a:r>
              <a:rPr lang="ar-SA" sz="1600" dirty="0">
                <a:latin typeface="GE SS Text Light" panose="020A0503020102020204" pitchFamily="18" charset="-78"/>
                <a:ea typeface="GE SS Text Light" panose="020A0503020102020204" pitchFamily="18" charset="-78"/>
                <a:cs typeface="GE SS Text Light" panose="020A0503020102020204" pitchFamily="18" charset="-78"/>
              </a:rPr>
              <a:t>نقل المعرفة لعمل تلك  المؤشرات من بيانات سجلية</a:t>
            </a:r>
          </a:p>
          <a:p>
            <a:pPr marL="216535" indent="0" algn="justLow">
              <a:spcBef>
                <a:spcPct val="0"/>
              </a:spcBef>
              <a:spcAft>
                <a:spcPts val="800"/>
              </a:spcAft>
              <a:buFont typeface="Arial" panose="020B0604020202020204" pitchFamily="34" charset="0"/>
              <a:buNone/>
              <a:tabLst>
                <a:tab pos="3185795" algn="l"/>
              </a:tabLst>
            </a:pPr>
            <a:endParaRPr lang="ar-OM" sz="1600" b="1" dirty="0">
              <a:solidFill>
                <a:srgbClr val="FF0000"/>
              </a:solidFill>
              <a:latin typeface="GE SS Text Light" panose="020A0503020102020204" pitchFamily="18" charset="-78"/>
              <a:ea typeface="GE SS Text Light" panose="020A0503020102020204" pitchFamily="18" charset="-78"/>
            </a:endParaRPr>
          </a:p>
          <a:p>
            <a:pPr marL="216535" indent="0" algn="justLow">
              <a:spcBef>
                <a:spcPct val="0"/>
              </a:spcBef>
              <a:spcAft>
                <a:spcPts val="800"/>
              </a:spcAft>
              <a:buFont typeface="Arial" panose="020B0604020202020204" pitchFamily="34" charset="0"/>
              <a:buNone/>
              <a:tabLst>
                <a:tab pos="3185795" algn="l"/>
              </a:tabLst>
            </a:pPr>
            <a:endParaRPr lang="ar-OM" sz="1600" b="1" dirty="0">
              <a:solidFill>
                <a:srgbClr val="FF0000"/>
              </a:solidFill>
              <a:latin typeface="GE SS Text Light" panose="020A0503020102020204" pitchFamily="18" charset="-78"/>
              <a:ea typeface="GE SS Text Light" panose="020A0503020102020204" pitchFamily="18" charset="-78"/>
            </a:endParaRPr>
          </a:p>
          <a:p>
            <a:pPr marL="216535" indent="0" algn="justLow">
              <a:spcBef>
                <a:spcPct val="0"/>
              </a:spcBef>
              <a:spcAft>
                <a:spcPts val="800"/>
              </a:spcAft>
              <a:buFont typeface="Arial" panose="020B0604020202020204" pitchFamily="34" charset="0"/>
              <a:buNone/>
              <a:tabLst>
                <a:tab pos="3185795" algn="l"/>
              </a:tabLst>
            </a:pPr>
            <a:r>
              <a:rPr lang="ar-OM" sz="1600" b="1" dirty="0">
                <a:solidFill>
                  <a:srgbClr val="FF0000"/>
                </a:solidFill>
                <a:latin typeface="GE SS Text Light" panose="020A0503020102020204" pitchFamily="18" charset="-78"/>
                <a:ea typeface="GE SS Text Light" panose="020A0503020102020204" pitchFamily="18" charset="-78"/>
                <a:cs typeface="+mj-cs"/>
              </a:rPr>
              <a:t>                                               </a:t>
            </a:r>
            <a:r>
              <a:rPr lang="en-US" sz="1600" b="1" dirty="0">
                <a:solidFill>
                  <a:srgbClr val="FF0000"/>
                </a:solidFill>
                <a:latin typeface="GE SS Text Light" panose="020A0503020102020204" pitchFamily="18" charset="-78"/>
                <a:ea typeface="GE SS Text Light" panose="020A0503020102020204" pitchFamily="18" charset="-78"/>
                <a:cs typeface="+mj-cs"/>
              </a:rPr>
              <a:t>               </a:t>
            </a:r>
            <a:endParaRPr lang="ar-OM" sz="1600" b="1" dirty="0">
              <a:solidFill>
                <a:srgbClr val="FF0000"/>
              </a:solidFill>
              <a:latin typeface="GE SS Text Light" panose="020A0503020102020204" pitchFamily="18" charset="-78"/>
              <a:ea typeface="GE SS Text Light" panose="020A0503020102020204" pitchFamily="18" charset="-78"/>
              <a:cs typeface="+mj-cs"/>
            </a:endParaRPr>
          </a:p>
          <a:p>
            <a:pPr marL="216535" indent="0" algn="justLow" rtl="1">
              <a:lnSpc>
                <a:spcPct val="107000"/>
              </a:lnSpc>
              <a:spcBef>
                <a:spcPts val="0"/>
              </a:spcBef>
              <a:spcAft>
                <a:spcPts val="800"/>
              </a:spcAft>
              <a:buFont typeface="Arial" panose="020B0604020202020204" pitchFamily="34" charset="0"/>
              <a:buNone/>
              <a:tabLst>
                <a:tab pos="3185795" algn="l"/>
              </a:tabLst>
            </a:pPr>
            <a:endParaRPr lang="ar-OM" sz="1600" b="1" dirty="0">
              <a:solidFill>
                <a:srgbClr val="FF0000"/>
              </a:solidFill>
              <a:latin typeface="GE SS Text Light" panose="020A0503020102020204" pitchFamily="18" charset="-78"/>
              <a:ea typeface="GE SS Text Light" panose="020A0503020102020204" pitchFamily="18" charset="-78"/>
              <a:cs typeface="+mj-cs"/>
            </a:endParaRPr>
          </a:p>
          <a:p>
            <a:pPr marL="45085" indent="0" algn="justLow" rtl="1">
              <a:lnSpc>
                <a:spcPct val="107000"/>
              </a:lnSpc>
              <a:spcBef>
                <a:spcPts val="0"/>
              </a:spcBef>
              <a:spcAft>
                <a:spcPts val="800"/>
              </a:spcAft>
              <a:buFont typeface="Arial" panose="020B0604020202020204" pitchFamily="34" charset="0"/>
              <a:buNone/>
              <a:tabLst>
                <a:tab pos="3185795" algn="l"/>
              </a:tabLst>
            </a:pPr>
            <a:endParaRPr lang="ar-OM" sz="1600" b="1" dirty="0">
              <a:solidFill>
                <a:srgbClr val="FF0000"/>
              </a:solidFill>
              <a:latin typeface="GE SS Text Light" panose="020A0503020102020204" pitchFamily="18" charset="-78"/>
              <a:ea typeface="GE SS Text Light" panose="020A0503020102020204" pitchFamily="18" charset="-78"/>
              <a:cs typeface="+mj-cs"/>
            </a:endParaRPr>
          </a:p>
          <a:p>
            <a:pPr marL="45085" indent="0" algn="justLow" rtl="1">
              <a:lnSpc>
                <a:spcPct val="107000"/>
              </a:lnSpc>
              <a:spcBef>
                <a:spcPts val="0"/>
              </a:spcBef>
              <a:spcAft>
                <a:spcPts val="800"/>
              </a:spcAft>
              <a:buFont typeface="Arial" panose="020B0604020202020204" pitchFamily="34" charset="0"/>
              <a:buNone/>
              <a:tabLst>
                <a:tab pos="3185795" algn="l"/>
              </a:tabLst>
            </a:pPr>
            <a:endParaRPr lang="ar-OM" sz="1600" b="1" dirty="0">
              <a:solidFill>
                <a:srgbClr val="B3CFB5"/>
              </a:solidFill>
              <a:latin typeface="GE SS Text Light" panose="020A0503020102020204" pitchFamily="18" charset="-78"/>
              <a:ea typeface="GE SS Text Light" panose="020A0503020102020204" pitchFamily="18" charset="-78"/>
              <a:cs typeface="+mj-cs"/>
            </a:endParaRPr>
          </a:p>
          <a:p>
            <a:pPr marL="45085" indent="0" algn="justLow" rtl="1">
              <a:lnSpc>
                <a:spcPct val="107000"/>
              </a:lnSpc>
              <a:spcBef>
                <a:spcPts val="0"/>
              </a:spcBef>
              <a:spcAft>
                <a:spcPts val="800"/>
              </a:spcAft>
              <a:buFont typeface="Arial" panose="020B0604020202020204" pitchFamily="34" charset="0"/>
              <a:buNone/>
              <a:tabLst>
                <a:tab pos="3185795" algn="l"/>
              </a:tabLst>
            </a:pPr>
            <a:r>
              <a:rPr lang="ar-OM" sz="1600" b="1" dirty="0">
                <a:solidFill>
                  <a:srgbClr val="FF0000"/>
                </a:solidFill>
                <a:cs typeface="+mj-cs"/>
              </a:rPr>
              <a:t> </a:t>
            </a:r>
            <a:r>
              <a:rPr lang="ar-OM" sz="1600" b="1" dirty="0">
                <a:solidFill>
                  <a:srgbClr val="FF0000"/>
                </a:solidFill>
                <a:latin typeface="GE SS Text Light" panose="020A0503020102020204" pitchFamily="18" charset="-78"/>
                <a:ea typeface="GE SS Text Light" panose="020A0503020102020204" pitchFamily="18" charset="-78"/>
                <a:cs typeface="+mj-cs"/>
              </a:rPr>
              <a:t> </a:t>
            </a:r>
            <a:endParaRPr lang="en-US" sz="1600" b="1" dirty="0">
              <a:solidFill>
                <a:srgbClr val="FF0000"/>
              </a:solidFill>
              <a:latin typeface="GE SS Text Light" panose="020A0503020102020204" pitchFamily="18" charset="-78"/>
              <a:ea typeface="GE SS Text Light" panose="020A0503020102020204" pitchFamily="18" charset="-78"/>
              <a:cs typeface="+mj-cs"/>
            </a:endParaRPr>
          </a:p>
          <a:p>
            <a:pPr marL="216535" algn="justLow" rtl="1">
              <a:lnSpc>
                <a:spcPct val="107000"/>
              </a:lnSpc>
              <a:spcBef>
                <a:spcPts val="0"/>
              </a:spcBef>
              <a:spcAft>
                <a:spcPts val="800"/>
              </a:spcAft>
              <a:tabLst>
                <a:tab pos="3185795" algn="l"/>
              </a:tabLst>
            </a:pPr>
            <a:endParaRPr lang="ar-OM" sz="1600" b="1" dirty="0">
              <a:solidFill>
                <a:srgbClr val="FF0000"/>
              </a:solidFill>
              <a:latin typeface="GE SS Text Light" panose="020A0503020102020204" pitchFamily="18" charset="-78"/>
              <a:ea typeface="GE SS Text Light" panose="020A0503020102020204" pitchFamily="18" charset="-78"/>
              <a:cs typeface="+mj-cs"/>
            </a:endParaRPr>
          </a:p>
          <a:p>
            <a:pPr marL="216535" algn="justLow" rtl="1">
              <a:lnSpc>
                <a:spcPct val="107000"/>
              </a:lnSpc>
              <a:spcBef>
                <a:spcPts val="0"/>
              </a:spcBef>
              <a:spcAft>
                <a:spcPts val="800"/>
              </a:spcAft>
              <a:tabLst>
                <a:tab pos="3185795" algn="l"/>
              </a:tabLst>
            </a:pPr>
            <a:endParaRPr lang="ar-OM" sz="1600" b="1" dirty="0">
              <a:solidFill>
                <a:srgbClr val="FF0000"/>
              </a:solidFill>
              <a:latin typeface="GE SS Text Light" panose="020A0503020102020204" pitchFamily="18" charset="-78"/>
              <a:ea typeface="GE SS Text Light" panose="020A0503020102020204" pitchFamily="18" charset="-78"/>
              <a:cs typeface="+mj-cs"/>
            </a:endParaRPr>
          </a:p>
          <a:p>
            <a:pPr marL="45085" indent="0" algn="justLow" rtl="1">
              <a:lnSpc>
                <a:spcPct val="107000"/>
              </a:lnSpc>
              <a:spcBef>
                <a:spcPts val="0"/>
              </a:spcBef>
              <a:spcAft>
                <a:spcPts val="800"/>
              </a:spcAft>
              <a:buFont typeface="Arial" panose="020B0604020202020204" pitchFamily="34" charset="0"/>
              <a:buNone/>
              <a:tabLst>
                <a:tab pos="3185795" algn="l"/>
              </a:tabLst>
            </a:pPr>
            <a:endParaRPr lang="ar-OM" sz="1600" b="1" dirty="0">
              <a:solidFill>
                <a:srgbClr val="FF0000"/>
              </a:solidFill>
              <a:latin typeface="GE SS Text Light" panose="020A0503020102020204" pitchFamily="18" charset="-78"/>
              <a:ea typeface="GE SS Text Light" panose="020A0503020102020204" pitchFamily="18" charset="-78"/>
              <a:cs typeface="+mj-cs"/>
            </a:endParaRPr>
          </a:p>
          <a:p>
            <a:pPr marL="216535" algn="justLow" rtl="1">
              <a:lnSpc>
                <a:spcPct val="107000"/>
              </a:lnSpc>
              <a:spcBef>
                <a:spcPts val="0"/>
              </a:spcBef>
              <a:spcAft>
                <a:spcPts val="800"/>
              </a:spcAft>
              <a:tabLst>
                <a:tab pos="3185795" algn="l"/>
              </a:tabLst>
            </a:pPr>
            <a:endParaRPr lang="en-US" sz="1600" b="1" dirty="0">
              <a:solidFill>
                <a:srgbClr val="FF0000"/>
              </a:solidFill>
              <a:latin typeface="GE SS Text Light" panose="020A0503020102020204" pitchFamily="18" charset="-78"/>
              <a:ea typeface="GE SS Text Light" panose="020A0503020102020204" pitchFamily="18" charset="-78"/>
              <a:cs typeface="+mj-cs"/>
            </a:endParaRPr>
          </a:p>
          <a:p>
            <a:pPr marL="45085" indent="0" algn="justLow" rtl="1">
              <a:lnSpc>
                <a:spcPct val="107000"/>
              </a:lnSpc>
              <a:spcBef>
                <a:spcPts val="0"/>
              </a:spcBef>
              <a:spcAft>
                <a:spcPts val="800"/>
              </a:spcAft>
              <a:buFont typeface="Arial" panose="020B0604020202020204" pitchFamily="34" charset="0"/>
              <a:buNone/>
              <a:tabLst>
                <a:tab pos="3185795" algn="l"/>
              </a:tabLst>
            </a:pPr>
            <a:endParaRPr lang="ar-OM" sz="1600" b="1" dirty="0">
              <a:solidFill>
                <a:srgbClr val="FF0000"/>
              </a:solidFill>
              <a:latin typeface="GE SS Text Light" panose="020A0503020102020204" pitchFamily="18" charset="-78"/>
              <a:ea typeface="GE SS Text Light" panose="020A0503020102020204" pitchFamily="18" charset="-78"/>
              <a:cs typeface="+mj-cs"/>
            </a:endParaRPr>
          </a:p>
          <a:p>
            <a:pPr marL="216535" algn="justLow" rtl="1">
              <a:lnSpc>
                <a:spcPct val="107000"/>
              </a:lnSpc>
              <a:spcBef>
                <a:spcPts val="0"/>
              </a:spcBef>
              <a:spcAft>
                <a:spcPts val="800"/>
              </a:spcAft>
              <a:tabLst>
                <a:tab pos="3185795" algn="l"/>
              </a:tabLst>
            </a:pPr>
            <a:endParaRPr lang="en-US" sz="1600" b="1" dirty="0">
              <a:solidFill>
                <a:srgbClr val="FF0000"/>
              </a:solidFill>
              <a:latin typeface="GE SS Text Light" panose="020A0503020102020204" pitchFamily="18" charset="-78"/>
              <a:ea typeface="GE SS Text Light" panose="020A0503020102020204" pitchFamily="18" charset="-78"/>
              <a:cs typeface="+mj-cs"/>
            </a:endParaRPr>
          </a:p>
        </p:txBody>
      </p:sp>
      <p:grpSp>
        <p:nvGrpSpPr>
          <p:cNvPr id="7" name="Group 6">
            <a:extLst>
              <a:ext uri="{FF2B5EF4-FFF2-40B4-BE49-F238E27FC236}">
                <a16:creationId xmlns:a16="http://schemas.microsoft.com/office/drawing/2014/main" id="{0B7DEB74-ADE2-4998-9B63-B01909879862}"/>
              </a:ext>
            </a:extLst>
          </p:cNvPr>
          <p:cNvGrpSpPr/>
          <p:nvPr/>
        </p:nvGrpSpPr>
        <p:grpSpPr>
          <a:xfrm>
            <a:off x="5781462" y="2267324"/>
            <a:ext cx="928199" cy="1246600"/>
            <a:chOff x="5836805" y="3192694"/>
            <a:chExt cx="2391810" cy="3305196"/>
          </a:xfrm>
        </p:grpSpPr>
        <p:sp>
          <p:nvSpPr>
            <p:cNvPr id="8" name="Oval 7">
              <a:extLst>
                <a:ext uri="{FF2B5EF4-FFF2-40B4-BE49-F238E27FC236}">
                  <a16:creationId xmlns:a16="http://schemas.microsoft.com/office/drawing/2014/main" id="{1CCA4CBB-3C4F-4A7C-B9D3-637A6D90094F}"/>
                </a:ext>
              </a:extLst>
            </p:cNvPr>
            <p:cNvSpPr/>
            <p:nvPr/>
          </p:nvSpPr>
          <p:spPr>
            <a:xfrm>
              <a:off x="5985155" y="3192694"/>
              <a:ext cx="1372177" cy="1354595"/>
            </a:xfrm>
            <a:prstGeom prst="ellipse">
              <a:avLst/>
            </a:prstGeom>
            <a:solidFill>
              <a:srgbClr val="159596"/>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C2AF25B-30DF-44DE-A594-9E496DF331F7}"/>
                </a:ext>
              </a:extLst>
            </p:cNvPr>
            <p:cNvSpPr txBox="1"/>
            <p:nvPr/>
          </p:nvSpPr>
          <p:spPr>
            <a:xfrm>
              <a:off x="7067073" y="3969625"/>
              <a:ext cx="1161542" cy="979235"/>
            </a:xfrm>
            <a:prstGeom prst="rect">
              <a:avLst/>
            </a:prstGeom>
            <a:noFill/>
          </p:spPr>
          <p:txBody>
            <a:bodyPr wrap="none" rtlCol="0" anchor="ctr" anchorCtr="0">
              <a:spAutoFit/>
            </a:bodyPr>
            <a:lstStyle/>
            <a:p>
              <a:pPr algn="ctr" defTabSz="1828434"/>
              <a:r>
                <a:rPr lang="en-US" b="1" dirty="0">
                  <a:solidFill>
                    <a:srgbClr val="FFFFFF"/>
                  </a:solidFill>
                  <a:latin typeface="Poppins" pitchFamily="2" charset="77"/>
                  <a:ea typeface="League Spartan" charset="0"/>
                  <a:cs typeface="Poppins" pitchFamily="2" charset="77"/>
                </a:rPr>
                <a:t>01</a:t>
              </a:r>
            </a:p>
          </p:txBody>
        </p:sp>
        <p:sp>
          <p:nvSpPr>
            <p:cNvPr id="10" name="Oval 9">
              <a:extLst>
                <a:ext uri="{FF2B5EF4-FFF2-40B4-BE49-F238E27FC236}">
                  <a16:creationId xmlns:a16="http://schemas.microsoft.com/office/drawing/2014/main" id="{EEAEA67D-2164-45B7-A14F-99C0D5CE083B}"/>
                </a:ext>
              </a:extLst>
            </p:cNvPr>
            <p:cNvSpPr/>
            <p:nvPr/>
          </p:nvSpPr>
          <p:spPr>
            <a:xfrm>
              <a:off x="6024437" y="5174788"/>
              <a:ext cx="1372177" cy="1323102"/>
            </a:xfrm>
            <a:prstGeom prst="ellipse">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500601A8-843E-4B13-B4A8-3948C9D7AB21}"/>
                </a:ext>
              </a:extLst>
            </p:cNvPr>
            <p:cNvSpPr txBox="1"/>
            <p:nvPr/>
          </p:nvSpPr>
          <p:spPr>
            <a:xfrm>
              <a:off x="5836805" y="5306296"/>
              <a:ext cx="1811039" cy="979235"/>
            </a:xfrm>
            <a:prstGeom prst="rect">
              <a:avLst/>
            </a:prstGeom>
            <a:noFill/>
          </p:spPr>
          <p:txBody>
            <a:bodyPr wrap="square" rtlCol="0" anchor="ctr" anchorCtr="0">
              <a:spAutoFit/>
            </a:bodyPr>
            <a:lstStyle/>
            <a:p>
              <a:pPr algn="ctr" defTabSz="1828434"/>
              <a:r>
                <a:rPr lang="en-US" b="1" dirty="0">
                  <a:solidFill>
                    <a:srgbClr val="FFFFFF"/>
                  </a:solidFill>
                  <a:latin typeface="Poppins" pitchFamily="2" charset="77"/>
                  <a:ea typeface="League Spartan" charset="0"/>
                  <a:cs typeface="Poppins" pitchFamily="2" charset="77"/>
                </a:rPr>
                <a:t>02</a:t>
              </a:r>
            </a:p>
          </p:txBody>
        </p:sp>
      </p:grpSp>
      <p:sp>
        <p:nvSpPr>
          <p:cNvPr id="13" name="Oval 12">
            <a:extLst>
              <a:ext uri="{FF2B5EF4-FFF2-40B4-BE49-F238E27FC236}">
                <a16:creationId xmlns:a16="http://schemas.microsoft.com/office/drawing/2014/main" id="{51F5BD29-CE31-4CCC-AB73-CCC708458F6E}"/>
              </a:ext>
            </a:extLst>
          </p:cNvPr>
          <p:cNvSpPr/>
          <p:nvPr/>
        </p:nvSpPr>
        <p:spPr>
          <a:xfrm>
            <a:off x="5822950" y="3800194"/>
            <a:ext cx="532506" cy="517628"/>
          </a:xfrm>
          <a:prstGeom prst="ellipse">
            <a:avLst/>
          </a:prstGeom>
          <a:solidFill>
            <a:srgbClr val="159596"/>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3F6C31F-71DB-448C-ABD8-BC9C1EB5E41A}"/>
              </a:ext>
            </a:extLst>
          </p:cNvPr>
          <p:cNvSpPr txBox="1"/>
          <p:nvPr/>
        </p:nvSpPr>
        <p:spPr>
          <a:xfrm>
            <a:off x="5884857" y="3880288"/>
            <a:ext cx="418704" cy="369332"/>
          </a:xfrm>
          <a:prstGeom prst="rect">
            <a:avLst/>
          </a:prstGeom>
          <a:noFill/>
        </p:spPr>
        <p:txBody>
          <a:bodyPr wrap="none" rtlCol="0" anchor="ctr" anchorCtr="0">
            <a:spAutoFit/>
          </a:bodyPr>
          <a:lstStyle/>
          <a:p>
            <a:pPr algn="ctr" defTabSz="1828434"/>
            <a:r>
              <a:rPr lang="en-US" b="1" dirty="0">
                <a:solidFill>
                  <a:srgbClr val="FFFFFF"/>
                </a:solidFill>
                <a:latin typeface="Poppins" pitchFamily="2" charset="77"/>
                <a:ea typeface="League Spartan" charset="0"/>
                <a:cs typeface="Poppins" pitchFamily="2" charset="77"/>
              </a:rPr>
              <a:t>03</a:t>
            </a:r>
          </a:p>
        </p:txBody>
      </p:sp>
      <p:sp>
        <p:nvSpPr>
          <p:cNvPr id="14" name="TextBox 13">
            <a:extLst>
              <a:ext uri="{FF2B5EF4-FFF2-40B4-BE49-F238E27FC236}">
                <a16:creationId xmlns:a16="http://schemas.microsoft.com/office/drawing/2014/main" id="{89E5DE3E-7790-4941-8E41-9170832C1A9D}"/>
              </a:ext>
            </a:extLst>
          </p:cNvPr>
          <p:cNvSpPr txBox="1"/>
          <p:nvPr/>
        </p:nvSpPr>
        <p:spPr>
          <a:xfrm>
            <a:off x="5884857" y="2341604"/>
            <a:ext cx="418704" cy="369332"/>
          </a:xfrm>
          <a:prstGeom prst="rect">
            <a:avLst/>
          </a:prstGeom>
          <a:noFill/>
        </p:spPr>
        <p:txBody>
          <a:bodyPr wrap="none" rtlCol="0" anchor="ctr" anchorCtr="0">
            <a:spAutoFit/>
          </a:bodyPr>
          <a:lstStyle/>
          <a:p>
            <a:pPr algn="ctr" defTabSz="1828434"/>
            <a:r>
              <a:rPr lang="en-US" b="1" dirty="0">
                <a:solidFill>
                  <a:srgbClr val="FFFFFF"/>
                </a:solidFill>
                <a:latin typeface="Poppins" pitchFamily="2" charset="77"/>
                <a:ea typeface="League Spartan" charset="0"/>
                <a:cs typeface="Poppins" pitchFamily="2" charset="77"/>
              </a:rPr>
              <a:t>01</a:t>
            </a:r>
          </a:p>
        </p:txBody>
      </p:sp>
      <p:sp>
        <p:nvSpPr>
          <p:cNvPr id="15" name="Content Placeholder 2">
            <a:extLst>
              <a:ext uri="{FF2B5EF4-FFF2-40B4-BE49-F238E27FC236}">
                <a16:creationId xmlns:a16="http://schemas.microsoft.com/office/drawing/2014/main" id="{CCD9B46B-5E1C-4154-876A-6E8E0F4E273B}"/>
              </a:ext>
            </a:extLst>
          </p:cNvPr>
          <p:cNvSpPr txBox="1">
            <a:spLocks/>
          </p:cNvSpPr>
          <p:nvPr/>
        </p:nvSpPr>
        <p:spPr>
          <a:xfrm>
            <a:off x="749300" y="3874342"/>
            <a:ext cx="5073650" cy="369332"/>
          </a:xfrm>
          <a:prstGeom prst="rect">
            <a:avLst/>
          </a:prstGeom>
          <a:solidFill>
            <a:srgbClr val="D4E4D5"/>
          </a:soli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r" defTabSz="914400" rtl="1">
              <a:lnSpc>
                <a:spcPct val="100000"/>
              </a:lnSpc>
              <a:spcBef>
                <a:spcPts val="0"/>
              </a:spcBef>
              <a:buNone/>
            </a:pPr>
            <a:r>
              <a:rPr lang="ar-OM" sz="1600" dirty="0">
                <a:latin typeface="GE SS Text Light" panose="020A0503020102020204" pitchFamily="18" charset="-78"/>
                <a:ea typeface="GE SS Text Light" panose="020A0503020102020204" pitchFamily="18" charset="-78"/>
                <a:cs typeface="GE SS Text Light" panose="020A0503020102020204" pitchFamily="18" charset="-78"/>
              </a:rPr>
              <a:t>تطبيق افضل الممارسات الدولية في هذا المجال بعد تطويعها</a:t>
            </a:r>
            <a:endParaRPr lang="ar-KW" sz="1600" dirty="0">
              <a:latin typeface="GE SS Text Light" panose="020A0503020102020204" pitchFamily="18" charset="-78"/>
              <a:ea typeface="GE SS Text Light" panose="020A0503020102020204" pitchFamily="18" charset="-78"/>
              <a:cs typeface="GE SS Text Light" panose="020A0503020102020204" pitchFamily="18" charset="-78"/>
            </a:endParaRPr>
          </a:p>
          <a:p>
            <a:pPr marL="216535" indent="0" algn="justLow">
              <a:spcBef>
                <a:spcPct val="0"/>
              </a:spcBef>
              <a:spcAft>
                <a:spcPts val="800"/>
              </a:spcAft>
              <a:buFont typeface="Arial" panose="020B0604020202020204" pitchFamily="34" charset="0"/>
              <a:buNone/>
              <a:tabLst>
                <a:tab pos="3185795" algn="l"/>
              </a:tabLst>
            </a:pPr>
            <a:endParaRPr lang="ar-OM" sz="1600" b="1" dirty="0">
              <a:solidFill>
                <a:srgbClr val="FF0000"/>
              </a:solidFill>
              <a:latin typeface="GE SS Text Light" panose="020A0503020102020204" pitchFamily="18" charset="-78"/>
              <a:ea typeface="GE SS Text Light" panose="020A0503020102020204" pitchFamily="18" charset="-78"/>
            </a:endParaRPr>
          </a:p>
          <a:p>
            <a:pPr marL="216535" indent="0" algn="justLow">
              <a:spcBef>
                <a:spcPct val="0"/>
              </a:spcBef>
              <a:spcAft>
                <a:spcPts val="800"/>
              </a:spcAft>
              <a:buFont typeface="Arial" panose="020B0604020202020204" pitchFamily="34" charset="0"/>
              <a:buNone/>
              <a:tabLst>
                <a:tab pos="3185795" algn="l"/>
              </a:tabLst>
            </a:pPr>
            <a:r>
              <a:rPr lang="ar-OM" sz="1600" b="1" dirty="0">
                <a:solidFill>
                  <a:srgbClr val="FF0000"/>
                </a:solidFill>
                <a:latin typeface="GE SS Text Light" panose="020A0503020102020204" pitchFamily="18" charset="-78"/>
                <a:ea typeface="GE SS Text Light" panose="020A0503020102020204" pitchFamily="18" charset="-78"/>
                <a:cs typeface="+mj-cs"/>
              </a:rPr>
              <a:t>                                               </a:t>
            </a:r>
            <a:r>
              <a:rPr lang="en-US" sz="1600" b="1" dirty="0">
                <a:solidFill>
                  <a:srgbClr val="FF0000"/>
                </a:solidFill>
                <a:latin typeface="GE SS Text Light" panose="020A0503020102020204" pitchFamily="18" charset="-78"/>
                <a:ea typeface="GE SS Text Light" panose="020A0503020102020204" pitchFamily="18" charset="-78"/>
                <a:cs typeface="+mj-cs"/>
              </a:rPr>
              <a:t>               </a:t>
            </a:r>
            <a:endParaRPr lang="ar-OM" sz="1600" b="1" dirty="0">
              <a:solidFill>
                <a:srgbClr val="FF0000"/>
              </a:solidFill>
              <a:latin typeface="GE SS Text Light" panose="020A0503020102020204" pitchFamily="18" charset="-78"/>
              <a:ea typeface="GE SS Text Light" panose="020A0503020102020204" pitchFamily="18" charset="-78"/>
              <a:cs typeface="+mj-cs"/>
            </a:endParaRPr>
          </a:p>
          <a:p>
            <a:pPr marL="216535" indent="0" algn="justLow" rtl="1">
              <a:lnSpc>
                <a:spcPct val="107000"/>
              </a:lnSpc>
              <a:spcBef>
                <a:spcPts val="0"/>
              </a:spcBef>
              <a:spcAft>
                <a:spcPts val="800"/>
              </a:spcAft>
              <a:buFont typeface="Arial" panose="020B0604020202020204" pitchFamily="34" charset="0"/>
              <a:buNone/>
              <a:tabLst>
                <a:tab pos="3185795" algn="l"/>
              </a:tabLst>
            </a:pPr>
            <a:endParaRPr lang="ar-OM" sz="1600" b="1" dirty="0">
              <a:solidFill>
                <a:srgbClr val="FF0000"/>
              </a:solidFill>
              <a:latin typeface="GE SS Text Light" panose="020A0503020102020204" pitchFamily="18" charset="-78"/>
              <a:ea typeface="GE SS Text Light" panose="020A0503020102020204" pitchFamily="18" charset="-78"/>
              <a:cs typeface="+mj-cs"/>
            </a:endParaRPr>
          </a:p>
          <a:p>
            <a:pPr marL="45085" indent="0" algn="justLow" rtl="1">
              <a:lnSpc>
                <a:spcPct val="107000"/>
              </a:lnSpc>
              <a:spcBef>
                <a:spcPts val="0"/>
              </a:spcBef>
              <a:spcAft>
                <a:spcPts val="800"/>
              </a:spcAft>
              <a:buFont typeface="Arial" panose="020B0604020202020204" pitchFamily="34" charset="0"/>
              <a:buNone/>
              <a:tabLst>
                <a:tab pos="3185795" algn="l"/>
              </a:tabLst>
            </a:pPr>
            <a:endParaRPr lang="ar-OM" sz="1600" b="1" dirty="0">
              <a:solidFill>
                <a:srgbClr val="FF0000"/>
              </a:solidFill>
              <a:latin typeface="GE SS Text Light" panose="020A0503020102020204" pitchFamily="18" charset="-78"/>
              <a:ea typeface="GE SS Text Light" panose="020A0503020102020204" pitchFamily="18" charset="-78"/>
              <a:cs typeface="+mj-cs"/>
            </a:endParaRPr>
          </a:p>
          <a:p>
            <a:pPr marL="45085" indent="0" algn="justLow" rtl="1">
              <a:lnSpc>
                <a:spcPct val="107000"/>
              </a:lnSpc>
              <a:spcBef>
                <a:spcPts val="0"/>
              </a:spcBef>
              <a:spcAft>
                <a:spcPts val="800"/>
              </a:spcAft>
              <a:buFont typeface="Arial" panose="020B0604020202020204" pitchFamily="34" charset="0"/>
              <a:buNone/>
              <a:tabLst>
                <a:tab pos="3185795" algn="l"/>
              </a:tabLst>
            </a:pPr>
            <a:endParaRPr lang="ar-OM" sz="1600" b="1" dirty="0">
              <a:solidFill>
                <a:srgbClr val="FF0000"/>
              </a:solidFill>
              <a:latin typeface="GE SS Text Light" panose="020A0503020102020204" pitchFamily="18" charset="-78"/>
              <a:ea typeface="GE SS Text Light" panose="020A0503020102020204" pitchFamily="18" charset="-78"/>
              <a:cs typeface="+mj-cs"/>
            </a:endParaRPr>
          </a:p>
          <a:p>
            <a:pPr marL="45085" indent="0" algn="justLow" rtl="1">
              <a:lnSpc>
                <a:spcPct val="107000"/>
              </a:lnSpc>
              <a:spcBef>
                <a:spcPts val="0"/>
              </a:spcBef>
              <a:spcAft>
                <a:spcPts val="800"/>
              </a:spcAft>
              <a:buFont typeface="Arial" panose="020B0604020202020204" pitchFamily="34" charset="0"/>
              <a:buNone/>
              <a:tabLst>
                <a:tab pos="3185795" algn="l"/>
              </a:tabLst>
            </a:pPr>
            <a:endParaRPr lang="ar-OM" sz="1600" b="1" dirty="0">
              <a:solidFill>
                <a:srgbClr val="FF0000"/>
              </a:solidFill>
              <a:latin typeface="GE SS Text Light" panose="020A0503020102020204" pitchFamily="18" charset="-78"/>
              <a:ea typeface="GE SS Text Light" panose="020A0503020102020204" pitchFamily="18" charset="-78"/>
              <a:cs typeface="+mj-cs"/>
            </a:endParaRPr>
          </a:p>
          <a:p>
            <a:pPr marL="45085" indent="0" algn="justLow" rtl="1">
              <a:lnSpc>
                <a:spcPct val="107000"/>
              </a:lnSpc>
              <a:spcBef>
                <a:spcPts val="0"/>
              </a:spcBef>
              <a:spcAft>
                <a:spcPts val="800"/>
              </a:spcAft>
              <a:buFont typeface="Arial" panose="020B0604020202020204" pitchFamily="34" charset="0"/>
              <a:buNone/>
              <a:tabLst>
                <a:tab pos="3185795" algn="l"/>
              </a:tabLst>
            </a:pPr>
            <a:endParaRPr lang="ar-OM" sz="1600" b="1" dirty="0">
              <a:solidFill>
                <a:srgbClr val="FF0000"/>
              </a:solidFill>
              <a:latin typeface="GE SS Text Light" panose="020A0503020102020204" pitchFamily="18" charset="-78"/>
              <a:ea typeface="GE SS Text Light" panose="020A0503020102020204" pitchFamily="18" charset="-78"/>
              <a:cs typeface="+mj-cs"/>
            </a:endParaRPr>
          </a:p>
          <a:p>
            <a:pPr marL="45085" indent="0" algn="justLow" rtl="1">
              <a:lnSpc>
                <a:spcPct val="107000"/>
              </a:lnSpc>
              <a:spcBef>
                <a:spcPts val="0"/>
              </a:spcBef>
              <a:spcAft>
                <a:spcPts val="800"/>
              </a:spcAft>
              <a:buFont typeface="Arial" panose="020B0604020202020204" pitchFamily="34" charset="0"/>
              <a:buNone/>
              <a:tabLst>
                <a:tab pos="3185795" algn="l"/>
              </a:tabLst>
            </a:pPr>
            <a:r>
              <a:rPr lang="ar-OM" sz="1600" b="1" dirty="0">
                <a:solidFill>
                  <a:srgbClr val="FF0000"/>
                </a:solidFill>
                <a:cs typeface="+mj-cs"/>
              </a:rPr>
              <a:t> </a:t>
            </a:r>
            <a:r>
              <a:rPr lang="ar-OM" sz="1600" b="1" dirty="0">
                <a:solidFill>
                  <a:srgbClr val="FF0000"/>
                </a:solidFill>
                <a:latin typeface="GE SS Text Light" panose="020A0503020102020204" pitchFamily="18" charset="-78"/>
                <a:ea typeface="GE SS Text Light" panose="020A0503020102020204" pitchFamily="18" charset="-78"/>
                <a:cs typeface="+mj-cs"/>
              </a:rPr>
              <a:t> </a:t>
            </a:r>
            <a:endParaRPr lang="en-US" sz="1600" b="1" dirty="0">
              <a:solidFill>
                <a:srgbClr val="FF0000"/>
              </a:solidFill>
              <a:latin typeface="GE SS Text Light" panose="020A0503020102020204" pitchFamily="18" charset="-78"/>
              <a:ea typeface="GE SS Text Light" panose="020A0503020102020204" pitchFamily="18" charset="-78"/>
              <a:cs typeface="+mj-cs"/>
            </a:endParaRPr>
          </a:p>
          <a:p>
            <a:pPr marL="216535" algn="justLow" rtl="1">
              <a:lnSpc>
                <a:spcPct val="107000"/>
              </a:lnSpc>
              <a:spcBef>
                <a:spcPts val="0"/>
              </a:spcBef>
              <a:spcAft>
                <a:spcPts val="800"/>
              </a:spcAft>
              <a:tabLst>
                <a:tab pos="3185795" algn="l"/>
              </a:tabLst>
            </a:pPr>
            <a:endParaRPr lang="ar-OM" sz="1600" b="1" dirty="0">
              <a:solidFill>
                <a:srgbClr val="FF0000"/>
              </a:solidFill>
              <a:latin typeface="GE SS Text Light" panose="020A0503020102020204" pitchFamily="18" charset="-78"/>
              <a:ea typeface="GE SS Text Light" panose="020A0503020102020204" pitchFamily="18" charset="-78"/>
              <a:cs typeface="+mj-cs"/>
            </a:endParaRPr>
          </a:p>
          <a:p>
            <a:pPr marL="216535" algn="justLow" rtl="1">
              <a:lnSpc>
                <a:spcPct val="107000"/>
              </a:lnSpc>
              <a:spcBef>
                <a:spcPts val="0"/>
              </a:spcBef>
              <a:spcAft>
                <a:spcPts val="800"/>
              </a:spcAft>
              <a:tabLst>
                <a:tab pos="3185795" algn="l"/>
              </a:tabLst>
            </a:pPr>
            <a:endParaRPr lang="ar-OM" sz="1600" b="1" dirty="0">
              <a:solidFill>
                <a:srgbClr val="FF0000"/>
              </a:solidFill>
              <a:latin typeface="GE SS Text Light" panose="020A0503020102020204" pitchFamily="18" charset="-78"/>
              <a:ea typeface="GE SS Text Light" panose="020A0503020102020204" pitchFamily="18" charset="-78"/>
              <a:cs typeface="+mj-cs"/>
            </a:endParaRPr>
          </a:p>
          <a:p>
            <a:pPr marL="45085" indent="0" algn="justLow" rtl="1">
              <a:lnSpc>
                <a:spcPct val="107000"/>
              </a:lnSpc>
              <a:spcBef>
                <a:spcPts val="0"/>
              </a:spcBef>
              <a:spcAft>
                <a:spcPts val="800"/>
              </a:spcAft>
              <a:buFont typeface="Arial" panose="020B0604020202020204" pitchFamily="34" charset="0"/>
              <a:buNone/>
              <a:tabLst>
                <a:tab pos="3185795" algn="l"/>
              </a:tabLst>
            </a:pPr>
            <a:endParaRPr lang="ar-OM" sz="1600" b="1" dirty="0">
              <a:solidFill>
                <a:srgbClr val="FF0000"/>
              </a:solidFill>
              <a:latin typeface="GE SS Text Light" panose="020A0503020102020204" pitchFamily="18" charset="-78"/>
              <a:ea typeface="GE SS Text Light" panose="020A0503020102020204" pitchFamily="18" charset="-78"/>
              <a:cs typeface="+mj-cs"/>
            </a:endParaRPr>
          </a:p>
          <a:p>
            <a:pPr marL="216535" algn="justLow" rtl="1">
              <a:lnSpc>
                <a:spcPct val="107000"/>
              </a:lnSpc>
              <a:spcBef>
                <a:spcPts val="0"/>
              </a:spcBef>
              <a:spcAft>
                <a:spcPts val="800"/>
              </a:spcAft>
              <a:tabLst>
                <a:tab pos="3185795" algn="l"/>
              </a:tabLst>
            </a:pPr>
            <a:endParaRPr lang="en-US" sz="1600" b="1" dirty="0">
              <a:solidFill>
                <a:srgbClr val="FF0000"/>
              </a:solidFill>
              <a:latin typeface="GE SS Text Light" panose="020A0503020102020204" pitchFamily="18" charset="-78"/>
              <a:ea typeface="GE SS Text Light" panose="020A0503020102020204" pitchFamily="18" charset="-78"/>
              <a:cs typeface="+mj-cs"/>
            </a:endParaRPr>
          </a:p>
          <a:p>
            <a:pPr marL="45085" indent="0" algn="justLow" rtl="1">
              <a:lnSpc>
                <a:spcPct val="107000"/>
              </a:lnSpc>
              <a:spcBef>
                <a:spcPts val="0"/>
              </a:spcBef>
              <a:spcAft>
                <a:spcPts val="800"/>
              </a:spcAft>
              <a:buFont typeface="Arial" panose="020B0604020202020204" pitchFamily="34" charset="0"/>
              <a:buNone/>
              <a:tabLst>
                <a:tab pos="3185795" algn="l"/>
              </a:tabLst>
            </a:pPr>
            <a:endParaRPr lang="ar-OM" sz="1600" b="1" dirty="0">
              <a:solidFill>
                <a:srgbClr val="FF0000"/>
              </a:solidFill>
              <a:latin typeface="GE SS Text Light" panose="020A0503020102020204" pitchFamily="18" charset="-78"/>
              <a:ea typeface="GE SS Text Light" panose="020A0503020102020204" pitchFamily="18" charset="-78"/>
              <a:cs typeface="+mj-cs"/>
            </a:endParaRPr>
          </a:p>
          <a:p>
            <a:pPr marL="216535" algn="justLow" rtl="1">
              <a:lnSpc>
                <a:spcPct val="107000"/>
              </a:lnSpc>
              <a:spcBef>
                <a:spcPts val="0"/>
              </a:spcBef>
              <a:spcAft>
                <a:spcPts val="800"/>
              </a:spcAft>
              <a:tabLst>
                <a:tab pos="3185795" algn="l"/>
              </a:tabLst>
            </a:pPr>
            <a:endParaRPr lang="en-US" sz="1600" b="1" dirty="0">
              <a:solidFill>
                <a:srgbClr val="FF0000"/>
              </a:solidFill>
              <a:latin typeface="GE SS Text Light" panose="020A0503020102020204" pitchFamily="18" charset="-78"/>
              <a:ea typeface="GE SS Text Light" panose="020A0503020102020204" pitchFamily="18" charset="-78"/>
              <a:cs typeface="+mj-cs"/>
            </a:endParaRPr>
          </a:p>
        </p:txBody>
      </p:sp>
      <p:grpSp>
        <p:nvGrpSpPr>
          <p:cNvPr id="16" name="Group 15">
            <a:extLst>
              <a:ext uri="{FF2B5EF4-FFF2-40B4-BE49-F238E27FC236}">
                <a16:creationId xmlns:a16="http://schemas.microsoft.com/office/drawing/2014/main" id="{D6DEE4A7-889F-4EB2-99CE-09AFF4C66128}"/>
              </a:ext>
            </a:extLst>
          </p:cNvPr>
          <p:cNvGrpSpPr/>
          <p:nvPr/>
        </p:nvGrpSpPr>
        <p:grpSpPr>
          <a:xfrm>
            <a:off x="1031646" y="5400961"/>
            <a:ext cx="5271915" cy="2912233"/>
            <a:chOff x="512135" y="1100494"/>
            <a:chExt cx="4849670" cy="2912233"/>
          </a:xfrm>
        </p:grpSpPr>
        <p:sp>
          <p:nvSpPr>
            <p:cNvPr id="17" name="Oval 16">
              <a:extLst>
                <a:ext uri="{FF2B5EF4-FFF2-40B4-BE49-F238E27FC236}">
                  <a16:creationId xmlns:a16="http://schemas.microsoft.com/office/drawing/2014/main" id="{4954D9C2-F321-4102-B85D-E1A30221CF95}"/>
                </a:ext>
              </a:extLst>
            </p:cNvPr>
            <p:cNvSpPr/>
            <p:nvPr/>
          </p:nvSpPr>
          <p:spPr>
            <a:xfrm rot="10800000">
              <a:off x="4870642" y="1100494"/>
              <a:ext cx="461211" cy="419231"/>
            </a:xfrm>
            <a:prstGeom prst="ellipse">
              <a:avLst/>
            </a:prstGeom>
            <a:solidFill>
              <a:srgbClr val="B3CFB5"/>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8" name="Oval 17">
              <a:extLst>
                <a:ext uri="{FF2B5EF4-FFF2-40B4-BE49-F238E27FC236}">
                  <a16:creationId xmlns:a16="http://schemas.microsoft.com/office/drawing/2014/main" id="{3EE184DF-30D8-4477-86E4-386EC432988E}"/>
                </a:ext>
              </a:extLst>
            </p:cNvPr>
            <p:cNvSpPr/>
            <p:nvPr/>
          </p:nvSpPr>
          <p:spPr>
            <a:xfrm rot="10800000">
              <a:off x="4832789" y="1876551"/>
              <a:ext cx="461211" cy="419231"/>
            </a:xfrm>
            <a:prstGeom prst="ellipse">
              <a:avLst/>
            </a:prstGeom>
            <a:solidFill>
              <a:srgbClr val="18A8A8"/>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19" name="Oval 18">
              <a:extLst>
                <a:ext uri="{FF2B5EF4-FFF2-40B4-BE49-F238E27FC236}">
                  <a16:creationId xmlns:a16="http://schemas.microsoft.com/office/drawing/2014/main" id="{C4B4F91A-DED5-40D2-BBF5-383BACF8327D}"/>
                </a:ext>
              </a:extLst>
            </p:cNvPr>
            <p:cNvSpPr/>
            <p:nvPr/>
          </p:nvSpPr>
          <p:spPr>
            <a:xfrm rot="10800000">
              <a:off x="4853666" y="2574092"/>
              <a:ext cx="461211" cy="419231"/>
            </a:xfrm>
            <a:prstGeom prst="ellipse">
              <a:avLst/>
            </a:prstGeom>
            <a:solidFill>
              <a:schemeClr val="bg2">
                <a:lumMod val="75000"/>
              </a:schemeClr>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cxnSp>
          <p:nvCxnSpPr>
            <p:cNvPr id="20" name="Straight Connector 19">
              <a:extLst>
                <a:ext uri="{FF2B5EF4-FFF2-40B4-BE49-F238E27FC236}">
                  <a16:creationId xmlns:a16="http://schemas.microsoft.com/office/drawing/2014/main" id="{6BBF92A2-F666-4AA0-9A89-0DC9782FF53C}"/>
                </a:ext>
              </a:extLst>
            </p:cNvPr>
            <p:cNvCxnSpPr>
              <a:cxnSpLocks/>
            </p:cNvCxnSpPr>
            <p:nvPr/>
          </p:nvCxnSpPr>
          <p:spPr>
            <a:xfrm>
              <a:off x="4813944" y="1173046"/>
              <a:ext cx="5744" cy="2839681"/>
            </a:xfrm>
            <a:prstGeom prst="line">
              <a:avLst/>
            </a:prstGeom>
            <a:ln w="38100">
              <a:solidFill>
                <a:srgbClr val="D4E4D5"/>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613BB0F-9C5D-4E73-BAB6-BDDCE7A9BE00}"/>
                </a:ext>
              </a:extLst>
            </p:cNvPr>
            <p:cNvSpPr txBox="1"/>
            <p:nvPr/>
          </p:nvSpPr>
          <p:spPr>
            <a:xfrm>
              <a:off x="4911041" y="1117905"/>
              <a:ext cx="450764" cy="369332"/>
            </a:xfrm>
            <a:prstGeom prst="rect">
              <a:avLst/>
            </a:prstGeom>
            <a:noFill/>
          </p:spPr>
          <p:txBody>
            <a:bodyPr wrap="none" rtlCol="0" anchor="ctr" anchorCtr="0">
              <a:spAutoFit/>
            </a:bodyPr>
            <a:lstStyle/>
            <a:p>
              <a:pPr algn="ctr" defTabSz="1828434"/>
              <a:r>
                <a:rPr lang="en-US" b="1" dirty="0">
                  <a:latin typeface="Poppins" pitchFamily="2" charset="77"/>
                  <a:ea typeface="League Spartan" charset="0"/>
                  <a:cs typeface="Poppins" pitchFamily="2" charset="77"/>
                </a:rPr>
                <a:t>01</a:t>
              </a:r>
            </a:p>
          </p:txBody>
        </p:sp>
        <p:sp>
          <p:nvSpPr>
            <p:cNvPr id="22" name="TextBox 21">
              <a:extLst>
                <a:ext uri="{FF2B5EF4-FFF2-40B4-BE49-F238E27FC236}">
                  <a16:creationId xmlns:a16="http://schemas.microsoft.com/office/drawing/2014/main" id="{E9994EDF-50CC-4414-BDA1-05143F1CC97A}"/>
                </a:ext>
              </a:extLst>
            </p:cNvPr>
            <p:cNvSpPr txBox="1"/>
            <p:nvPr/>
          </p:nvSpPr>
          <p:spPr>
            <a:xfrm>
              <a:off x="4856335" y="1891572"/>
              <a:ext cx="450765" cy="369332"/>
            </a:xfrm>
            <a:prstGeom prst="rect">
              <a:avLst/>
            </a:prstGeom>
            <a:noFill/>
          </p:spPr>
          <p:txBody>
            <a:bodyPr wrap="none" rtlCol="0" anchor="ctr" anchorCtr="0">
              <a:spAutoFit/>
            </a:bodyPr>
            <a:lstStyle/>
            <a:p>
              <a:pPr algn="ctr" defTabSz="1828434"/>
              <a:r>
                <a:rPr lang="ar-OM" b="1" dirty="0">
                  <a:latin typeface="Poppins" pitchFamily="2" charset="77"/>
                  <a:ea typeface="League Spartan" charset="0"/>
                  <a:cs typeface="Poppins" pitchFamily="2" charset="77"/>
                </a:rPr>
                <a:t>02</a:t>
              </a:r>
              <a:endParaRPr lang="en-US" b="1" dirty="0">
                <a:latin typeface="Poppins" pitchFamily="2" charset="77"/>
                <a:ea typeface="League Spartan" charset="0"/>
                <a:cs typeface="Poppins" pitchFamily="2" charset="77"/>
              </a:endParaRPr>
            </a:p>
          </p:txBody>
        </p:sp>
        <p:sp>
          <p:nvSpPr>
            <p:cNvPr id="23" name="TextBox 22">
              <a:extLst>
                <a:ext uri="{FF2B5EF4-FFF2-40B4-BE49-F238E27FC236}">
                  <a16:creationId xmlns:a16="http://schemas.microsoft.com/office/drawing/2014/main" id="{B937CF72-F8D3-4B18-BC06-702497000B57}"/>
                </a:ext>
              </a:extLst>
            </p:cNvPr>
            <p:cNvSpPr txBox="1"/>
            <p:nvPr/>
          </p:nvSpPr>
          <p:spPr>
            <a:xfrm>
              <a:off x="4870641" y="2573459"/>
              <a:ext cx="450765" cy="369332"/>
            </a:xfrm>
            <a:prstGeom prst="rect">
              <a:avLst/>
            </a:prstGeom>
            <a:noFill/>
          </p:spPr>
          <p:txBody>
            <a:bodyPr wrap="none" rtlCol="0" anchor="ctr" anchorCtr="0">
              <a:spAutoFit/>
            </a:bodyPr>
            <a:lstStyle/>
            <a:p>
              <a:pPr algn="ctr" defTabSz="1828434"/>
              <a:r>
                <a:rPr lang="ar-OM" b="1" dirty="0">
                  <a:latin typeface="Poppins" pitchFamily="2" charset="77"/>
                  <a:ea typeface="League Spartan" charset="0"/>
                  <a:cs typeface="Poppins" pitchFamily="2" charset="77"/>
                </a:rPr>
                <a:t>03</a:t>
              </a:r>
              <a:endParaRPr lang="en-US" b="1" dirty="0">
                <a:latin typeface="Poppins" pitchFamily="2" charset="77"/>
                <a:ea typeface="League Spartan" charset="0"/>
                <a:cs typeface="Poppins" pitchFamily="2" charset="77"/>
              </a:endParaRPr>
            </a:p>
          </p:txBody>
        </p:sp>
        <p:sp>
          <p:nvSpPr>
            <p:cNvPr id="24" name="Rectangle 23">
              <a:extLst>
                <a:ext uri="{FF2B5EF4-FFF2-40B4-BE49-F238E27FC236}">
                  <a16:creationId xmlns:a16="http://schemas.microsoft.com/office/drawing/2014/main" id="{4FCF4924-C0E0-490B-87EE-EB712CC7CB27}"/>
                </a:ext>
              </a:extLst>
            </p:cNvPr>
            <p:cNvSpPr/>
            <p:nvPr/>
          </p:nvSpPr>
          <p:spPr>
            <a:xfrm>
              <a:off x="517019" y="1141053"/>
              <a:ext cx="4267456" cy="646331"/>
            </a:xfrm>
            <a:prstGeom prst="rect">
              <a:avLst/>
            </a:prstGeom>
            <a:solidFill>
              <a:srgbClr val="DCEFF1"/>
            </a:solidFill>
          </p:spPr>
          <p:txBody>
            <a:bodyPr wrap="square">
              <a:spAutoFit/>
            </a:bodyPr>
            <a:lstStyle/>
            <a:p>
              <a:pPr marR="0" lvl="0" algn="justLow" rtl="1">
                <a:spcBef>
                  <a:spcPts val="0"/>
                </a:spcBef>
                <a:spcAft>
                  <a:spcPts val="0"/>
                </a:spcAft>
              </a:pPr>
              <a:r>
                <a:rPr lang="ar-OM" dirty="0">
                  <a:latin typeface="GE SS Text Light" panose="020A0503020102020204" pitchFamily="18" charset="-78"/>
                  <a:ea typeface="GE SS Text Light" panose="020A0503020102020204" pitchFamily="18" charset="-78"/>
                  <a:cs typeface="GE SS Text Light" panose="020A0503020102020204" pitchFamily="18" charset="-78"/>
                </a:rPr>
                <a:t>تطبيق تقييم مؤشرات التغير المناخي على المستوى الوطني.</a:t>
              </a:r>
              <a:endParaRPr lang="en-US" dirty="0">
                <a:latin typeface="GE SS Text Light" panose="020A0503020102020204" pitchFamily="18" charset="-78"/>
                <a:ea typeface="GE SS Text Light" panose="020A0503020102020204" pitchFamily="18" charset="-78"/>
                <a:cs typeface="GE SS Text Light" panose="020A0503020102020204" pitchFamily="18" charset="-78"/>
              </a:endParaRPr>
            </a:p>
          </p:txBody>
        </p:sp>
        <p:sp>
          <p:nvSpPr>
            <p:cNvPr id="25" name="Rectangle 24">
              <a:extLst>
                <a:ext uri="{FF2B5EF4-FFF2-40B4-BE49-F238E27FC236}">
                  <a16:creationId xmlns:a16="http://schemas.microsoft.com/office/drawing/2014/main" id="{9A67AD1B-971F-413A-8F3C-DA6B71516521}"/>
                </a:ext>
              </a:extLst>
            </p:cNvPr>
            <p:cNvSpPr/>
            <p:nvPr/>
          </p:nvSpPr>
          <p:spPr>
            <a:xfrm>
              <a:off x="512135" y="1880726"/>
              <a:ext cx="4267456" cy="646331"/>
            </a:xfrm>
            <a:prstGeom prst="rect">
              <a:avLst/>
            </a:prstGeom>
            <a:solidFill>
              <a:srgbClr val="DCEFF1"/>
            </a:solidFill>
          </p:spPr>
          <p:txBody>
            <a:bodyPr wrap="square">
              <a:spAutoFit/>
            </a:bodyPr>
            <a:lstStyle/>
            <a:p>
              <a:pPr lvl="0" algn="justLow" rtl="1"/>
              <a:r>
                <a:rPr lang="ar-OM" dirty="0">
                  <a:latin typeface="GE SS Text Light" panose="020A0503020102020204" pitchFamily="18" charset="-78"/>
                  <a:ea typeface="GE SS Text Light" panose="020A0503020102020204" pitchFamily="18" charset="-78"/>
                  <a:cs typeface="GE SS Text Light" panose="020A0503020102020204" pitchFamily="18" charset="-78"/>
                </a:rPr>
                <a:t>تحديد المساهمين/المسؤولين حسب المواضيع والمؤشرات ذات الصلة.</a:t>
              </a:r>
              <a:endParaRPr lang="en-US" dirty="0">
                <a:latin typeface="GE SS Text Light" panose="020A0503020102020204" pitchFamily="18" charset="-78"/>
                <a:ea typeface="GE SS Text Light" panose="020A0503020102020204" pitchFamily="18" charset="-78"/>
                <a:cs typeface="GE SS Text Light" panose="020A0503020102020204" pitchFamily="18" charset="-78"/>
              </a:endParaRPr>
            </a:p>
          </p:txBody>
        </p:sp>
        <p:sp>
          <p:nvSpPr>
            <p:cNvPr id="26" name="Rectangle 25">
              <a:extLst>
                <a:ext uri="{FF2B5EF4-FFF2-40B4-BE49-F238E27FC236}">
                  <a16:creationId xmlns:a16="http://schemas.microsoft.com/office/drawing/2014/main" id="{CE37266D-3BC2-49B2-8E4E-99112FFE1F26}"/>
                </a:ext>
              </a:extLst>
            </p:cNvPr>
            <p:cNvSpPr/>
            <p:nvPr/>
          </p:nvSpPr>
          <p:spPr>
            <a:xfrm>
              <a:off x="517019" y="2575038"/>
              <a:ext cx="4240228" cy="646331"/>
            </a:xfrm>
            <a:prstGeom prst="rect">
              <a:avLst/>
            </a:prstGeom>
            <a:solidFill>
              <a:srgbClr val="DCEFF1"/>
            </a:solidFill>
          </p:spPr>
          <p:txBody>
            <a:bodyPr wrap="square">
              <a:spAutoFit/>
            </a:bodyPr>
            <a:lstStyle/>
            <a:p>
              <a:pPr algn="r"/>
              <a:r>
                <a:rPr lang="ar-SA" dirty="0">
                  <a:latin typeface="Arial" panose="020B0604020202020204" pitchFamily="34" charset="0"/>
                  <a:ea typeface="Century Gothic" panose="020B0502020202020204" pitchFamily="34" charset="0"/>
                  <a:cs typeface="GE SS Text Light" panose="020A0503020102020204" pitchFamily="18" charset="-78"/>
                </a:rPr>
                <a:t>تكوين فرق عمل رسمية حول موضوع مؤشرات التغير المناخي (إذا دعت الحاجة).</a:t>
              </a:r>
            </a:p>
          </p:txBody>
        </p:sp>
        <p:sp>
          <p:nvSpPr>
            <p:cNvPr id="27" name="Rectangle 26">
              <a:extLst>
                <a:ext uri="{FF2B5EF4-FFF2-40B4-BE49-F238E27FC236}">
                  <a16:creationId xmlns:a16="http://schemas.microsoft.com/office/drawing/2014/main" id="{9FCE31DF-A193-4BE9-8F2F-0075BC94585F}"/>
                </a:ext>
              </a:extLst>
            </p:cNvPr>
            <p:cNvSpPr/>
            <p:nvPr/>
          </p:nvSpPr>
          <p:spPr>
            <a:xfrm>
              <a:off x="517019" y="3278049"/>
              <a:ext cx="4240228" cy="729430"/>
            </a:xfrm>
            <a:prstGeom prst="rect">
              <a:avLst/>
            </a:prstGeom>
            <a:solidFill>
              <a:srgbClr val="DCEFF1"/>
            </a:solidFill>
          </p:spPr>
          <p:txBody>
            <a:bodyPr wrap="square">
              <a:spAutoFit/>
            </a:bodyPr>
            <a:lstStyle/>
            <a:p>
              <a:pPr marL="109537" algn="r" rtl="1">
                <a:lnSpc>
                  <a:spcPct val="115000"/>
                </a:lnSpc>
                <a:spcBef>
                  <a:spcPts val="0"/>
                </a:spcBef>
              </a:pPr>
              <a:r>
                <a:rPr lang="ar-SA" dirty="0">
                  <a:latin typeface="Arial" panose="020B0604020202020204" pitchFamily="34" charset="0"/>
                  <a:ea typeface="Century Gothic" panose="020B0502020202020204" pitchFamily="34" charset="0"/>
                  <a:cs typeface="GE SS Text Light" panose="020A0503020102020204" pitchFamily="18" charset="-78"/>
                </a:rPr>
                <a:t>إرسال التقييم للمركز الخليجي لتحضير النسخة النهائية لجداول نقل البيانات.</a:t>
              </a:r>
            </a:p>
          </p:txBody>
        </p:sp>
        <p:sp>
          <p:nvSpPr>
            <p:cNvPr id="28" name="Oval 27">
              <a:extLst>
                <a:ext uri="{FF2B5EF4-FFF2-40B4-BE49-F238E27FC236}">
                  <a16:creationId xmlns:a16="http://schemas.microsoft.com/office/drawing/2014/main" id="{810D7DCA-59DC-402C-828A-1103DD5381D1}"/>
                </a:ext>
              </a:extLst>
            </p:cNvPr>
            <p:cNvSpPr/>
            <p:nvPr/>
          </p:nvSpPr>
          <p:spPr>
            <a:xfrm rot="10800000">
              <a:off x="4881523" y="3411158"/>
              <a:ext cx="461211" cy="419231"/>
            </a:xfrm>
            <a:prstGeom prst="ellipse">
              <a:avLst/>
            </a:prstGeom>
            <a:solidFill>
              <a:srgbClr val="B3CFB5"/>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29" name="TextBox 28">
              <a:extLst>
                <a:ext uri="{FF2B5EF4-FFF2-40B4-BE49-F238E27FC236}">
                  <a16:creationId xmlns:a16="http://schemas.microsoft.com/office/drawing/2014/main" id="{176F3E49-9B54-4D79-BEED-27424CF1AB03}"/>
                </a:ext>
              </a:extLst>
            </p:cNvPr>
            <p:cNvSpPr txBox="1"/>
            <p:nvPr/>
          </p:nvSpPr>
          <p:spPr>
            <a:xfrm>
              <a:off x="4886745" y="3411158"/>
              <a:ext cx="450765" cy="369332"/>
            </a:xfrm>
            <a:prstGeom prst="rect">
              <a:avLst/>
            </a:prstGeom>
            <a:noFill/>
          </p:spPr>
          <p:txBody>
            <a:bodyPr wrap="none" rtlCol="0" anchor="ctr" anchorCtr="0">
              <a:spAutoFit/>
            </a:bodyPr>
            <a:lstStyle/>
            <a:p>
              <a:pPr algn="ctr" defTabSz="1828434"/>
              <a:r>
                <a:rPr lang="ar-OM" b="1" dirty="0">
                  <a:latin typeface="Poppins" pitchFamily="2" charset="77"/>
                  <a:ea typeface="League Spartan" charset="0"/>
                  <a:cs typeface="Poppins" pitchFamily="2" charset="77"/>
                </a:rPr>
                <a:t>04</a:t>
              </a:r>
              <a:endParaRPr lang="en-US" b="1" dirty="0">
                <a:latin typeface="Poppins" pitchFamily="2" charset="77"/>
                <a:ea typeface="League Spartan" charset="0"/>
                <a:cs typeface="Poppins" pitchFamily="2" charset="77"/>
              </a:endParaRPr>
            </a:p>
          </p:txBody>
        </p:sp>
      </p:grpSp>
      <p:sp>
        <p:nvSpPr>
          <p:cNvPr id="30" name="Rectangle 29">
            <a:extLst>
              <a:ext uri="{FF2B5EF4-FFF2-40B4-BE49-F238E27FC236}">
                <a16:creationId xmlns:a16="http://schemas.microsoft.com/office/drawing/2014/main" id="{ABA84746-937D-4B4A-A214-0AAC03875C9F}"/>
              </a:ext>
            </a:extLst>
          </p:cNvPr>
          <p:cNvSpPr/>
          <p:nvPr/>
        </p:nvSpPr>
        <p:spPr>
          <a:xfrm>
            <a:off x="4722257" y="4722521"/>
            <a:ext cx="1762022" cy="410882"/>
          </a:xfrm>
          <a:prstGeom prst="rect">
            <a:avLst/>
          </a:prstGeom>
        </p:spPr>
        <p:txBody>
          <a:bodyPr wrap="none">
            <a:spAutoFit/>
          </a:bodyPr>
          <a:lstStyle/>
          <a:p>
            <a:pPr algn="justLow" rtl="1">
              <a:lnSpc>
                <a:spcPct val="115000"/>
              </a:lnSpc>
            </a:pPr>
            <a:r>
              <a:rPr lang="ar-KW" b="1" dirty="0">
                <a:solidFill>
                  <a:schemeClr val="tx2"/>
                </a:solidFill>
                <a:latin typeface="GE SS Text Bold" panose="020A0503020102020204" pitchFamily="18" charset="-78"/>
                <a:ea typeface="GE SS Text Bold" panose="020A0503020102020204" pitchFamily="18" charset="-78"/>
                <a:cs typeface="GE SS Text Bold" panose="020A0503020102020204" pitchFamily="18" charset="-78"/>
              </a:rPr>
              <a:t>توصيات</a:t>
            </a:r>
            <a:r>
              <a:rPr lang="ar-SA" b="1" dirty="0">
                <a:solidFill>
                  <a:schemeClr val="tx2"/>
                </a:solidFill>
                <a:latin typeface="GE SS Text Bold" panose="020A0503020102020204" pitchFamily="18" charset="-78"/>
                <a:ea typeface="GE SS Text Bold" panose="020A0503020102020204" pitchFamily="18" charset="-78"/>
                <a:cs typeface="GE SS Text Bold" panose="020A0503020102020204" pitchFamily="18" charset="-78"/>
              </a:rPr>
              <a:t> الورشة:</a:t>
            </a:r>
            <a:endParaRPr lang="en-US" b="1" dirty="0">
              <a:solidFill>
                <a:schemeClr val="tx2"/>
              </a:solidFill>
              <a:latin typeface="GE SS Text Bold" panose="020A0503020102020204" pitchFamily="18" charset="-78"/>
              <a:ea typeface="GE SS Text Bold" panose="020A0503020102020204" pitchFamily="18" charset="-78"/>
              <a:cs typeface="GE SS Text Bold" panose="020A0503020102020204" pitchFamily="18" charset="-78"/>
            </a:endParaRPr>
          </a:p>
        </p:txBody>
      </p:sp>
      <p:sp>
        <p:nvSpPr>
          <p:cNvPr id="32" name="TextBox 31">
            <a:extLst>
              <a:ext uri="{FF2B5EF4-FFF2-40B4-BE49-F238E27FC236}">
                <a16:creationId xmlns:a16="http://schemas.microsoft.com/office/drawing/2014/main" id="{DEDB9A2F-759E-40FF-98FB-E7E054C0C8D0}"/>
              </a:ext>
            </a:extLst>
          </p:cNvPr>
          <p:cNvSpPr txBox="1"/>
          <p:nvPr/>
        </p:nvSpPr>
        <p:spPr>
          <a:xfrm>
            <a:off x="2804746" y="8668729"/>
            <a:ext cx="1917511" cy="584775"/>
          </a:xfrm>
          <a:prstGeom prst="rect">
            <a:avLst/>
          </a:prstGeom>
          <a:noFill/>
        </p:spPr>
        <p:txBody>
          <a:bodyPr wrap="square" rtlCol="0">
            <a:spAutoFit/>
          </a:bodyPr>
          <a:lstStyle/>
          <a:p>
            <a:pPr algn="ctr"/>
            <a:r>
              <a:rPr lang="ar-OM" sz="1600" b="1" dirty="0">
                <a:solidFill>
                  <a:srgbClr val="41676B"/>
                </a:solidFill>
                <a:latin typeface="GE SS Text Bold" panose="020A0503020102020204" pitchFamily="18" charset="-78"/>
                <a:ea typeface="GE SS Text Bold" panose="020A0503020102020204" pitchFamily="18" charset="-78"/>
                <a:cs typeface="GE SS Text Bold" panose="020A0503020102020204" pitchFamily="18" charset="-78"/>
              </a:rPr>
              <a:t>نسبة تقييم الورشة:</a:t>
            </a:r>
            <a:endParaRPr lang="en-US" sz="1600" b="1" dirty="0">
              <a:solidFill>
                <a:srgbClr val="41676B"/>
              </a:solidFill>
              <a:latin typeface="GE SS Text Bold" panose="020A0503020102020204" pitchFamily="18" charset="-78"/>
              <a:ea typeface="GE SS Text Bold" panose="020A0503020102020204" pitchFamily="18" charset="-78"/>
              <a:cs typeface="GE SS Text Bold" panose="020A0503020102020204" pitchFamily="18" charset="-78"/>
            </a:endParaRPr>
          </a:p>
        </p:txBody>
      </p:sp>
      <p:sp>
        <p:nvSpPr>
          <p:cNvPr id="33" name="Explosion 2 47">
            <a:extLst>
              <a:ext uri="{FF2B5EF4-FFF2-40B4-BE49-F238E27FC236}">
                <a16:creationId xmlns:a16="http://schemas.microsoft.com/office/drawing/2014/main" id="{C6B4C22F-A1C2-4767-A6E3-02ADE69E2FA5}"/>
              </a:ext>
            </a:extLst>
          </p:cNvPr>
          <p:cNvSpPr/>
          <p:nvPr/>
        </p:nvSpPr>
        <p:spPr>
          <a:xfrm>
            <a:off x="1273979" y="8391739"/>
            <a:ext cx="1907176" cy="1237104"/>
          </a:xfrm>
          <a:prstGeom prst="irregularSeal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0E32FD8-1D44-4E5F-86C1-1ABBED0A89AA}"/>
              </a:ext>
            </a:extLst>
          </p:cNvPr>
          <p:cNvSpPr txBox="1"/>
          <p:nvPr/>
        </p:nvSpPr>
        <p:spPr>
          <a:xfrm>
            <a:off x="1770366" y="8742525"/>
            <a:ext cx="1214846" cy="461665"/>
          </a:xfrm>
          <a:prstGeom prst="rect">
            <a:avLst/>
          </a:prstGeom>
          <a:noFill/>
        </p:spPr>
        <p:txBody>
          <a:bodyPr wrap="square" rtlCol="0">
            <a:spAutoFit/>
          </a:bodyPr>
          <a:lstStyle/>
          <a:p>
            <a:r>
              <a:rPr lang="ar-KW" sz="2400" b="1" dirty="0">
                <a:cs typeface="+mj-cs"/>
              </a:rPr>
              <a:t>92</a:t>
            </a:r>
            <a:r>
              <a:rPr lang="ar-OM" sz="2400" b="1" dirty="0">
                <a:cs typeface="+mj-cs"/>
              </a:rPr>
              <a:t>%</a:t>
            </a:r>
            <a:endParaRPr lang="en-US" sz="2400" b="1" dirty="0">
              <a:cs typeface="+mj-cs"/>
            </a:endParaRPr>
          </a:p>
        </p:txBody>
      </p:sp>
    </p:spTree>
    <p:extLst>
      <p:ext uri="{BB962C8B-B14F-4D97-AF65-F5344CB8AC3E}">
        <p14:creationId xmlns:p14="http://schemas.microsoft.com/office/powerpoint/2010/main" val="97678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1FFBF-1F4F-384D-82F8-826D199E6F4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56F2F76-5FD4-0647-99DD-FA221FFE37D3}"/>
              </a:ext>
            </a:extLst>
          </p:cNvPr>
          <p:cNvPicPr>
            <a:picLocks noGrp="1" noChangeAspect="1"/>
          </p:cNvPicPr>
          <p:nvPr>
            <p:ph idx="1"/>
          </p:nvPr>
        </p:nvPicPr>
        <p:blipFill>
          <a:blip r:embed="rId2"/>
          <a:stretch>
            <a:fillRect/>
          </a:stretch>
        </p:blipFill>
        <p:spPr>
          <a:xfrm>
            <a:off x="0" y="205248"/>
            <a:ext cx="6858000" cy="9700752"/>
          </a:xfrm>
        </p:spPr>
      </p:pic>
    </p:spTree>
    <p:extLst>
      <p:ext uri="{BB962C8B-B14F-4D97-AF65-F5344CB8AC3E}">
        <p14:creationId xmlns:p14="http://schemas.microsoft.com/office/powerpoint/2010/main" val="5840980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592</TotalTime>
  <Words>300</Words>
  <Application>Microsoft Office PowerPoint</Application>
  <PresentationFormat>A4 Paper (210x297 mm)</PresentationFormat>
  <Paragraphs>62</Paragraphs>
  <Slides>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Arial</vt:lpstr>
      <vt:lpstr>Calibri</vt:lpstr>
      <vt:lpstr>Calibri Light</vt:lpstr>
      <vt:lpstr>GE SS Text Bold</vt:lpstr>
      <vt:lpstr>GE SS Text Light</vt:lpstr>
      <vt:lpstr>Lato Light</vt:lpstr>
      <vt:lpstr>Poppins</vt:lpstr>
      <vt:lpstr>Sakkal Majalla</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Ibtihag Al Siyabi</cp:lastModifiedBy>
  <cp:revision>55</cp:revision>
  <dcterms:created xsi:type="dcterms:W3CDTF">2020-02-06T06:37:24Z</dcterms:created>
  <dcterms:modified xsi:type="dcterms:W3CDTF">2023-10-23T07:37:11Z</dcterms:modified>
</cp:coreProperties>
</file>