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69" r:id="rId3"/>
    <p:sldId id="271" r:id="rId4"/>
    <p:sldId id="270" r:id="rId5"/>
    <p:sldId id="272" r:id="rId6"/>
    <p:sldId id="267" r:id="rId7"/>
    <p:sldId id="263" r:id="rId8"/>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ah Al Muzahmi" initials="SAM" lastIdx="1" clrIdx="0">
    <p:extLst>
      <p:ext uri="{19B8F6BF-5375-455C-9EA6-DF929625EA0E}">
        <p15:presenceInfo xmlns:p15="http://schemas.microsoft.com/office/powerpoint/2012/main" userId="S-1-5-21-2964877606-1539474356-202270932-3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596"/>
    <a:srgbClr val="D4E4D5"/>
    <a:srgbClr val="D7F9F9"/>
    <a:srgbClr val="18A8A8"/>
    <a:srgbClr val="B3CFB5"/>
    <a:srgbClr val="D0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677"/>
  </p:normalViewPr>
  <p:slideViewPr>
    <p:cSldViewPr snapToGrid="0" snapToObjects="1">
      <p:cViewPr varScale="1">
        <p:scale>
          <a:sx n="73" d="100"/>
          <a:sy n="73" d="100"/>
        </p:scale>
        <p:origin x="3138" y="66"/>
      </p:cViewPr>
      <p:guideLst/>
    </p:cSldViewPr>
  </p:slideViewPr>
  <p:notesTextViewPr>
    <p:cViewPr>
      <p:scale>
        <a:sx n="1" d="1"/>
        <a:sy n="1" d="1"/>
      </p:scale>
      <p:origin x="0" y="0"/>
    </p:cViewPr>
  </p:notesTextViewPr>
  <p:notesViewPr>
    <p:cSldViewPr snapToGrid="0" snapToObjects="1">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20000"/>
                <a:lumOff val="80000"/>
              </a:schemeClr>
            </a:solidFill>
          </c:spPr>
          <c:dPt>
            <c:idx val="0"/>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2-98A2-431E-84C6-3D2EA64CD901}"/>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98A2-431E-84C6-3D2EA64CD901}"/>
              </c:ext>
            </c:extLst>
          </c:dPt>
          <c:dLbls>
            <c:dLbl>
              <c:idx val="0"/>
              <c:layout>
                <c:manualLayout>
                  <c:x val="0.13095613552338214"/>
                  <c:y val="-9.7080945283569711E-2"/>
                </c:manualLayout>
              </c:layout>
              <c:tx>
                <c:rich>
                  <a:bodyPr rot="0" spcFirstLastPara="1" vertOverflow="ellipsis" vert="horz" wrap="square" lIns="38100" tIns="19050" rIns="38100" bIns="19050" anchor="ctr" anchorCtr="1">
                    <a:spAutoFit/>
                  </a:bodyPr>
                  <a:lstStyle/>
                  <a:p>
                    <a:pPr rtl="0">
                      <a:defRPr sz="1800" b="1" i="0" u="none" strike="noStrike" kern="1200" baseline="0">
                        <a:solidFill>
                          <a:schemeClr val="tx1"/>
                        </a:solidFill>
                        <a:latin typeface="+mn-lt"/>
                        <a:ea typeface="+mn-ea"/>
                        <a:cs typeface="+mn-cs"/>
                      </a:defRPr>
                    </a:pPr>
                    <a:r>
                      <a:rPr lang="ar-SA" sz="1800" b="1" dirty="0">
                        <a:solidFill>
                          <a:schemeClr val="tx1"/>
                        </a:solidFill>
                      </a:rPr>
                      <a:t>80%</a:t>
                    </a:r>
                  </a:p>
                  <a:p>
                    <a:pPr rtl="0">
                      <a:defRPr sz="1800" b="1">
                        <a:solidFill>
                          <a:schemeClr val="tx1"/>
                        </a:solidFill>
                      </a:defRPr>
                    </a:pPr>
                    <a:r>
                      <a:rPr lang="ar-SA" sz="1800" b="1" dirty="0">
                        <a:solidFill>
                          <a:schemeClr val="tx1"/>
                        </a:solidFill>
                      </a:rPr>
                      <a:t>راضي</a:t>
                    </a:r>
                  </a:p>
                </c:rich>
              </c:tx>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3809619563683568"/>
                      <c:h val="0.45370384597655222"/>
                    </c:manualLayout>
                  </c15:layout>
                  <c15:showDataLabelsRange val="0"/>
                </c:ext>
                <c:ext xmlns:c16="http://schemas.microsoft.com/office/drawing/2014/chart" uri="{C3380CC4-5D6E-409C-BE32-E72D297353CC}">
                  <c16:uniqueId val="{00000002-98A2-431E-84C6-3D2EA64CD901}"/>
                </c:ext>
              </c:extLst>
            </c:dLbl>
            <c:dLbl>
              <c:idx val="1"/>
              <c:delete val="1"/>
              <c:extLst>
                <c:ext xmlns:c15="http://schemas.microsoft.com/office/drawing/2012/chart" uri="{CE6537A1-D6FC-4f65-9D91-7224C49458BB}"/>
                <c:ext xmlns:c16="http://schemas.microsoft.com/office/drawing/2014/chart" uri="{C3380CC4-5D6E-409C-BE32-E72D297353CC}">
                  <c16:uniqueId val="{00000001-98A2-431E-84C6-3D2EA64CD9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98A2-431E-84C6-3D2EA64CD901}"/>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6307825862853E-2"/>
          <c:y val="0"/>
          <c:w val="0.96671363269513788"/>
          <c:h val="0.67980511811023625"/>
        </c:manualLayout>
      </c:layout>
      <c:barChart>
        <c:barDir val="col"/>
        <c:grouping val="clustered"/>
        <c:varyColors val="0"/>
        <c:ser>
          <c:idx val="0"/>
          <c:order val="0"/>
          <c:tx>
            <c:strRef>
              <c:f>Sheet1!$B$1</c:f>
              <c:strCache>
                <c:ptCount val="1"/>
                <c:pt idx="0">
                  <c:v>Series 1</c:v>
                </c:pt>
              </c:strCache>
            </c:strRef>
          </c:tx>
          <c:spPr>
            <a:solidFill>
              <a:srgbClr val="92D050"/>
            </a:solidFill>
            <a:ln>
              <a:noFill/>
            </a:ln>
            <a:effectLst/>
          </c:spPr>
          <c:invertIfNegative val="0"/>
          <c:dLbls>
            <c:dLbl>
              <c:idx val="0"/>
              <c:layout>
                <c:manualLayout>
                  <c:x val="-2.1533161068044691E-3"/>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C8-4DEF-B03D-13DC1A1FC33B}"/>
                </c:ext>
              </c:extLst>
            </c:dLbl>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سلطنة عمان</c:v>
                </c:pt>
                <c:pt idx="1">
                  <c:v>المملكة العربية السعودية</c:v>
                </c:pt>
                <c:pt idx="2">
                  <c:v>المركز الإحصائي لدول مجلس التعاون</c:v>
                </c:pt>
              </c:strCache>
            </c:strRef>
          </c:cat>
          <c:val>
            <c:numRef>
              <c:f>Sheet1!$B$2:$B$4</c:f>
              <c:numCache>
                <c:formatCode>General</c:formatCode>
                <c:ptCount val="3"/>
                <c:pt idx="0">
                  <c:v>2</c:v>
                </c:pt>
                <c:pt idx="1">
                  <c:v>2</c:v>
                </c:pt>
                <c:pt idx="2">
                  <c:v>15</c:v>
                </c:pt>
              </c:numCache>
            </c:numRef>
          </c:val>
          <c:extLst>
            <c:ext xmlns:c16="http://schemas.microsoft.com/office/drawing/2014/chart" uri="{C3380CC4-5D6E-409C-BE32-E72D297353CC}">
              <c16:uniqueId val="{00000000-25C8-4DEF-B03D-13DC1A1FC33B}"/>
            </c:ext>
          </c:extLst>
        </c:ser>
        <c:dLbls>
          <c:showLegendKey val="0"/>
          <c:showVal val="0"/>
          <c:showCatName val="0"/>
          <c:showSerName val="0"/>
          <c:showPercent val="0"/>
          <c:showBubbleSize val="0"/>
        </c:dLbls>
        <c:gapWidth val="95"/>
        <c:overlap val="-27"/>
        <c:axId val="1769660687"/>
        <c:axId val="1769657359"/>
      </c:barChart>
      <c:catAx>
        <c:axId val="17696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GE SS Text Bold" panose="020A0503020102020204" pitchFamily="18" charset="-78"/>
                <a:ea typeface="GE SS Text Bold" panose="020A0503020102020204" pitchFamily="18" charset="-78"/>
                <a:cs typeface="GE SS Text Bold" panose="020A0503020102020204" pitchFamily="18" charset="-78"/>
              </a:defRPr>
            </a:pPr>
            <a:endParaRPr lang="en-US"/>
          </a:p>
        </c:txPr>
        <c:crossAx val="1769657359"/>
        <c:crosses val="autoZero"/>
        <c:auto val="1"/>
        <c:lblAlgn val="ctr"/>
        <c:lblOffset val="100"/>
        <c:noMultiLvlLbl val="0"/>
      </c:catAx>
      <c:valAx>
        <c:axId val="1769657359"/>
        <c:scaling>
          <c:orientation val="minMax"/>
        </c:scaling>
        <c:delete val="1"/>
        <c:axPos val="l"/>
        <c:numFmt formatCode="General" sourceLinked="1"/>
        <c:majorTickMark val="none"/>
        <c:minorTickMark val="none"/>
        <c:tickLblPos val="nextTo"/>
        <c:crossAx val="1769660687"/>
        <c:crosses val="autoZero"/>
        <c:crossBetween val="between"/>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31E87-A009-3946-95A2-CCFA8778EE5F}" type="datetimeFigureOut">
              <a:rPr lang="en-US" smtClean="0"/>
              <a:t>11/12/2023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6E397-E1D5-6542-9087-0571BEE0F23A}" type="slidenum">
              <a:rPr lang="en-US" smtClean="0"/>
              <a:t>‹#›</a:t>
            </a:fld>
            <a:endParaRPr lang="en-US"/>
          </a:p>
        </p:txBody>
      </p:sp>
    </p:spTree>
    <p:extLst>
      <p:ext uri="{BB962C8B-B14F-4D97-AF65-F5344CB8AC3E}">
        <p14:creationId xmlns:p14="http://schemas.microsoft.com/office/powerpoint/2010/main" val="40729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pic>
        <p:nvPicPr>
          <p:cNvPr id="7" name="Picture 6">
            <a:extLst>
              <a:ext uri="{FF2B5EF4-FFF2-40B4-BE49-F238E27FC236}">
                <a16:creationId xmlns:a16="http://schemas.microsoft.com/office/drawing/2014/main" id="{98A2DB7D-9957-5049-9E65-D66B7C3E5EF9}"/>
              </a:ext>
            </a:extLst>
          </p:cNvPr>
          <p:cNvPicPr>
            <a:picLocks noChangeAspect="1"/>
          </p:cNvPicPr>
          <p:nvPr userDrawn="1"/>
        </p:nvPicPr>
        <p:blipFill>
          <a:blip r:embed="rId2"/>
          <a:stretch>
            <a:fillRect/>
          </a:stretch>
        </p:blipFill>
        <p:spPr>
          <a:xfrm>
            <a:off x="0" y="272557"/>
            <a:ext cx="6858000" cy="9700752"/>
          </a:xfrm>
          <a:prstGeom prst="rect">
            <a:avLst/>
          </a:prstGeom>
        </p:spPr>
      </p:pic>
    </p:spTree>
    <p:extLst>
      <p:ext uri="{BB962C8B-B14F-4D97-AF65-F5344CB8AC3E}">
        <p14:creationId xmlns:p14="http://schemas.microsoft.com/office/powerpoint/2010/main" val="106227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75239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154280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349742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4E62FD-54EA-294D-9370-439FEE15DE3F}"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284012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4E62FD-54EA-294D-9370-439FEE15DE3F}"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48D2-D20B-AF40-882C-DB0E43EF83B1}" type="slidenum">
              <a:rPr lang="en-US" smtClean="0"/>
              <a:t>‹#›</a:t>
            </a:fld>
            <a:endParaRPr lang="en-US"/>
          </a:p>
        </p:txBody>
      </p:sp>
      <p:pic>
        <p:nvPicPr>
          <p:cNvPr id="9" name="Picture 8">
            <a:extLst>
              <a:ext uri="{FF2B5EF4-FFF2-40B4-BE49-F238E27FC236}">
                <a16:creationId xmlns:a16="http://schemas.microsoft.com/office/drawing/2014/main" id="{C754117B-6566-0E43-94D4-B7BBF9A42769}"/>
              </a:ext>
            </a:extLst>
          </p:cNvPr>
          <p:cNvPicPr>
            <a:picLocks noChangeAspect="1"/>
          </p:cNvPicPr>
          <p:nvPr userDrawn="1"/>
        </p:nvPicPr>
        <p:blipFill>
          <a:blip r:embed="rId2"/>
          <a:stretch>
            <a:fillRect/>
          </a:stretch>
        </p:blipFill>
        <p:spPr>
          <a:xfrm>
            <a:off x="0" y="205248"/>
            <a:ext cx="6858000" cy="9700752"/>
          </a:xfrm>
          <a:prstGeom prst="rect">
            <a:avLst/>
          </a:prstGeom>
        </p:spPr>
      </p:pic>
    </p:spTree>
    <p:extLst>
      <p:ext uri="{BB962C8B-B14F-4D97-AF65-F5344CB8AC3E}">
        <p14:creationId xmlns:p14="http://schemas.microsoft.com/office/powerpoint/2010/main" val="71509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4E62FD-54EA-294D-9370-439FEE15DE3F}"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40891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4E62FD-54EA-294D-9370-439FEE15DE3F}"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98158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E62FD-54EA-294D-9370-439FEE15DE3F}"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186807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4E62FD-54EA-294D-9370-439FEE15DE3F}"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286086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4E62FD-54EA-294D-9370-439FEE15DE3F}"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153283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A4E62FD-54EA-294D-9370-439FEE15DE3F}" type="datetimeFigureOut">
              <a:rPr lang="en-US" smtClean="0"/>
              <a:t>11/12/2023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A0248D2-D20B-AF40-882C-DB0E43EF83B1}" type="slidenum">
              <a:rPr lang="en-US" smtClean="0"/>
              <a:t>‹#›</a:t>
            </a:fld>
            <a:endParaRPr lang="en-US"/>
          </a:p>
        </p:txBody>
      </p:sp>
      <p:pic>
        <p:nvPicPr>
          <p:cNvPr id="9" name="Picture 8">
            <a:extLst>
              <a:ext uri="{FF2B5EF4-FFF2-40B4-BE49-F238E27FC236}">
                <a16:creationId xmlns:a16="http://schemas.microsoft.com/office/drawing/2014/main" id="{8B40D1C7-542F-7044-85FD-7A618BF04839}"/>
              </a:ext>
            </a:extLst>
          </p:cNvPr>
          <p:cNvPicPr>
            <a:picLocks noChangeAspect="1"/>
          </p:cNvPicPr>
          <p:nvPr userDrawn="1"/>
        </p:nvPicPr>
        <p:blipFill>
          <a:blip r:embed="rId13"/>
          <a:stretch>
            <a:fillRect/>
          </a:stretch>
        </p:blipFill>
        <p:spPr>
          <a:xfrm>
            <a:off x="0" y="205248"/>
            <a:ext cx="6858000" cy="9700752"/>
          </a:xfrm>
          <a:prstGeom prst="rect">
            <a:avLst/>
          </a:prstGeom>
        </p:spPr>
      </p:pic>
    </p:spTree>
    <p:extLst>
      <p:ext uri="{BB962C8B-B14F-4D97-AF65-F5344CB8AC3E}">
        <p14:creationId xmlns:p14="http://schemas.microsoft.com/office/powerpoint/2010/main" val="1155368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A01290-EB1B-4AC9-8182-BFBD7A6FA316}"/>
              </a:ext>
            </a:extLst>
          </p:cNvPr>
          <p:cNvPicPr>
            <a:picLocks noChangeAspect="1"/>
          </p:cNvPicPr>
          <p:nvPr/>
        </p:nvPicPr>
        <p:blipFill>
          <a:blip r:embed="rId2"/>
          <a:stretch>
            <a:fillRect/>
          </a:stretch>
        </p:blipFill>
        <p:spPr>
          <a:xfrm>
            <a:off x="1" y="3949700"/>
            <a:ext cx="6858000" cy="6057899"/>
          </a:xfrm>
          <a:prstGeom prst="rect">
            <a:avLst/>
          </a:prstGeom>
        </p:spPr>
      </p:pic>
      <p:sp>
        <p:nvSpPr>
          <p:cNvPr id="9" name="Rectangle 8">
            <a:extLst>
              <a:ext uri="{FF2B5EF4-FFF2-40B4-BE49-F238E27FC236}">
                <a16:creationId xmlns:a16="http://schemas.microsoft.com/office/drawing/2014/main" id="{4F22B623-E377-4C59-B151-B11B46BE92CF}"/>
              </a:ext>
            </a:extLst>
          </p:cNvPr>
          <p:cNvSpPr/>
          <p:nvPr/>
        </p:nvSpPr>
        <p:spPr>
          <a:xfrm>
            <a:off x="431800" y="4395365"/>
            <a:ext cx="6070600" cy="3108543"/>
          </a:xfrm>
          <a:prstGeom prst="rect">
            <a:avLst/>
          </a:prstGeom>
        </p:spPr>
        <p:txBody>
          <a:bodyPr wrap="square">
            <a:spAutoFit/>
          </a:bodyPr>
          <a:lstStyle/>
          <a:p>
            <a:pPr algn="ctr" rtl="1"/>
            <a:r>
              <a:rPr lang="ar-SA" sz="2800" cap="small" dirty="0">
                <a:latin typeface="Sakkal Majalla" panose="02000000000000000000" pitchFamily="2" charset="-78"/>
                <a:ea typeface="Century Gothic" panose="020B0502020202020204" pitchFamily="34" charset="0"/>
                <a:cs typeface="GE SS Text Bold" panose="020A0503020102020204" pitchFamily="18" charset="-78"/>
              </a:rPr>
              <a:t>ورشة </a:t>
            </a:r>
            <a:r>
              <a:rPr lang="ar-SA" sz="2800" cap="small" dirty="0">
                <a:latin typeface="Sakkal Majalla" panose="02000000000000000000" pitchFamily="2" charset="-78"/>
                <a:cs typeface="GE SS Text Bold" panose="020A0503020102020204" pitchFamily="18" charset="-78"/>
              </a:rPr>
              <a:t>العمل الإقليمية حول </a:t>
            </a:r>
            <a:endParaRPr lang="en-US" sz="2800" cap="small" dirty="0">
              <a:latin typeface="Sakkal Majalla" panose="02000000000000000000" pitchFamily="2" charset="-78"/>
              <a:cs typeface="GE SS Text Bold" panose="020A0503020102020204" pitchFamily="18" charset="-78"/>
            </a:endParaRPr>
          </a:p>
          <a:p>
            <a:pPr algn="ctr"/>
            <a:r>
              <a:rPr lang="ar-OM" sz="2800" cap="small" dirty="0">
                <a:latin typeface="Sakkal Majalla" panose="02000000000000000000" pitchFamily="2" charset="-78"/>
                <a:cs typeface="GE SS Text Bold" panose="020A0503020102020204" pitchFamily="18" charset="-78"/>
              </a:rPr>
              <a:t>آفاق توظيف  الذكاء الصناعي في انتاج وتتبع تقدم مؤشرات أهداف التنمية المستدامة </a:t>
            </a:r>
          </a:p>
          <a:p>
            <a:pPr algn="ctr"/>
            <a:endParaRPr lang="ar-OM" sz="2800" cap="small" dirty="0">
              <a:latin typeface="Sakkal Majalla" panose="02000000000000000000" pitchFamily="2" charset="-78"/>
              <a:cs typeface="GE SS Text Bold" panose="020A0503020102020204" pitchFamily="18" charset="-78"/>
            </a:endParaRPr>
          </a:p>
          <a:p>
            <a:pPr algn="ctr" rtl="1"/>
            <a:r>
              <a:rPr lang="ar-OM" sz="1400" cap="small" dirty="0">
                <a:latin typeface="Sakkal Majalla" panose="02000000000000000000" pitchFamily="2" charset="-78"/>
                <a:cs typeface="+mj-cs"/>
              </a:rPr>
              <a:t>1</a:t>
            </a:r>
            <a:r>
              <a:rPr lang="ar-OM" sz="1400" cap="small" dirty="0">
                <a:latin typeface="Sakkal Majalla" panose="02000000000000000000" pitchFamily="2" charset="-78"/>
                <a:cs typeface="GE SS Text Bold" panose="020A0503020102020204" pitchFamily="18" charset="-78"/>
              </a:rPr>
              <a:t> – </a:t>
            </a:r>
            <a:r>
              <a:rPr lang="ar-OM" sz="1400" cap="small" dirty="0">
                <a:latin typeface="Sakkal Majalla" panose="02000000000000000000" pitchFamily="2" charset="-78"/>
                <a:cs typeface="+mj-cs"/>
              </a:rPr>
              <a:t>2</a:t>
            </a:r>
            <a:r>
              <a:rPr lang="ar-OM" sz="1400" cap="small" dirty="0">
                <a:latin typeface="Sakkal Majalla" panose="02000000000000000000" pitchFamily="2" charset="-78"/>
                <a:cs typeface="GE SS Text Bold" panose="020A0503020102020204" pitchFamily="18" charset="-78"/>
              </a:rPr>
              <a:t>  أكتوبر </a:t>
            </a:r>
            <a:r>
              <a:rPr lang="en-US" sz="1400" cap="small" dirty="0">
                <a:latin typeface="Sakkal Majalla" panose="02000000000000000000" pitchFamily="2" charset="-78"/>
                <a:cs typeface="GE SS Text Bold" panose="020A0503020102020204" pitchFamily="18" charset="-78"/>
              </a:rPr>
              <a:t>2023</a:t>
            </a:r>
            <a:r>
              <a:rPr lang="ar-OM" sz="1400" cap="small" dirty="0">
                <a:latin typeface="Sakkal Majalla" panose="02000000000000000000" pitchFamily="2" charset="-78"/>
                <a:cs typeface="GE SS Text Bold" panose="020A0503020102020204" pitchFamily="18" charset="-78"/>
              </a:rPr>
              <a:t>م </a:t>
            </a:r>
          </a:p>
          <a:p>
            <a:pPr algn="ctr" rtl="1"/>
            <a:endParaRPr lang="en-US" sz="1400" cap="small" dirty="0">
              <a:latin typeface="Sakkal Majalla" panose="02000000000000000000" pitchFamily="2" charset="-78"/>
              <a:cs typeface="GE SS Text Bold" panose="020A0503020102020204" pitchFamily="18" charset="-78"/>
            </a:endParaRPr>
          </a:p>
          <a:p>
            <a:pPr algn="ctr" rtl="1"/>
            <a:r>
              <a:rPr lang="ar-OM" sz="1400" cap="small" dirty="0">
                <a:latin typeface="Sakkal Majalla" panose="02000000000000000000" pitchFamily="2" charset="-78"/>
                <a:cs typeface="GE SS Text Bold" panose="020A0503020102020204" pitchFamily="18" charset="-78"/>
              </a:rPr>
              <a:t>( ورشة بالحضور </a:t>
            </a:r>
            <a:r>
              <a:rPr lang="ar-SA" sz="1400" cap="small" dirty="0">
                <a:latin typeface="Sakkal Majalla" panose="02000000000000000000" pitchFamily="2" charset="-78"/>
                <a:cs typeface="GE SS Text Bold" panose="020A0503020102020204" pitchFamily="18" charset="-78"/>
              </a:rPr>
              <a:t>)</a:t>
            </a:r>
            <a:endParaRPr lang="en-US" sz="1400" cap="small" dirty="0">
              <a:latin typeface="Sakkal Majalla" panose="02000000000000000000" pitchFamily="2" charset="-78"/>
              <a:cs typeface="GE SS Text Bold" panose="020A0503020102020204" pitchFamily="18" charset="-78"/>
            </a:endParaRPr>
          </a:p>
          <a:p>
            <a:pPr algn="ctr" rtl="1"/>
            <a:r>
              <a:rPr lang="ar-SA" sz="1400" cap="small" dirty="0">
                <a:latin typeface="Sakkal Majalla" panose="02000000000000000000" pitchFamily="2" charset="-78"/>
                <a:cs typeface="GE SS Text Bold" panose="020A0503020102020204" pitchFamily="18" charset="-78"/>
              </a:rPr>
              <a:t>المركز الإحصائي لدول مجلس التعاون – مسقط </a:t>
            </a:r>
            <a:endParaRPr lang="en-US" sz="1400" cap="small" dirty="0">
              <a:latin typeface="Sakkal Majalla" panose="02000000000000000000" pitchFamily="2" charset="-78"/>
              <a:cs typeface="GE SS Text Bold" panose="020A0503020102020204" pitchFamily="18" charset="-78"/>
            </a:endParaRPr>
          </a:p>
        </p:txBody>
      </p:sp>
    </p:spTree>
    <p:extLst>
      <p:ext uri="{BB962C8B-B14F-4D97-AF65-F5344CB8AC3E}">
        <p14:creationId xmlns:p14="http://schemas.microsoft.com/office/powerpoint/2010/main" val="262436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978216C-EB7F-44C0-87A1-A73F1FF8F824}"/>
              </a:ext>
            </a:extLst>
          </p:cNvPr>
          <p:cNvSpPr/>
          <p:nvPr/>
        </p:nvSpPr>
        <p:spPr>
          <a:xfrm>
            <a:off x="659593" y="1144498"/>
            <a:ext cx="5414645" cy="6154950"/>
          </a:xfrm>
          <a:prstGeom prst="rect">
            <a:avLst/>
          </a:prstGeom>
          <a:noFill/>
          <a:ln w="9525">
            <a:solidFill>
              <a:schemeClr val="accent6">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Round Diagonal Corner Rectangle 9">
            <a:extLst>
              <a:ext uri="{FF2B5EF4-FFF2-40B4-BE49-F238E27FC236}">
                <a16:creationId xmlns:a16="http://schemas.microsoft.com/office/drawing/2014/main" id="{BEE55C81-26D9-42E3-AD3E-03E3EF7E08C2}"/>
              </a:ext>
            </a:extLst>
          </p:cNvPr>
          <p:cNvSpPr/>
          <p:nvPr/>
        </p:nvSpPr>
        <p:spPr>
          <a:xfrm>
            <a:off x="4713514" y="714602"/>
            <a:ext cx="1699181" cy="42989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07000"/>
              </a:lnSpc>
              <a:spcBef>
                <a:spcPts val="0"/>
              </a:spcBef>
              <a:spcAft>
                <a:spcPts val="0"/>
              </a:spcAft>
            </a:pPr>
            <a:r>
              <a:rPr lang="ar-OM" sz="2000" dirty="0">
                <a:solidFill>
                  <a:schemeClr val="tx1"/>
                </a:solidFill>
                <a:effectLst/>
                <a:ea typeface="Calibri" panose="020F0502020204030204" pitchFamily="34" charset="0"/>
                <a:cs typeface="GE SS Text Bold" panose="020A0503020102020204" pitchFamily="18" charset="-78"/>
              </a:rPr>
              <a:t>المقدمة</a:t>
            </a:r>
            <a:r>
              <a:rPr lang="en-US" sz="2000" dirty="0">
                <a:solidFill>
                  <a:schemeClr val="tx1"/>
                </a:solidFill>
                <a:effectLst/>
                <a:ea typeface="Calibri" panose="020F0502020204030204" pitchFamily="34" charset="0"/>
                <a:cs typeface="GE SS Text Bold" panose="020A0503020102020204" pitchFamily="18" charset="-78"/>
              </a:rPr>
              <a:t> </a:t>
            </a:r>
            <a:endParaRPr lang="en-US" sz="2000" dirty="0">
              <a:solidFill>
                <a:schemeClr val="tx1"/>
              </a:solidFill>
              <a:effectLst/>
              <a:ea typeface="Calibri" panose="020F0502020204030204" pitchFamily="34" charset="0"/>
              <a:cs typeface="Arial" panose="020B0604020202020204" pitchFamily="34" charset="0"/>
            </a:endParaRPr>
          </a:p>
        </p:txBody>
      </p:sp>
      <p:sp>
        <p:nvSpPr>
          <p:cNvPr id="82" name="Text Box 2">
            <a:extLst>
              <a:ext uri="{FF2B5EF4-FFF2-40B4-BE49-F238E27FC236}">
                <a16:creationId xmlns:a16="http://schemas.microsoft.com/office/drawing/2014/main" id="{47BCEF84-6C34-4EE1-BE84-83B4671946BE}"/>
              </a:ext>
            </a:extLst>
          </p:cNvPr>
          <p:cNvSpPr txBox="1">
            <a:spLocks noChangeArrowheads="1"/>
          </p:cNvSpPr>
          <p:nvPr/>
        </p:nvSpPr>
        <p:spPr bwMode="auto">
          <a:xfrm>
            <a:off x="628649" y="1495530"/>
            <a:ext cx="5614818" cy="6482610"/>
          </a:xfrm>
          <a:prstGeom prst="rect">
            <a:avLst/>
          </a:prstGeom>
          <a:noFill/>
          <a:ln w="9525">
            <a:noFill/>
            <a:miter lim="800000"/>
            <a:headEnd/>
            <a:tailEnd/>
          </a:ln>
        </p:spPr>
        <p:txBody>
          <a:bodyPr rot="0" vert="horz" wrap="square" lIns="91440" tIns="45720" rIns="91440" bIns="45720" anchor="t" anchorCtr="0">
            <a:noAutofit/>
          </a:bodyPr>
          <a:lstStyle/>
          <a:p>
            <a:pPr algn="just" rtl="1">
              <a:lnSpc>
                <a:spcPct val="200000"/>
              </a:lnSpc>
              <a:spcAft>
                <a:spcPts val="800"/>
              </a:spcAft>
            </a:pPr>
            <a:r>
              <a:rPr lang="ar-OM" sz="1600" dirty="0">
                <a:latin typeface="GESSTextLight-Light" panose="020A0503020102020204" pitchFamily="18" charset="-78"/>
                <a:ea typeface="Calibri" panose="020F0502020204030204" pitchFamily="34" charset="0"/>
                <a:cs typeface="GESSTextLight-Light" panose="020A0503020102020204" pitchFamily="18" charset="-78"/>
              </a:rPr>
              <a:t>نظم </a:t>
            </a:r>
            <a:r>
              <a:rPr lang="ar-SA" sz="1600" dirty="0">
                <a:latin typeface="GESSTextLight-Light" panose="020A0503020102020204" pitchFamily="18" charset="-78"/>
                <a:ea typeface="Calibri" panose="020F0502020204030204" pitchFamily="34" charset="0"/>
                <a:cs typeface="GESSTextLight-Light" panose="020A0503020102020204" pitchFamily="18" charset="-78"/>
              </a:rPr>
              <a:t> المركز الإحصائي لدول مجلس التعاون لدول الخليج العربية ورشة العمل الإقليمية حول</a:t>
            </a:r>
            <a:r>
              <a:rPr lang="ar-OM" sz="1600" dirty="0">
                <a:latin typeface="GESSTextLight-Light" panose="020A0503020102020204" pitchFamily="18" charset="-78"/>
                <a:ea typeface="Calibri" panose="020F0502020204030204" pitchFamily="34" charset="0"/>
                <a:cs typeface="GESSTextLight-Light" panose="020A0503020102020204" pitchFamily="18" charset="-78"/>
              </a:rPr>
              <a:t> </a:t>
            </a:r>
            <a:r>
              <a:rPr lang="ar-OM" sz="1600" cap="small" dirty="0">
                <a:latin typeface="Sakkal Majalla" panose="02000000000000000000" pitchFamily="2" charset="-78"/>
                <a:cs typeface="GE SS Text Bold" panose="020A0503020102020204" pitchFamily="18" charset="-78"/>
              </a:rPr>
              <a:t>آفاق توظيف  الذكاء الصناعي في انتاج وتتبع تقدم مؤشرات أهداف التنمية المستدامة </a:t>
            </a:r>
            <a:r>
              <a:rPr lang="ar-OM" sz="1600" dirty="0">
                <a:latin typeface="GESSTextLight-Light" panose="020A0503020102020204" pitchFamily="18" charset="-78"/>
                <a:cs typeface="GESSTextLight-Light" panose="020A0503020102020204" pitchFamily="18" charset="-78"/>
              </a:rPr>
              <a:t>في مقر المركز خلال الفترة من</a:t>
            </a:r>
            <a:r>
              <a:rPr lang="ar-OM" sz="1600" dirty="0">
                <a:latin typeface="GESSTextLight-Light" panose="020A0503020102020204" pitchFamily="18" charset="-78"/>
                <a:cs typeface="+mj-cs"/>
              </a:rPr>
              <a:t> 1 </a:t>
            </a:r>
            <a:r>
              <a:rPr lang="ar-OM" sz="1600" dirty="0">
                <a:latin typeface="GESSTextLight-Light" panose="020A0503020102020204" pitchFamily="18" charset="-78"/>
                <a:cs typeface="GESSTextLight-Light" panose="020A0503020102020204" pitchFamily="18" charset="-78"/>
              </a:rPr>
              <a:t>– </a:t>
            </a:r>
            <a:r>
              <a:rPr lang="ar-OM" sz="1600" dirty="0">
                <a:latin typeface="GESSTextLight-Light" panose="020A0503020102020204" pitchFamily="18" charset="-78"/>
                <a:cs typeface="+mj-cs"/>
              </a:rPr>
              <a:t>2</a:t>
            </a:r>
            <a:r>
              <a:rPr lang="ar-OM" sz="1600" dirty="0">
                <a:latin typeface="GESSTextLight-Light" panose="020A0503020102020204" pitchFamily="18" charset="-78"/>
                <a:cs typeface="GESSTextLight-Light" panose="020A0503020102020204" pitchFamily="18" charset="-78"/>
              </a:rPr>
              <a:t> نوفمبر</a:t>
            </a:r>
            <a:r>
              <a:rPr lang="ar-OM" sz="1600" dirty="0">
                <a:latin typeface="GESSTextLight-Light" panose="020A0503020102020204" pitchFamily="18" charset="-78"/>
                <a:cs typeface="+mj-cs"/>
              </a:rPr>
              <a:t>2023م</a:t>
            </a:r>
            <a:endParaRPr lang="ar-OM" sz="1600" dirty="0">
              <a:latin typeface="GESSTextLight-Light" panose="020A0503020102020204" pitchFamily="18" charset="-78"/>
              <a:cs typeface="GESSTextLight-Light" panose="020A0503020102020204" pitchFamily="18" charset="-78"/>
            </a:endParaRPr>
          </a:p>
          <a:p>
            <a:pPr algn="just" rtl="1">
              <a:lnSpc>
                <a:spcPct val="200000"/>
              </a:lnSpc>
            </a:pPr>
            <a:r>
              <a:rPr lang="ar-OM" sz="1600" dirty="0">
                <a:latin typeface="GESSTextLight-Light" panose="020A0503020102020204" pitchFamily="18" charset="-78"/>
                <a:cs typeface="GESSTextLight-Light" panose="020A0503020102020204" pitchFamily="18" charset="-78"/>
              </a:rPr>
              <a:t>سعت الورشة إلى اكتشاف أدوات قياس جديدة تسمح برصد ومتابعة التقدم في تحقيق غايات أهداف التنمية المستدامة من خلال ما يشهده العالم من الانتشار الواسع لتقنيات الذكاء الاصطناعي التي تتمتع بامكانيات متقدمة في توليد استجابات يمكن معالجتها لانتاج البيانات الإحصائية منها مما يتيح للمتخصصين  في مجال التكنولوجيا والمتخصصين في مجال الأهداف التنموية تطويع تقنيات الذكاء الاصطناعي  لخدمة أغراض اهداف التنمية المستدامة.</a:t>
            </a:r>
          </a:p>
          <a:p>
            <a:pPr algn="just" rtl="1">
              <a:lnSpc>
                <a:spcPct val="200000"/>
              </a:lnSpc>
            </a:pPr>
            <a:r>
              <a:rPr lang="ar-OM" sz="1600" dirty="0">
                <a:latin typeface="GESSTextLight-Light" panose="020A0503020102020204" pitchFamily="18" charset="-78"/>
                <a:cs typeface="GESSTextLight-Light" panose="020A0503020102020204" pitchFamily="18" charset="-78"/>
              </a:rPr>
              <a:t>قدم الورشة الدكتور خالد القحطاني – خبير احصائي ومتخصص في توظيف تقنيات الذكاء الاصطناعي في الإحصاء </a:t>
            </a:r>
          </a:p>
          <a:p>
            <a:pPr algn="just" rtl="1"/>
            <a:endParaRPr lang="ar-OM" sz="1400" dirty="0">
              <a:latin typeface="GESSTextLight-Light" panose="020A0503020102020204" pitchFamily="18" charset="-78"/>
              <a:cs typeface="GESSTextLight-Light" panose="020A0503020102020204" pitchFamily="18" charset="-78"/>
            </a:endParaRPr>
          </a:p>
          <a:p>
            <a:pPr lvl="0" algn="just" rtl="1"/>
            <a:r>
              <a:rPr lang="ar-OM" sz="1400" dirty="0">
                <a:latin typeface="GESSTextLight-Light" panose="020A0503020102020204" pitchFamily="18" charset="-78"/>
                <a:cs typeface="GESSTextLight-Light" panose="020A0503020102020204" pitchFamily="18" charset="-78"/>
              </a:rPr>
              <a:t> </a:t>
            </a:r>
            <a:endParaRPr lang="en-US" sz="1400" dirty="0">
              <a:latin typeface="GESSTextLight-Light" panose="020A0503020102020204" pitchFamily="18" charset="-78"/>
              <a:cs typeface="GESSTextLight-Light" panose="020A0503020102020204" pitchFamily="18" charset="-78"/>
            </a:endParaRPr>
          </a:p>
        </p:txBody>
      </p:sp>
    </p:spTree>
    <p:extLst>
      <p:ext uri="{BB962C8B-B14F-4D97-AF65-F5344CB8AC3E}">
        <p14:creationId xmlns:p14="http://schemas.microsoft.com/office/powerpoint/2010/main" val="336460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2">
            <a:extLst>
              <a:ext uri="{FF2B5EF4-FFF2-40B4-BE49-F238E27FC236}">
                <a16:creationId xmlns:a16="http://schemas.microsoft.com/office/drawing/2014/main" id="{84FF96AE-4093-47D1-A24B-4CFA1D787696}"/>
              </a:ext>
            </a:extLst>
          </p:cNvPr>
          <p:cNvSpPr txBox="1">
            <a:spLocks/>
          </p:cNvSpPr>
          <p:nvPr/>
        </p:nvSpPr>
        <p:spPr>
          <a:xfrm>
            <a:off x="723900" y="1430689"/>
            <a:ext cx="4839204" cy="1525056"/>
          </a:xfrm>
          <a:prstGeom prst="rect">
            <a:avLst/>
          </a:prstGeom>
          <a:solidFill>
            <a:schemeClr val="accent6">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537" lvl="0" indent="0" algn="justLow" rtl="1">
              <a:lnSpc>
                <a:spcPct val="200000"/>
              </a:lnSpc>
              <a:spcBef>
                <a:spcPts val="0"/>
              </a:spcBef>
              <a:buNone/>
            </a:pPr>
            <a:r>
              <a:rPr lang="ar-OM" sz="1600" b="1" dirty="0">
                <a:solidFill>
                  <a:srgbClr val="FF0000"/>
                </a:solidFill>
                <a:latin typeface="Sakkal Majalla" panose="02000000000000000000" pitchFamily="2" charset="-78"/>
                <a:ea typeface="GE SS Text Light" panose="020A0503020102020204" pitchFamily="18" charset="-78"/>
                <a:cs typeface="Sakkal Majalla" panose="02000000000000000000" pitchFamily="2" charset="-78"/>
              </a:rPr>
              <a:t> </a:t>
            </a:r>
            <a:r>
              <a:rPr lang="ar-OM" sz="1600" dirty="0">
                <a:latin typeface="GESSTextLight-Light" panose="020A0503020102020204" pitchFamily="18" charset="-78"/>
                <a:cs typeface="GESSTextLight-Light" panose="020A0503020102020204" pitchFamily="18" charset="-78"/>
              </a:rPr>
              <a:t>تعريف المشاركين من الدول الاعضاء بآفاق توظيف الذكاء الصناعي في انتاج وتتبع تقدم مؤشرات أهداف التنمية المستدامة.</a:t>
            </a:r>
            <a:endParaRPr lang="en-US" sz="1600" dirty="0">
              <a:latin typeface="GESSTextLight-Light" panose="020A0503020102020204" pitchFamily="18" charset="-78"/>
              <a:cs typeface="GESSTextLight-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r>
              <a:rPr lang="ar-OM" sz="1600" b="1" dirty="0">
                <a:solidFill>
                  <a:srgbClr val="FF0000"/>
                </a:solidFill>
                <a:latin typeface="GE SS Text Light" panose="020A0503020102020204" pitchFamily="18" charset="-78"/>
                <a:ea typeface="GE SS Text Light" panose="020A0503020102020204" pitchFamily="18" charset="-78"/>
                <a:cs typeface="+mj-cs"/>
              </a:rPr>
              <a:t>                                       </a:t>
            </a:r>
          </a:p>
          <a:p>
            <a:pPr marL="21653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r>
              <a:rPr lang="ar-OM" sz="1600" b="1" dirty="0">
                <a:solidFill>
                  <a:srgbClr val="FF0000"/>
                </a:solidFill>
                <a:cs typeface="+mj-cs"/>
              </a:rPr>
              <a:t> </a:t>
            </a:r>
            <a:r>
              <a:rPr lang="ar-OM" sz="1600" b="1" dirty="0">
                <a:solidFill>
                  <a:srgbClr val="FF0000"/>
                </a:solidFill>
                <a:latin typeface="GE SS Text Light" panose="020A0503020102020204" pitchFamily="18" charset="-78"/>
                <a:ea typeface="GE SS Text Light" panose="020A0503020102020204" pitchFamily="18" charset="-78"/>
                <a:cs typeface="+mj-cs"/>
              </a:rPr>
              <a:t> </a:t>
            </a: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p:txBody>
      </p:sp>
      <p:sp>
        <p:nvSpPr>
          <p:cNvPr id="81" name="Round Diagonal Corner Rectangle 9">
            <a:extLst>
              <a:ext uri="{FF2B5EF4-FFF2-40B4-BE49-F238E27FC236}">
                <a16:creationId xmlns:a16="http://schemas.microsoft.com/office/drawing/2014/main" id="{BEE55C81-26D9-42E3-AD3E-03E3EF7E08C2}"/>
              </a:ext>
            </a:extLst>
          </p:cNvPr>
          <p:cNvSpPr/>
          <p:nvPr/>
        </p:nvSpPr>
        <p:spPr>
          <a:xfrm>
            <a:off x="4713514" y="714602"/>
            <a:ext cx="1699181" cy="42989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07000"/>
              </a:lnSpc>
              <a:spcBef>
                <a:spcPts val="0"/>
              </a:spcBef>
              <a:spcAft>
                <a:spcPts val="0"/>
              </a:spcAft>
            </a:pPr>
            <a:r>
              <a:rPr lang="ar-OM" sz="2000" dirty="0">
                <a:solidFill>
                  <a:schemeClr val="tx1"/>
                </a:solidFill>
                <a:ea typeface="Calibri" panose="020F0502020204030204" pitchFamily="34" charset="0"/>
                <a:cs typeface="GE SS Text Bold" panose="020A0503020102020204" pitchFamily="18" charset="-78"/>
              </a:rPr>
              <a:t>الأهداف</a:t>
            </a:r>
            <a:r>
              <a:rPr lang="en-US" sz="2000" dirty="0">
                <a:solidFill>
                  <a:schemeClr val="tx1"/>
                </a:solidFill>
                <a:effectLst/>
                <a:ea typeface="Calibri" panose="020F0502020204030204" pitchFamily="34" charset="0"/>
                <a:cs typeface="GE SS Text Bold" panose="020A0503020102020204" pitchFamily="18" charset="-78"/>
              </a:rPr>
              <a:t> </a:t>
            </a:r>
            <a:endParaRPr lang="en-US" sz="2000" dirty="0">
              <a:solidFill>
                <a:schemeClr val="tx1"/>
              </a:solidFill>
              <a:effectLst/>
              <a:ea typeface="Calibri" panose="020F0502020204030204" pitchFamily="34" charset="0"/>
              <a:cs typeface="Arial" panose="020B0604020202020204" pitchFamily="34" charset="0"/>
            </a:endParaRPr>
          </a:p>
        </p:txBody>
      </p:sp>
      <p:sp>
        <p:nvSpPr>
          <p:cNvPr id="83" name="Content Placeholder 2">
            <a:extLst>
              <a:ext uri="{FF2B5EF4-FFF2-40B4-BE49-F238E27FC236}">
                <a16:creationId xmlns:a16="http://schemas.microsoft.com/office/drawing/2014/main" id="{922B620D-7D05-4003-99A6-7C159C099D6B}"/>
              </a:ext>
            </a:extLst>
          </p:cNvPr>
          <p:cNvSpPr txBox="1">
            <a:spLocks/>
          </p:cNvSpPr>
          <p:nvPr/>
        </p:nvSpPr>
        <p:spPr>
          <a:xfrm>
            <a:off x="723900" y="3194188"/>
            <a:ext cx="4892541" cy="2002651"/>
          </a:xfrm>
          <a:prstGeom prst="rect">
            <a:avLst/>
          </a:prstGeom>
          <a:solidFill>
            <a:schemeClr val="accent6">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537" indent="0" algn="justLow" rtl="1">
              <a:lnSpc>
                <a:spcPct val="200000"/>
              </a:lnSpc>
              <a:spcBef>
                <a:spcPts val="0"/>
              </a:spcBef>
              <a:buNone/>
            </a:pPr>
            <a:r>
              <a:rPr lang="ar-OM" sz="1600" dirty="0">
                <a:latin typeface="GESSTextLight-Light" panose="020A0503020102020204" pitchFamily="18" charset="-78"/>
                <a:cs typeface="GESSTextLight-Light" panose="020A0503020102020204" pitchFamily="18" charset="-78"/>
              </a:rPr>
              <a:t>التعرف على أهم المجالات ذات العلاقة بقواعد البيانات الوطنية والمصادر البديلة المحتملة لتوليد وانتاج مؤشرات اهداف التنمية المستدامة ية لتبادل الجداول والبيانات لتقارير التنمية المستدامة</a:t>
            </a:r>
          </a:p>
          <a:p>
            <a:pPr marL="216535" indent="0" algn="justLow">
              <a:spcBef>
                <a:spcPct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r>
              <a:rPr lang="ar-OM" sz="1400" b="1" dirty="0">
                <a:solidFill>
                  <a:srgbClr val="FF0000"/>
                </a:solidFill>
                <a:latin typeface="GE SS Text Light" panose="020A0503020102020204" pitchFamily="18" charset="-78"/>
                <a:ea typeface="GE SS Text Light" panose="020A0503020102020204" pitchFamily="18" charset="-78"/>
                <a:cs typeface="+mj-cs"/>
              </a:rPr>
              <a:t>                                               </a:t>
            </a:r>
            <a:r>
              <a:rPr lang="en-US" sz="1400" b="1" dirty="0">
                <a:solidFill>
                  <a:srgbClr val="FF0000"/>
                </a:solidFill>
                <a:latin typeface="GE SS Text Light" panose="020A0503020102020204" pitchFamily="18" charset="-78"/>
                <a:ea typeface="GE SS Text Light" panose="020A0503020102020204" pitchFamily="18" charset="-78"/>
                <a:cs typeface="+mj-cs"/>
              </a:rPr>
              <a:t>               </a:t>
            </a: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B3CFB5"/>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r>
              <a:rPr lang="ar-OM" sz="1400" b="1" dirty="0">
                <a:solidFill>
                  <a:srgbClr val="FF0000"/>
                </a:solidFill>
                <a:cs typeface="+mj-cs"/>
              </a:rPr>
              <a:t> </a:t>
            </a:r>
            <a:r>
              <a:rPr lang="ar-OM" sz="1400" b="1" dirty="0">
                <a:solidFill>
                  <a:srgbClr val="FF0000"/>
                </a:solidFill>
                <a:latin typeface="GE SS Text Light" panose="020A0503020102020204" pitchFamily="18" charset="-78"/>
                <a:ea typeface="GE SS Text Light" panose="020A0503020102020204" pitchFamily="18" charset="-78"/>
                <a:cs typeface="+mj-cs"/>
              </a:rPr>
              <a:t> </a:t>
            </a:r>
            <a:endParaRPr lang="en-US"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400" b="1" dirty="0">
              <a:solidFill>
                <a:srgbClr val="FF0000"/>
              </a:solidFill>
              <a:latin typeface="GE SS Text Light" panose="020A0503020102020204" pitchFamily="18" charset="-78"/>
              <a:ea typeface="GE SS Text Light" panose="020A0503020102020204" pitchFamily="18" charset="-78"/>
              <a:cs typeface="+mj-cs"/>
            </a:endParaRPr>
          </a:p>
        </p:txBody>
      </p:sp>
      <p:sp>
        <p:nvSpPr>
          <p:cNvPr id="85" name="Content Placeholder 2">
            <a:extLst>
              <a:ext uri="{FF2B5EF4-FFF2-40B4-BE49-F238E27FC236}">
                <a16:creationId xmlns:a16="http://schemas.microsoft.com/office/drawing/2014/main" id="{24760B12-6972-4CDC-ABFE-FE1059B811F9}"/>
              </a:ext>
            </a:extLst>
          </p:cNvPr>
          <p:cNvSpPr txBox="1">
            <a:spLocks/>
          </p:cNvSpPr>
          <p:nvPr/>
        </p:nvSpPr>
        <p:spPr>
          <a:xfrm>
            <a:off x="723901" y="5509509"/>
            <a:ext cx="4905486" cy="1647005"/>
          </a:xfrm>
          <a:prstGeom prst="rect">
            <a:avLst/>
          </a:prstGeom>
          <a:solidFill>
            <a:schemeClr val="accent6">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rtl="1">
              <a:lnSpc>
                <a:spcPct val="200000"/>
              </a:lnSpc>
              <a:buNone/>
            </a:pPr>
            <a:r>
              <a:rPr lang="ar-OM" sz="1600" dirty="0">
                <a:latin typeface="GESSTextLight-Light" panose="020A0503020102020204" pitchFamily="18" charset="-78"/>
                <a:cs typeface="GESSTextLight-Light" panose="020A0503020102020204" pitchFamily="18" charset="-78"/>
              </a:rPr>
              <a:t>الخروج بمجموعة من التوصيات المشتركة لأهم المؤشرات التي يمكن البدء بانتاجها باستخدام أدوات وتقنيات الذكاء الصناعي (كمرحلة تجريبية) على مستوى الدول الأعضاء </a:t>
            </a:r>
            <a:r>
              <a:rPr lang="ar-OM" sz="1400" dirty="0">
                <a:latin typeface="GESSTextLight-Light" panose="020A0503020102020204" pitchFamily="18" charset="-78"/>
                <a:cs typeface="GESSTextLight-Light" panose="020A0503020102020204" pitchFamily="18" charset="-78"/>
              </a:rPr>
              <a:t>.</a:t>
            </a:r>
            <a:endParaRPr lang="en-US" sz="1400" dirty="0">
              <a:latin typeface="GESSTextLight-Light" panose="020A0503020102020204" pitchFamily="18" charset="-78"/>
              <a:cs typeface="GESSTextLight-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r>
              <a:rPr lang="ar-OM" sz="1400" b="1" dirty="0">
                <a:solidFill>
                  <a:srgbClr val="FF0000"/>
                </a:solidFill>
                <a:latin typeface="GE SS Text Light" panose="020A0503020102020204" pitchFamily="18" charset="-78"/>
                <a:ea typeface="GE SS Text Light" panose="020A0503020102020204" pitchFamily="18" charset="-78"/>
                <a:cs typeface="+mj-cs"/>
              </a:rPr>
              <a:t>                                               </a:t>
            </a:r>
            <a:r>
              <a:rPr lang="en-US" sz="1400" b="1" dirty="0">
                <a:solidFill>
                  <a:srgbClr val="FF0000"/>
                </a:solidFill>
                <a:latin typeface="GE SS Text Light" panose="020A0503020102020204" pitchFamily="18" charset="-78"/>
                <a:ea typeface="GE SS Text Light" panose="020A0503020102020204" pitchFamily="18" charset="-78"/>
                <a:cs typeface="+mj-cs"/>
              </a:rPr>
              <a:t>               </a:t>
            </a: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B3CFB5"/>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r>
              <a:rPr lang="ar-OM" sz="1400" b="1" dirty="0">
                <a:solidFill>
                  <a:srgbClr val="FF0000"/>
                </a:solidFill>
                <a:cs typeface="+mj-cs"/>
              </a:rPr>
              <a:t> </a:t>
            </a:r>
            <a:r>
              <a:rPr lang="ar-OM" sz="1400" b="1" dirty="0">
                <a:solidFill>
                  <a:srgbClr val="FF0000"/>
                </a:solidFill>
                <a:latin typeface="GE SS Text Light" panose="020A0503020102020204" pitchFamily="18" charset="-78"/>
                <a:ea typeface="GE SS Text Light" panose="020A0503020102020204" pitchFamily="18" charset="-78"/>
                <a:cs typeface="+mj-cs"/>
              </a:rPr>
              <a:t> </a:t>
            </a:r>
            <a:endParaRPr lang="en-US"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4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4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400" b="1" dirty="0">
              <a:solidFill>
                <a:srgbClr val="FF0000"/>
              </a:solidFill>
              <a:latin typeface="GE SS Text Light" panose="020A0503020102020204" pitchFamily="18" charset="-78"/>
              <a:ea typeface="GE SS Text Light" panose="020A0503020102020204" pitchFamily="18" charset="-78"/>
              <a:cs typeface="+mj-cs"/>
            </a:endParaRPr>
          </a:p>
        </p:txBody>
      </p:sp>
      <p:sp>
        <p:nvSpPr>
          <p:cNvPr id="86" name="TextBox 85">
            <a:extLst>
              <a:ext uri="{FF2B5EF4-FFF2-40B4-BE49-F238E27FC236}">
                <a16:creationId xmlns:a16="http://schemas.microsoft.com/office/drawing/2014/main" id="{D26F8DF2-E0E2-4907-B327-AF015717B8E8}"/>
              </a:ext>
            </a:extLst>
          </p:cNvPr>
          <p:cNvSpPr txBox="1"/>
          <p:nvPr/>
        </p:nvSpPr>
        <p:spPr>
          <a:xfrm>
            <a:off x="5787496" y="5890873"/>
            <a:ext cx="702817" cy="523220"/>
          </a:xfrm>
          <a:prstGeom prst="rect">
            <a:avLst/>
          </a:prstGeom>
          <a:noFill/>
        </p:spPr>
        <p:txBody>
          <a:bodyPr wrap="square" rtlCol="0" anchor="ctr" anchorCtr="0">
            <a:spAutoFit/>
          </a:bodyPr>
          <a:lstStyle/>
          <a:p>
            <a:pPr algn="ctr" defTabSz="1828434"/>
            <a:r>
              <a:rPr lang="en-US" sz="2800" b="1" dirty="0">
                <a:solidFill>
                  <a:srgbClr val="FFFFFF"/>
                </a:solidFill>
                <a:latin typeface="Poppins" pitchFamily="2" charset="77"/>
                <a:ea typeface="League Spartan" charset="0"/>
                <a:cs typeface="Poppins" pitchFamily="2" charset="77"/>
              </a:rPr>
              <a:t>02</a:t>
            </a:r>
          </a:p>
        </p:txBody>
      </p:sp>
      <p:sp>
        <p:nvSpPr>
          <p:cNvPr id="87" name="Oval 86">
            <a:extLst>
              <a:ext uri="{FF2B5EF4-FFF2-40B4-BE49-F238E27FC236}">
                <a16:creationId xmlns:a16="http://schemas.microsoft.com/office/drawing/2014/main" id="{36C98B9E-0722-425A-B919-3D00BFECCDBB}"/>
              </a:ext>
            </a:extLst>
          </p:cNvPr>
          <p:cNvSpPr/>
          <p:nvPr/>
        </p:nvSpPr>
        <p:spPr>
          <a:xfrm>
            <a:off x="5691353" y="5788819"/>
            <a:ext cx="671347" cy="65247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981EAE1C-EA71-46B0-8C24-C4E65087D8DB}"/>
              </a:ext>
            </a:extLst>
          </p:cNvPr>
          <p:cNvSpPr txBox="1"/>
          <p:nvPr/>
        </p:nvSpPr>
        <p:spPr>
          <a:xfrm>
            <a:off x="5691353" y="5847672"/>
            <a:ext cx="702817"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3</a:t>
            </a:r>
            <a:endParaRPr lang="en-US" sz="2800" b="1" dirty="0">
              <a:solidFill>
                <a:srgbClr val="FFFFFF"/>
              </a:solidFill>
              <a:latin typeface="Poppins" pitchFamily="2" charset="77"/>
              <a:ea typeface="League Spartan" charset="0"/>
              <a:cs typeface="Poppins" pitchFamily="2" charset="77"/>
            </a:endParaRPr>
          </a:p>
        </p:txBody>
      </p:sp>
      <p:sp>
        <p:nvSpPr>
          <p:cNvPr id="89" name="Oval 88">
            <a:extLst>
              <a:ext uri="{FF2B5EF4-FFF2-40B4-BE49-F238E27FC236}">
                <a16:creationId xmlns:a16="http://schemas.microsoft.com/office/drawing/2014/main" id="{C3AC5EE7-2B0E-4C7B-B452-6AD7C66095E2}"/>
              </a:ext>
            </a:extLst>
          </p:cNvPr>
          <p:cNvSpPr/>
          <p:nvPr/>
        </p:nvSpPr>
        <p:spPr>
          <a:xfrm>
            <a:off x="5629386" y="1751093"/>
            <a:ext cx="671347" cy="65247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417D00DD-8EDD-4200-BADE-642A52BC2E6C}"/>
              </a:ext>
            </a:extLst>
          </p:cNvPr>
          <p:cNvSpPr txBox="1"/>
          <p:nvPr/>
        </p:nvSpPr>
        <p:spPr>
          <a:xfrm>
            <a:off x="5613650" y="1828320"/>
            <a:ext cx="702817"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1</a:t>
            </a:r>
            <a:endParaRPr lang="en-US" sz="2800" b="1" dirty="0">
              <a:solidFill>
                <a:srgbClr val="FFFFFF"/>
              </a:solidFill>
              <a:latin typeface="Poppins" pitchFamily="2" charset="77"/>
              <a:ea typeface="League Spartan" charset="0"/>
              <a:cs typeface="Poppins" pitchFamily="2" charset="77"/>
            </a:endParaRPr>
          </a:p>
        </p:txBody>
      </p:sp>
      <p:sp>
        <p:nvSpPr>
          <p:cNvPr id="91" name="Oval 90">
            <a:extLst>
              <a:ext uri="{FF2B5EF4-FFF2-40B4-BE49-F238E27FC236}">
                <a16:creationId xmlns:a16="http://schemas.microsoft.com/office/drawing/2014/main" id="{E74FAF90-329E-4C36-A185-F1B04C0FB08E}"/>
              </a:ext>
            </a:extLst>
          </p:cNvPr>
          <p:cNvSpPr/>
          <p:nvPr/>
        </p:nvSpPr>
        <p:spPr>
          <a:xfrm>
            <a:off x="5709878" y="3868893"/>
            <a:ext cx="671347" cy="65247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6631492D-2B54-40B3-86EA-C43B8A640313}"/>
              </a:ext>
            </a:extLst>
          </p:cNvPr>
          <p:cNvSpPr txBox="1"/>
          <p:nvPr/>
        </p:nvSpPr>
        <p:spPr>
          <a:xfrm>
            <a:off x="5696933" y="3879807"/>
            <a:ext cx="702817" cy="523220"/>
          </a:xfrm>
          <a:prstGeom prst="rect">
            <a:avLst/>
          </a:prstGeom>
          <a:noFill/>
        </p:spPr>
        <p:txBody>
          <a:bodyPr wrap="square" rtlCol="0" anchor="ctr" anchorCtr="0">
            <a:spAutoFit/>
          </a:bodyPr>
          <a:lstStyle/>
          <a:p>
            <a:pPr algn="ctr" defTabSz="1828434"/>
            <a:r>
              <a:rPr lang="ar-OM" sz="2800" b="1">
                <a:solidFill>
                  <a:srgbClr val="FFFFFF"/>
                </a:solidFill>
                <a:latin typeface="Poppins" pitchFamily="2" charset="77"/>
                <a:ea typeface="League Spartan" charset="0"/>
                <a:cs typeface="Poppins" pitchFamily="2" charset="77"/>
              </a:rPr>
              <a:t>2</a:t>
            </a:r>
            <a:endParaRPr lang="en-US" sz="2800" b="1" dirty="0">
              <a:solidFill>
                <a:srgbClr val="FFFFFF"/>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1006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85758" y="1344911"/>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ما هية الذكاء الاصطناعي </a:t>
            </a:r>
          </a:p>
        </p:txBody>
      </p:sp>
      <p:sp>
        <p:nvSpPr>
          <p:cNvPr id="34" name="Round Diagonal Corner Rectangle 33"/>
          <p:cNvSpPr/>
          <p:nvPr/>
        </p:nvSpPr>
        <p:spPr>
          <a:xfrm>
            <a:off x="4809629" y="762136"/>
            <a:ext cx="1816801" cy="42989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pPr>
            <a:r>
              <a:rPr lang="ar-OM" sz="2000" dirty="0">
                <a:solidFill>
                  <a:schemeClr val="tx1"/>
                </a:solidFill>
                <a:cs typeface="GE SS Text Bold" panose="020A0503020102020204" pitchFamily="18" charset="-78"/>
              </a:rPr>
              <a:t>محاور الورشة</a:t>
            </a:r>
            <a:r>
              <a:rPr lang="en-US" sz="2000" dirty="0">
                <a:solidFill>
                  <a:schemeClr val="tx1"/>
                </a:solidFill>
                <a:cs typeface="GE SS Text Bold" panose="020A0503020102020204" pitchFamily="18" charset="-78"/>
              </a:rPr>
              <a:t> </a:t>
            </a:r>
          </a:p>
        </p:txBody>
      </p:sp>
      <p:sp>
        <p:nvSpPr>
          <p:cNvPr id="41" name="Oval 40">
            <a:extLst>
              <a:ext uri="{FF2B5EF4-FFF2-40B4-BE49-F238E27FC236}">
                <a16:creationId xmlns:a16="http://schemas.microsoft.com/office/drawing/2014/main" id="{2F43F1A8-F1D5-4A2E-AB58-5007DD5E5CD6}"/>
              </a:ext>
            </a:extLst>
          </p:cNvPr>
          <p:cNvSpPr/>
          <p:nvPr/>
        </p:nvSpPr>
        <p:spPr>
          <a:xfrm>
            <a:off x="5782492" y="1296801"/>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567E2C9-CCE9-4B2D-957E-024E31D7265C}"/>
              </a:ext>
            </a:extLst>
          </p:cNvPr>
          <p:cNvSpPr txBox="1"/>
          <p:nvPr/>
        </p:nvSpPr>
        <p:spPr>
          <a:xfrm>
            <a:off x="5782492" y="1273201"/>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1</a:t>
            </a:r>
            <a:endParaRPr lang="en-US" sz="2800" b="1" dirty="0">
              <a:solidFill>
                <a:srgbClr val="FFFFFF"/>
              </a:solidFill>
              <a:latin typeface="Poppins" pitchFamily="2" charset="77"/>
              <a:ea typeface="League Spartan" charset="0"/>
              <a:cs typeface="Poppins" pitchFamily="2" charset="77"/>
            </a:endParaRPr>
          </a:p>
        </p:txBody>
      </p:sp>
      <p:sp>
        <p:nvSpPr>
          <p:cNvPr id="48" name="Rectangle 47">
            <a:extLst>
              <a:ext uri="{FF2B5EF4-FFF2-40B4-BE49-F238E27FC236}">
                <a16:creationId xmlns:a16="http://schemas.microsoft.com/office/drawing/2014/main" id="{F27B618A-4E28-439D-BDDB-04A3A0CCFB15}"/>
              </a:ext>
            </a:extLst>
          </p:cNvPr>
          <p:cNvSpPr/>
          <p:nvPr/>
        </p:nvSpPr>
        <p:spPr>
          <a:xfrm>
            <a:off x="985758" y="1840872"/>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أهمية الذكاء الإصطناعي </a:t>
            </a:r>
          </a:p>
        </p:txBody>
      </p:sp>
      <p:sp>
        <p:nvSpPr>
          <p:cNvPr id="93" name="Oval 92">
            <a:extLst>
              <a:ext uri="{FF2B5EF4-FFF2-40B4-BE49-F238E27FC236}">
                <a16:creationId xmlns:a16="http://schemas.microsoft.com/office/drawing/2014/main" id="{73DB6154-CC87-4430-BBD4-8646861EF180}"/>
              </a:ext>
            </a:extLst>
          </p:cNvPr>
          <p:cNvSpPr/>
          <p:nvPr/>
        </p:nvSpPr>
        <p:spPr>
          <a:xfrm>
            <a:off x="5781405" y="1812266"/>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8C35DB33-A6FE-4E6E-9892-3EC64DB92469}"/>
              </a:ext>
            </a:extLst>
          </p:cNvPr>
          <p:cNvSpPr txBox="1"/>
          <p:nvPr/>
        </p:nvSpPr>
        <p:spPr>
          <a:xfrm>
            <a:off x="5771609" y="1761536"/>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2</a:t>
            </a:r>
            <a:endParaRPr lang="en-US" sz="2800" b="1" dirty="0">
              <a:solidFill>
                <a:srgbClr val="FFFFFF"/>
              </a:solidFill>
              <a:latin typeface="Poppins" pitchFamily="2" charset="77"/>
              <a:ea typeface="League Spartan" charset="0"/>
              <a:cs typeface="Poppins" pitchFamily="2" charset="77"/>
            </a:endParaRPr>
          </a:p>
        </p:txBody>
      </p:sp>
      <p:sp>
        <p:nvSpPr>
          <p:cNvPr id="95" name="Rectangle 94">
            <a:extLst>
              <a:ext uri="{FF2B5EF4-FFF2-40B4-BE49-F238E27FC236}">
                <a16:creationId xmlns:a16="http://schemas.microsoft.com/office/drawing/2014/main" id="{A8C2C355-58A2-4012-A6FB-526B2C64B6A3}"/>
              </a:ext>
            </a:extLst>
          </p:cNvPr>
          <p:cNvSpPr/>
          <p:nvPr/>
        </p:nvSpPr>
        <p:spPr>
          <a:xfrm>
            <a:off x="985758" y="2388669"/>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البيانات الضخمة</a:t>
            </a:r>
          </a:p>
        </p:txBody>
      </p:sp>
      <p:sp>
        <p:nvSpPr>
          <p:cNvPr id="96" name="Oval 95">
            <a:extLst>
              <a:ext uri="{FF2B5EF4-FFF2-40B4-BE49-F238E27FC236}">
                <a16:creationId xmlns:a16="http://schemas.microsoft.com/office/drawing/2014/main" id="{F3C5EEAA-D92C-4157-98DA-EA63F3A6C498}"/>
              </a:ext>
            </a:extLst>
          </p:cNvPr>
          <p:cNvSpPr/>
          <p:nvPr/>
        </p:nvSpPr>
        <p:spPr>
          <a:xfrm>
            <a:off x="5782492" y="2340559"/>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0A20B643-6B65-46BF-AC58-54774E0728BB}"/>
              </a:ext>
            </a:extLst>
          </p:cNvPr>
          <p:cNvSpPr txBox="1"/>
          <p:nvPr/>
        </p:nvSpPr>
        <p:spPr>
          <a:xfrm>
            <a:off x="5782492" y="2316959"/>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3</a:t>
            </a:r>
            <a:endParaRPr lang="en-US" sz="2800" b="1" dirty="0">
              <a:solidFill>
                <a:srgbClr val="FFFFFF"/>
              </a:solidFill>
              <a:latin typeface="Poppins" pitchFamily="2" charset="77"/>
              <a:ea typeface="League Spartan" charset="0"/>
              <a:cs typeface="Poppins" pitchFamily="2" charset="77"/>
            </a:endParaRPr>
          </a:p>
        </p:txBody>
      </p:sp>
      <p:sp>
        <p:nvSpPr>
          <p:cNvPr id="98" name="Rectangle 97">
            <a:extLst>
              <a:ext uri="{FF2B5EF4-FFF2-40B4-BE49-F238E27FC236}">
                <a16:creationId xmlns:a16="http://schemas.microsoft.com/office/drawing/2014/main" id="{16DF94DA-3512-4CAB-9C85-87CC9553ADB6}"/>
              </a:ext>
            </a:extLst>
          </p:cNvPr>
          <p:cNvSpPr/>
          <p:nvPr/>
        </p:nvSpPr>
        <p:spPr>
          <a:xfrm>
            <a:off x="985758" y="2884630"/>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الفرص التي يتيحها الذكاء الإصطناعي</a:t>
            </a:r>
          </a:p>
        </p:txBody>
      </p:sp>
      <p:sp>
        <p:nvSpPr>
          <p:cNvPr id="99" name="Oval 98">
            <a:extLst>
              <a:ext uri="{FF2B5EF4-FFF2-40B4-BE49-F238E27FC236}">
                <a16:creationId xmlns:a16="http://schemas.microsoft.com/office/drawing/2014/main" id="{0004FBE3-3781-4DE5-91D5-329576D2D9EC}"/>
              </a:ext>
            </a:extLst>
          </p:cNvPr>
          <p:cNvSpPr/>
          <p:nvPr/>
        </p:nvSpPr>
        <p:spPr>
          <a:xfrm>
            <a:off x="5781405" y="2856024"/>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87989A6F-116B-426A-9EF1-BC4A282CF79A}"/>
              </a:ext>
            </a:extLst>
          </p:cNvPr>
          <p:cNvSpPr txBox="1"/>
          <p:nvPr/>
        </p:nvSpPr>
        <p:spPr>
          <a:xfrm>
            <a:off x="5771609" y="2805294"/>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4</a:t>
            </a:r>
            <a:endParaRPr lang="en-US" sz="2800" b="1" dirty="0">
              <a:solidFill>
                <a:srgbClr val="FFFFFF"/>
              </a:solidFill>
              <a:latin typeface="Poppins" pitchFamily="2" charset="77"/>
              <a:ea typeface="League Spartan" charset="0"/>
              <a:cs typeface="Poppins" pitchFamily="2" charset="77"/>
            </a:endParaRPr>
          </a:p>
        </p:txBody>
      </p:sp>
      <p:sp>
        <p:nvSpPr>
          <p:cNvPr id="101" name="Rectangle 100">
            <a:extLst>
              <a:ext uri="{FF2B5EF4-FFF2-40B4-BE49-F238E27FC236}">
                <a16:creationId xmlns:a16="http://schemas.microsoft.com/office/drawing/2014/main" id="{C8091AD3-F739-46B9-8F80-AAED00D2D6A9}"/>
              </a:ext>
            </a:extLst>
          </p:cNvPr>
          <p:cNvSpPr/>
          <p:nvPr/>
        </p:nvSpPr>
        <p:spPr>
          <a:xfrm>
            <a:off x="974875" y="3454884"/>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تعلم الآلة</a:t>
            </a:r>
          </a:p>
        </p:txBody>
      </p:sp>
      <p:sp>
        <p:nvSpPr>
          <p:cNvPr id="102" name="Oval 101">
            <a:extLst>
              <a:ext uri="{FF2B5EF4-FFF2-40B4-BE49-F238E27FC236}">
                <a16:creationId xmlns:a16="http://schemas.microsoft.com/office/drawing/2014/main" id="{FC9AC7B1-1DD1-47AD-957B-0D0CEAA5F559}"/>
              </a:ext>
            </a:extLst>
          </p:cNvPr>
          <p:cNvSpPr/>
          <p:nvPr/>
        </p:nvSpPr>
        <p:spPr>
          <a:xfrm>
            <a:off x="5771609" y="3406774"/>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A3B37257-BC0F-44B5-8BF7-5FE306BD6E69}"/>
              </a:ext>
            </a:extLst>
          </p:cNvPr>
          <p:cNvSpPr txBox="1"/>
          <p:nvPr/>
        </p:nvSpPr>
        <p:spPr>
          <a:xfrm>
            <a:off x="5771609" y="3383174"/>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5</a:t>
            </a:r>
            <a:endParaRPr lang="en-US" sz="2800" b="1" dirty="0">
              <a:solidFill>
                <a:srgbClr val="FFFFFF"/>
              </a:solidFill>
              <a:latin typeface="Poppins" pitchFamily="2" charset="77"/>
              <a:ea typeface="League Spartan" charset="0"/>
              <a:cs typeface="Poppins" pitchFamily="2" charset="77"/>
            </a:endParaRPr>
          </a:p>
        </p:txBody>
      </p:sp>
      <p:sp>
        <p:nvSpPr>
          <p:cNvPr id="104" name="Rectangle 103">
            <a:extLst>
              <a:ext uri="{FF2B5EF4-FFF2-40B4-BE49-F238E27FC236}">
                <a16:creationId xmlns:a16="http://schemas.microsoft.com/office/drawing/2014/main" id="{788B829F-DE45-491B-B0B1-C78DB180B669}"/>
              </a:ext>
            </a:extLst>
          </p:cNvPr>
          <p:cNvSpPr/>
          <p:nvPr/>
        </p:nvSpPr>
        <p:spPr>
          <a:xfrm>
            <a:off x="974875" y="3950845"/>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الدراسات الدولية في استخدام الذكاء الإصطناعي </a:t>
            </a:r>
          </a:p>
        </p:txBody>
      </p:sp>
      <p:sp>
        <p:nvSpPr>
          <p:cNvPr id="105" name="Oval 104">
            <a:extLst>
              <a:ext uri="{FF2B5EF4-FFF2-40B4-BE49-F238E27FC236}">
                <a16:creationId xmlns:a16="http://schemas.microsoft.com/office/drawing/2014/main" id="{FC69973E-5981-49E1-95F5-307A9C4758E6}"/>
              </a:ext>
            </a:extLst>
          </p:cNvPr>
          <p:cNvSpPr/>
          <p:nvPr/>
        </p:nvSpPr>
        <p:spPr>
          <a:xfrm>
            <a:off x="5770522" y="3922239"/>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A6CD86E2-C0B3-43CF-9368-CAF25FB6D020}"/>
              </a:ext>
            </a:extLst>
          </p:cNvPr>
          <p:cNvSpPr txBox="1"/>
          <p:nvPr/>
        </p:nvSpPr>
        <p:spPr>
          <a:xfrm>
            <a:off x="5760726" y="3871509"/>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6</a:t>
            </a:r>
            <a:endParaRPr lang="en-US" sz="2800" b="1" dirty="0">
              <a:solidFill>
                <a:srgbClr val="FFFFFF"/>
              </a:solidFill>
              <a:latin typeface="Poppins" pitchFamily="2" charset="77"/>
              <a:ea typeface="League Spartan" charset="0"/>
              <a:cs typeface="Poppins" pitchFamily="2" charset="77"/>
            </a:endParaRPr>
          </a:p>
        </p:txBody>
      </p:sp>
      <p:sp>
        <p:nvSpPr>
          <p:cNvPr id="107" name="Rectangle 106">
            <a:extLst>
              <a:ext uri="{FF2B5EF4-FFF2-40B4-BE49-F238E27FC236}">
                <a16:creationId xmlns:a16="http://schemas.microsoft.com/office/drawing/2014/main" id="{F6FC4885-3356-4A4E-8CA6-6538F7F6C904}"/>
              </a:ext>
            </a:extLst>
          </p:cNvPr>
          <p:cNvSpPr/>
          <p:nvPr/>
        </p:nvSpPr>
        <p:spPr>
          <a:xfrm>
            <a:off x="963992" y="4498642"/>
            <a:ext cx="4895306" cy="408489"/>
          </a:xfrm>
          <a:prstGeom prst="rect">
            <a:avLst/>
          </a:prstGeom>
          <a:solidFill>
            <a:schemeClr val="accent6">
              <a:lumMod val="20000"/>
              <a:lumOff val="80000"/>
            </a:schemeClr>
          </a:solidFill>
        </p:spPr>
        <p:txBody>
          <a:bodyPr vert="horz" lIns="91440" tIns="45720" rIns="91440" bIns="45720" rtlCol="0" anchor="ctr">
            <a:noAutofit/>
          </a:bodyPr>
          <a:lstStyle/>
          <a:p>
            <a:pPr algn="r" defTabSz="685800" rtl="1">
              <a:lnSpc>
                <a:spcPct val="90000"/>
              </a:lnSpc>
              <a:spcBef>
                <a:spcPts val="750"/>
              </a:spcBef>
            </a:pPr>
            <a:r>
              <a:rPr lang="ar-OM" sz="1400" dirty="0">
                <a:latin typeface="GESSTextLight-Light" panose="020A0503020102020204" pitchFamily="18" charset="-78"/>
                <a:cs typeface="GESSTextLight-Light" panose="020A0503020102020204" pitchFamily="18" charset="-78"/>
              </a:rPr>
              <a:t>  تطبيقات الذكاء الاصطناعي في مؤشرات التنمية المستدامة</a:t>
            </a:r>
          </a:p>
        </p:txBody>
      </p:sp>
      <p:sp>
        <p:nvSpPr>
          <p:cNvPr id="108" name="Oval 107">
            <a:extLst>
              <a:ext uri="{FF2B5EF4-FFF2-40B4-BE49-F238E27FC236}">
                <a16:creationId xmlns:a16="http://schemas.microsoft.com/office/drawing/2014/main" id="{973AF947-8498-466C-AD24-3ABE9FCE0FFC}"/>
              </a:ext>
            </a:extLst>
          </p:cNvPr>
          <p:cNvSpPr/>
          <p:nvPr/>
        </p:nvSpPr>
        <p:spPr>
          <a:xfrm>
            <a:off x="5760726" y="4450532"/>
            <a:ext cx="487680" cy="501115"/>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5E4E9042-E2D3-4E61-9FBF-76DBA2F254DA}"/>
              </a:ext>
            </a:extLst>
          </p:cNvPr>
          <p:cNvSpPr txBox="1"/>
          <p:nvPr/>
        </p:nvSpPr>
        <p:spPr>
          <a:xfrm>
            <a:off x="5760726" y="4426932"/>
            <a:ext cx="487680" cy="523220"/>
          </a:xfrm>
          <a:prstGeom prst="rect">
            <a:avLst/>
          </a:prstGeom>
          <a:noFill/>
        </p:spPr>
        <p:txBody>
          <a:bodyPr wrap="square" rtlCol="0" anchor="ctr" anchorCtr="0">
            <a:spAutoFit/>
          </a:bodyPr>
          <a:lstStyle/>
          <a:p>
            <a:pPr algn="ctr" defTabSz="1828434"/>
            <a:r>
              <a:rPr lang="ar-OM" sz="2800" b="1" dirty="0">
                <a:solidFill>
                  <a:srgbClr val="FFFFFF"/>
                </a:solidFill>
                <a:latin typeface="Poppins" pitchFamily="2" charset="77"/>
                <a:ea typeface="League Spartan" charset="0"/>
                <a:cs typeface="Poppins" pitchFamily="2" charset="77"/>
              </a:rPr>
              <a:t>7</a:t>
            </a:r>
            <a:endParaRPr lang="en-US" sz="2800" b="1" dirty="0">
              <a:solidFill>
                <a:srgbClr val="FFFFFF"/>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13091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D2FC86F6-89A1-48C6-89AF-E4D3B438287C}"/>
              </a:ext>
            </a:extLst>
          </p:cNvPr>
          <p:cNvGrpSpPr/>
          <p:nvPr/>
        </p:nvGrpSpPr>
        <p:grpSpPr>
          <a:xfrm>
            <a:off x="499278" y="1028396"/>
            <a:ext cx="5647906" cy="1353781"/>
            <a:chOff x="2326960" y="3017520"/>
            <a:chExt cx="9155005" cy="2011680"/>
          </a:xfrm>
        </p:grpSpPr>
        <p:sp>
          <p:nvSpPr>
            <p:cNvPr id="114" name="Rectangle 113">
              <a:extLst>
                <a:ext uri="{FF2B5EF4-FFF2-40B4-BE49-F238E27FC236}">
                  <a16:creationId xmlns:a16="http://schemas.microsoft.com/office/drawing/2014/main" id="{C234E4E0-ED77-4F66-8FE3-9A3696C7B95B}"/>
                </a:ext>
              </a:extLst>
            </p:cNvPr>
            <p:cNvSpPr/>
            <p:nvPr/>
          </p:nvSpPr>
          <p:spPr>
            <a:xfrm>
              <a:off x="2326960" y="301752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15" name="Rectangle 114">
              <a:extLst>
                <a:ext uri="{FF2B5EF4-FFF2-40B4-BE49-F238E27FC236}">
                  <a16:creationId xmlns:a16="http://schemas.microsoft.com/office/drawing/2014/main" id="{E7F22462-FDBB-41F3-8F1B-5E2FED49E791}"/>
                </a:ext>
              </a:extLst>
            </p:cNvPr>
            <p:cNvSpPr/>
            <p:nvPr/>
          </p:nvSpPr>
          <p:spPr>
            <a:xfrm>
              <a:off x="11268605" y="3017520"/>
              <a:ext cx="213360" cy="20116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16" name="TextBox 115">
              <a:extLst>
                <a:ext uri="{FF2B5EF4-FFF2-40B4-BE49-F238E27FC236}">
                  <a16:creationId xmlns:a16="http://schemas.microsoft.com/office/drawing/2014/main" id="{47A81923-5E01-4B8D-AE41-F70702628632}"/>
                </a:ext>
              </a:extLst>
            </p:cNvPr>
            <p:cNvSpPr txBox="1"/>
            <p:nvPr/>
          </p:nvSpPr>
          <p:spPr>
            <a:xfrm>
              <a:off x="10637909" y="3298168"/>
              <a:ext cx="678701" cy="927395"/>
            </a:xfrm>
            <a:prstGeom prst="rect">
              <a:avLst/>
            </a:prstGeom>
            <a:noFill/>
          </p:spPr>
          <p:txBody>
            <a:bodyPr wrap="none" rtlCol="0" anchor="ctr" anchorCtr="0">
              <a:spAutoFit/>
            </a:bodyPr>
            <a:lstStyle/>
            <a:p>
              <a:pPr algn="r"/>
              <a:r>
                <a:rPr lang="en-US" b="1" dirty="0">
                  <a:solidFill>
                    <a:schemeClr val="accent6">
                      <a:lumMod val="40000"/>
                      <a:lumOff val="60000"/>
                    </a:schemeClr>
                  </a:solidFill>
                  <a:latin typeface="Poppins" pitchFamily="2" charset="77"/>
                  <a:ea typeface="League Spartan" charset="0"/>
                  <a:cs typeface="Poppins" pitchFamily="2" charset="77"/>
                </a:rPr>
                <a:t>01</a:t>
              </a:r>
            </a:p>
          </p:txBody>
        </p:sp>
      </p:grpSp>
      <p:grpSp>
        <p:nvGrpSpPr>
          <p:cNvPr id="117" name="Group 116">
            <a:extLst>
              <a:ext uri="{FF2B5EF4-FFF2-40B4-BE49-F238E27FC236}">
                <a16:creationId xmlns:a16="http://schemas.microsoft.com/office/drawing/2014/main" id="{937E0073-22BB-4458-ADF3-2DF163C7D3D2}"/>
              </a:ext>
            </a:extLst>
          </p:cNvPr>
          <p:cNvGrpSpPr/>
          <p:nvPr/>
        </p:nvGrpSpPr>
        <p:grpSpPr>
          <a:xfrm>
            <a:off x="499278" y="2645779"/>
            <a:ext cx="5647906" cy="1169551"/>
            <a:chOff x="2326960" y="2952535"/>
            <a:chExt cx="9155005" cy="2076665"/>
          </a:xfrm>
        </p:grpSpPr>
        <p:sp>
          <p:nvSpPr>
            <p:cNvPr id="118" name="Rectangle 117">
              <a:extLst>
                <a:ext uri="{FF2B5EF4-FFF2-40B4-BE49-F238E27FC236}">
                  <a16:creationId xmlns:a16="http://schemas.microsoft.com/office/drawing/2014/main" id="{B036B414-D906-4ED2-BA29-92FF7517F22C}"/>
                </a:ext>
              </a:extLst>
            </p:cNvPr>
            <p:cNvSpPr/>
            <p:nvPr/>
          </p:nvSpPr>
          <p:spPr>
            <a:xfrm>
              <a:off x="2326960" y="301752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19" name="Rectangle 118">
              <a:extLst>
                <a:ext uri="{FF2B5EF4-FFF2-40B4-BE49-F238E27FC236}">
                  <a16:creationId xmlns:a16="http://schemas.microsoft.com/office/drawing/2014/main" id="{7AF6423E-EFFA-4CB9-AE4B-B5B00EF8A23C}"/>
                </a:ext>
              </a:extLst>
            </p:cNvPr>
            <p:cNvSpPr/>
            <p:nvPr/>
          </p:nvSpPr>
          <p:spPr>
            <a:xfrm>
              <a:off x="11268605" y="3017520"/>
              <a:ext cx="213360" cy="2011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20" name="TextBox 119">
              <a:extLst>
                <a:ext uri="{FF2B5EF4-FFF2-40B4-BE49-F238E27FC236}">
                  <a16:creationId xmlns:a16="http://schemas.microsoft.com/office/drawing/2014/main" id="{42CE9A0D-2EAE-454E-9F3B-DD636B0C940F}"/>
                </a:ext>
              </a:extLst>
            </p:cNvPr>
            <p:cNvSpPr txBox="1"/>
            <p:nvPr/>
          </p:nvSpPr>
          <p:spPr>
            <a:xfrm>
              <a:off x="10648533" y="2952535"/>
              <a:ext cx="678701" cy="1212182"/>
            </a:xfrm>
            <a:prstGeom prst="rect">
              <a:avLst/>
            </a:prstGeom>
            <a:noFill/>
          </p:spPr>
          <p:txBody>
            <a:bodyPr wrap="none" rtlCol="0" anchor="ctr" anchorCtr="0">
              <a:spAutoFit/>
            </a:bodyPr>
            <a:lstStyle/>
            <a:p>
              <a:pPr algn="r"/>
              <a:r>
                <a:rPr lang="en-US" b="1" dirty="0">
                  <a:solidFill>
                    <a:schemeClr val="accent6">
                      <a:lumMod val="60000"/>
                      <a:lumOff val="40000"/>
                    </a:schemeClr>
                  </a:solidFill>
                  <a:latin typeface="Poppins" pitchFamily="2" charset="77"/>
                  <a:ea typeface="League Spartan" charset="0"/>
                  <a:cs typeface="Poppins" pitchFamily="2" charset="77"/>
                </a:rPr>
                <a:t>0</a:t>
              </a:r>
              <a:r>
                <a:rPr lang="ar-OM" b="1" dirty="0">
                  <a:solidFill>
                    <a:schemeClr val="accent6">
                      <a:lumMod val="60000"/>
                      <a:lumOff val="40000"/>
                    </a:schemeClr>
                  </a:solidFill>
                  <a:latin typeface="Poppins" pitchFamily="2" charset="77"/>
                  <a:ea typeface="League Spartan" charset="0"/>
                  <a:cs typeface="Poppins" pitchFamily="2" charset="77"/>
                </a:rPr>
                <a:t>2</a:t>
              </a:r>
              <a:endParaRPr lang="en-US" b="1" dirty="0">
                <a:solidFill>
                  <a:schemeClr val="accent6">
                    <a:lumMod val="60000"/>
                    <a:lumOff val="40000"/>
                  </a:schemeClr>
                </a:solidFill>
                <a:latin typeface="Poppins" pitchFamily="2" charset="77"/>
                <a:ea typeface="League Spartan" charset="0"/>
                <a:cs typeface="Poppins" pitchFamily="2" charset="77"/>
              </a:endParaRPr>
            </a:p>
          </p:txBody>
        </p:sp>
      </p:grpSp>
      <p:grpSp>
        <p:nvGrpSpPr>
          <p:cNvPr id="121" name="Group 120">
            <a:extLst>
              <a:ext uri="{FF2B5EF4-FFF2-40B4-BE49-F238E27FC236}">
                <a16:creationId xmlns:a16="http://schemas.microsoft.com/office/drawing/2014/main" id="{B9C8ACAE-F166-498E-A4A7-FE8AE2DEC066}"/>
              </a:ext>
            </a:extLst>
          </p:cNvPr>
          <p:cNvGrpSpPr/>
          <p:nvPr/>
        </p:nvGrpSpPr>
        <p:grpSpPr>
          <a:xfrm>
            <a:off x="499278" y="4056940"/>
            <a:ext cx="5647905" cy="896059"/>
            <a:chOff x="2326960" y="3017517"/>
            <a:chExt cx="9155003" cy="2983620"/>
          </a:xfrm>
        </p:grpSpPr>
        <p:sp>
          <p:nvSpPr>
            <p:cNvPr id="122" name="Rectangle 121">
              <a:extLst>
                <a:ext uri="{FF2B5EF4-FFF2-40B4-BE49-F238E27FC236}">
                  <a16:creationId xmlns:a16="http://schemas.microsoft.com/office/drawing/2014/main" id="{6A1B9B80-2C02-48DC-9802-11F5EEABDECB}"/>
                </a:ext>
              </a:extLst>
            </p:cNvPr>
            <p:cNvSpPr/>
            <p:nvPr/>
          </p:nvSpPr>
          <p:spPr>
            <a:xfrm>
              <a:off x="2326960" y="3017517"/>
              <a:ext cx="9055733" cy="2983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23" name="Rectangle 122">
              <a:extLst>
                <a:ext uri="{FF2B5EF4-FFF2-40B4-BE49-F238E27FC236}">
                  <a16:creationId xmlns:a16="http://schemas.microsoft.com/office/drawing/2014/main" id="{ADD2ADDB-EEC8-4D87-A38C-3A9FBF67F995}"/>
                </a:ext>
              </a:extLst>
            </p:cNvPr>
            <p:cNvSpPr/>
            <p:nvPr/>
          </p:nvSpPr>
          <p:spPr>
            <a:xfrm>
              <a:off x="11316608" y="3017517"/>
              <a:ext cx="165355" cy="27268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24" name="TextBox 123">
              <a:extLst>
                <a:ext uri="{FF2B5EF4-FFF2-40B4-BE49-F238E27FC236}">
                  <a16:creationId xmlns:a16="http://schemas.microsoft.com/office/drawing/2014/main" id="{905678F1-73BE-4363-9EAB-2A8CFB826657}"/>
                </a:ext>
              </a:extLst>
            </p:cNvPr>
            <p:cNvSpPr txBox="1"/>
            <p:nvPr/>
          </p:nvSpPr>
          <p:spPr>
            <a:xfrm>
              <a:off x="10518915" y="3339084"/>
              <a:ext cx="777439" cy="1229770"/>
            </a:xfrm>
            <a:prstGeom prst="rect">
              <a:avLst/>
            </a:prstGeom>
            <a:noFill/>
          </p:spPr>
          <p:txBody>
            <a:bodyPr wrap="none" rtlCol="0" anchor="ctr" anchorCtr="0">
              <a:spAutoFit/>
            </a:bodyPr>
            <a:lstStyle/>
            <a:p>
              <a:pPr algn="r"/>
              <a:r>
                <a:rPr lang="ar-OM" b="1" dirty="0">
                  <a:solidFill>
                    <a:srgbClr val="159596"/>
                  </a:solidFill>
                  <a:latin typeface="Poppins" pitchFamily="2" charset="77"/>
                  <a:ea typeface="League Spartan" charset="0"/>
                  <a:cs typeface="Poppins" pitchFamily="2" charset="77"/>
                </a:rPr>
                <a:t>.</a:t>
              </a:r>
              <a:r>
                <a:rPr lang="en-US" b="1" dirty="0">
                  <a:solidFill>
                    <a:schemeClr val="accent6">
                      <a:lumMod val="75000"/>
                    </a:schemeClr>
                  </a:solidFill>
                  <a:latin typeface="Poppins" pitchFamily="2" charset="77"/>
                  <a:ea typeface="League Spartan" charset="0"/>
                  <a:cs typeface="Poppins" pitchFamily="2" charset="77"/>
                </a:rPr>
                <a:t>0</a:t>
              </a:r>
              <a:r>
                <a:rPr lang="ar-OM" b="1" dirty="0">
                  <a:solidFill>
                    <a:schemeClr val="accent6">
                      <a:lumMod val="75000"/>
                    </a:schemeClr>
                  </a:solidFill>
                  <a:latin typeface="Poppins" pitchFamily="2" charset="77"/>
                  <a:ea typeface="League Spartan" charset="0"/>
                  <a:cs typeface="Poppins" pitchFamily="2" charset="77"/>
                </a:rPr>
                <a:t>3</a:t>
              </a:r>
              <a:endParaRPr lang="en-US" b="1" dirty="0">
                <a:solidFill>
                  <a:schemeClr val="accent6">
                    <a:lumMod val="75000"/>
                  </a:schemeClr>
                </a:solidFill>
                <a:latin typeface="Poppins" pitchFamily="2" charset="77"/>
                <a:ea typeface="League Spartan" charset="0"/>
                <a:cs typeface="Poppins" pitchFamily="2" charset="77"/>
              </a:endParaRPr>
            </a:p>
          </p:txBody>
        </p:sp>
      </p:grpSp>
      <p:sp>
        <p:nvSpPr>
          <p:cNvPr id="125" name="Rectangle 124">
            <a:extLst>
              <a:ext uri="{FF2B5EF4-FFF2-40B4-BE49-F238E27FC236}">
                <a16:creationId xmlns:a16="http://schemas.microsoft.com/office/drawing/2014/main" id="{5D78AD82-384B-458A-9A06-88ECA4C769FD}"/>
              </a:ext>
            </a:extLst>
          </p:cNvPr>
          <p:cNvSpPr/>
          <p:nvPr/>
        </p:nvSpPr>
        <p:spPr>
          <a:xfrm>
            <a:off x="224959" y="694056"/>
            <a:ext cx="6410764" cy="7809864"/>
          </a:xfrm>
          <a:prstGeom prst="rect">
            <a:avLst/>
          </a:prstGeom>
          <a:noFill/>
          <a:ln w="9525">
            <a:solidFill>
              <a:schemeClr val="accent6">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Round Diagonal Corner Rectangle 39">
            <a:extLst>
              <a:ext uri="{FF2B5EF4-FFF2-40B4-BE49-F238E27FC236}">
                <a16:creationId xmlns:a16="http://schemas.microsoft.com/office/drawing/2014/main" id="{770EDFAF-CB01-4A80-89C4-D05E2353A13E}"/>
              </a:ext>
            </a:extLst>
          </p:cNvPr>
          <p:cNvSpPr/>
          <p:nvPr/>
        </p:nvSpPr>
        <p:spPr>
          <a:xfrm>
            <a:off x="5206504" y="488712"/>
            <a:ext cx="1359483" cy="42989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07000"/>
              </a:lnSpc>
              <a:spcBef>
                <a:spcPts val="0"/>
              </a:spcBef>
              <a:spcAft>
                <a:spcPts val="0"/>
              </a:spcAft>
            </a:pPr>
            <a:r>
              <a:rPr lang="ar-OM" sz="2000" dirty="0">
                <a:solidFill>
                  <a:schemeClr val="tx1"/>
                </a:solidFill>
                <a:ea typeface="Calibri" panose="020F0502020204030204" pitchFamily="34" charset="0"/>
                <a:cs typeface="GE SS Text Bold" panose="020A0503020102020204" pitchFamily="18" charset="-78"/>
              </a:rPr>
              <a:t>مقترحات </a:t>
            </a:r>
            <a:endParaRPr lang="en-US" sz="2000" dirty="0">
              <a:solidFill>
                <a:schemeClr val="tx1"/>
              </a:solidFill>
              <a:effectLst/>
              <a:ea typeface="Calibri" panose="020F0502020204030204" pitchFamily="34" charset="0"/>
              <a:cs typeface="Arial" panose="020B0604020202020204" pitchFamily="34" charset="0"/>
            </a:endParaRPr>
          </a:p>
        </p:txBody>
      </p:sp>
      <p:sp>
        <p:nvSpPr>
          <p:cNvPr id="127" name="Rectangle 126">
            <a:extLst>
              <a:ext uri="{FF2B5EF4-FFF2-40B4-BE49-F238E27FC236}">
                <a16:creationId xmlns:a16="http://schemas.microsoft.com/office/drawing/2014/main" id="{40B352BC-ED19-4831-85FA-F1D848C5092F}"/>
              </a:ext>
            </a:extLst>
          </p:cNvPr>
          <p:cNvSpPr/>
          <p:nvPr/>
        </p:nvSpPr>
        <p:spPr>
          <a:xfrm>
            <a:off x="465396" y="1212626"/>
            <a:ext cx="5088703" cy="1169551"/>
          </a:xfrm>
          <a:prstGeom prst="rect">
            <a:avLst/>
          </a:prstGeom>
        </p:spPr>
        <p:txBody>
          <a:bodyPr wrap="square">
            <a:spAutoFit/>
          </a:bodyPr>
          <a:lstStyle/>
          <a:p>
            <a:pPr algn="justLow" rtl="1">
              <a:lnSpc>
                <a:spcPct val="150000"/>
              </a:lnSpc>
            </a:pP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الاستمرار في عقد ورش العمل التخصصية و الاستفادة من التقنيات الحديثة في رصد التقدم المحرز في مؤشرات أهداف التنمية المستدامة.</a:t>
            </a:r>
            <a:endParaRPr lang="en-US" sz="16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28" name="Rectangle 127">
            <a:extLst>
              <a:ext uri="{FF2B5EF4-FFF2-40B4-BE49-F238E27FC236}">
                <a16:creationId xmlns:a16="http://schemas.microsoft.com/office/drawing/2014/main" id="{B37B6337-D019-4D7D-88F2-BC14FEEEB379}"/>
              </a:ext>
            </a:extLst>
          </p:cNvPr>
          <p:cNvSpPr/>
          <p:nvPr/>
        </p:nvSpPr>
        <p:spPr>
          <a:xfrm>
            <a:off x="537766" y="4075667"/>
            <a:ext cx="5088703" cy="800219"/>
          </a:xfrm>
          <a:prstGeom prst="rect">
            <a:avLst/>
          </a:prstGeom>
        </p:spPr>
        <p:txBody>
          <a:bodyPr wrap="square">
            <a:spAutoFit/>
          </a:bodyPr>
          <a:lstStyle/>
          <a:p>
            <a:pPr algn="justLow" rtl="1">
              <a:lnSpc>
                <a:spcPct val="150000"/>
              </a:lnSpc>
            </a:pP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الاستفادة من التجارب العالمية في استخدام تقنيات الذكاء الاصطناعي في رصد وتطبيق أهداف التنمية المستدامة.</a:t>
            </a:r>
            <a:endParaRPr lang="en-US" sz="16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grpSp>
        <p:nvGrpSpPr>
          <p:cNvPr id="129" name="Group 128">
            <a:extLst>
              <a:ext uri="{FF2B5EF4-FFF2-40B4-BE49-F238E27FC236}">
                <a16:creationId xmlns:a16="http://schemas.microsoft.com/office/drawing/2014/main" id="{B6321792-9E80-45A1-8333-6C12680BAF6C}"/>
              </a:ext>
            </a:extLst>
          </p:cNvPr>
          <p:cNvGrpSpPr/>
          <p:nvPr/>
        </p:nvGrpSpPr>
        <p:grpSpPr>
          <a:xfrm>
            <a:off x="438035" y="5207663"/>
            <a:ext cx="5647906" cy="1353781"/>
            <a:chOff x="2326960" y="3017520"/>
            <a:chExt cx="9155005" cy="2011680"/>
          </a:xfrm>
        </p:grpSpPr>
        <p:sp>
          <p:nvSpPr>
            <p:cNvPr id="130" name="Rectangle 129">
              <a:extLst>
                <a:ext uri="{FF2B5EF4-FFF2-40B4-BE49-F238E27FC236}">
                  <a16:creationId xmlns:a16="http://schemas.microsoft.com/office/drawing/2014/main" id="{9FBA35A0-936C-42C0-8832-2D72E0CCCD2A}"/>
                </a:ext>
              </a:extLst>
            </p:cNvPr>
            <p:cNvSpPr/>
            <p:nvPr/>
          </p:nvSpPr>
          <p:spPr>
            <a:xfrm>
              <a:off x="2326960" y="301752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31" name="Rectangle 130">
              <a:extLst>
                <a:ext uri="{FF2B5EF4-FFF2-40B4-BE49-F238E27FC236}">
                  <a16:creationId xmlns:a16="http://schemas.microsoft.com/office/drawing/2014/main" id="{014F43A8-E188-4896-9B3D-4DD96C17F4AA}"/>
                </a:ext>
              </a:extLst>
            </p:cNvPr>
            <p:cNvSpPr/>
            <p:nvPr/>
          </p:nvSpPr>
          <p:spPr>
            <a:xfrm>
              <a:off x="11268605" y="3017520"/>
              <a:ext cx="213360" cy="2011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132" name="TextBox 131">
              <a:extLst>
                <a:ext uri="{FF2B5EF4-FFF2-40B4-BE49-F238E27FC236}">
                  <a16:creationId xmlns:a16="http://schemas.microsoft.com/office/drawing/2014/main" id="{F5703944-FE7B-4B09-9B51-AFD49AF21DF5}"/>
                </a:ext>
              </a:extLst>
            </p:cNvPr>
            <p:cNvSpPr txBox="1"/>
            <p:nvPr/>
          </p:nvSpPr>
          <p:spPr>
            <a:xfrm>
              <a:off x="10511157" y="3068132"/>
              <a:ext cx="777439" cy="930312"/>
            </a:xfrm>
            <a:prstGeom prst="rect">
              <a:avLst/>
            </a:prstGeom>
            <a:noFill/>
          </p:spPr>
          <p:txBody>
            <a:bodyPr wrap="none" rtlCol="0" anchor="ctr" anchorCtr="0">
              <a:spAutoFit/>
            </a:bodyPr>
            <a:lstStyle/>
            <a:p>
              <a:pPr algn="r"/>
              <a:r>
                <a:rPr lang="ar-OM" b="1" dirty="0">
                  <a:solidFill>
                    <a:srgbClr val="159596"/>
                  </a:solidFill>
                  <a:latin typeface="Poppins" pitchFamily="2" charset="77"/>
                  <a:ea typeface="League Spartan" charset="0"/>
                  <a:cs typeface="Poppins" pitchFamily="2" charset="77"/>
                </a:rPr>
                <a:t>.</a:t>
              </a:r>
              <a:r>
                <a:rPr lang="en-US" b="1" dirty="0">
                  <a:solidFill>
                    <a:schemeClr val="accent6">
                      <a:lumMod val="50000"/>
                    </a:schemeClr>
                  </a:solidFill>
                  <a:latin typeface="Poppins" pitchFamily="2" charset="77"/>
                  <a:ea typeface="League Spartan" charset="0"/>
                  <a:cs typeface="Poppins" pitchFamily="2" charset="77"/>
                </a:rPr>
                <a:t>0</a:t>
              </a:r>
              <a:r>
                <a:rPr lang="ar-OM" b="1" dirty="0">
                  <a:solidFill>
                    <a:schemeClr val="accent6">
                      <a:lumMod val="50000"/>
                    </a:schemeClr>
                  </a:solidFill>
                  <a:latin typeface="Poppins" pitchFamily="2" charset="77"/>
                  <a:ea typeface="League Spartan" charset="0"/>
                  <a:cs typeface="Poppins" pitchFamily="2" charset="77"/>
                </a:rPr>
                <a:t>4</a:t>
              </a:r>
              <a:endParaRPr lang="en-US" b="1" dirty="0">
                <a:solidFill>
                  <a:schemeClr val="accent6">
                    <a:lumMod val="50000"/>
                  </a:schemeClr>
                </a:solidFill>
                <a:latin typeface="Poppins" pitchFamily="2" charset="77"/>
                <a:ea typeface="League Spartan" charset="0"/>
                <a:cs typeface="Poppins" pitchFamily="2" charset="77"/>
              </a:endParaRPr>
            </a:p>
          </p:txBody>
        </p:sp>
      </p:grpSp>
      <p:sp>
        <p:nvSpPr>
          <p:cNvPr id="133" name="Rectangle 132">
            <a:extLst>
              <a:ext uri="{FF2B5EF4-FFF2-40B4-BE49-F238E27FC236}">
                <a16:creationId xmlns:a16="http://schemas.microsoft.com/office/drawing/2014/main" id="{6617E3C5-0ACB-444B-9409-F5A2FA1A4193}"/>
              </a:ext>
            </a:extLst>
          </p:cNvPr>
          <p:cNvSpPr/>
          <p:nvPr/>
        </p:nvSpPr>
        <p:spPr>
          <a:xfrm>
            <a:off x="499278" y="5263271"/>
            <a:ext cx="5088703" cy="1169551"/>
          </a:xfrm>
          <a:prstGeom prst="rect">
            <a:avLst/>
          </a:prstGeom>
        </p:spPr>
        <p:txBody>
          <a:bodyPr wrap="square">
            <a:spAutoFit/>
          </a:bodyPr>
          <a:lstStyle/>
          <a:p>
            <a:pPr algn="justLow" rtl="1">
              <a:lnSpc>
                <a:spcPct val="150000"/>
              </a:lnSpc>
            </a:pP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تنسيق  الجهود بين الشركاء سواء على المستوى الوطني أو الإقليمي بغرض  استخدام طرق قياس مبتكرة وغير تقليدية في جمع البيانات المرتبطة بمؤشرات التنمية المستدامة.</a:t>
            </a:r>
            <a:endParaRPr lang="en-US" sz="16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34" name="Rectangle 133">
            <a:extLst>
              <a:ext uri="{FF2B5EF4-FFF2-40B4-BE49-F238E27FC236}">
                <a16:creationId xmlns:a16="http://schemas.microsoft.com/office/drawing/2014/main" id="{3AEBFC95-319B-477A-9915-BC84672EE740}"/>
              </a:ext>
            </a:extLst>
          </p:cNvPr>
          <p:cNvSpPr/>
          <p:nvPr/>
        </p:nvSpPr>
        <p:spPr>
          <a:xfrm>
            <a:off x="563083" y="2716517"/>
            <a:ext cx="5088703" cy="1169551"/>
          </a:xfrm>
          <a:prstGeom prst="rect">
            <a:avLst/>
          </a:prstGeom>
        </p:spPr>
        <p:txBody>
          <a:bodyPr wrap="square">
            <a:spAutoFit/>
          </a:bodyPr>
          <a:lstStyle/>
          <a:p>
            <a:pPr algn="justLow" rtl="1">
              <a:lnSpc>
                <a:spcPct val="150000"/>
              </a:lnSpc>
            </a:pP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الاستفادة من الجهود العلمية العالمية  في مجال   الانتاج العلمي المرتبط بتقنيات الذكاء الاصطناعي  ومؤشرات أهداف التنمية المستدامة.</a:t>
            </a:r>
            <a:endParaRPr lang="en-US" sz="16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grpSp>
        <p:nvGrpSpPr>
          <p:cNvPr id="46" name="Group 45">
            <a:extLst>
              <a:ext uri="{FF2B5EF4-FFF2-40B4-BE49-F238E27FC236}">
                <a16:creationId xmlns:a16="http://schemas.microsoft.com/office/drawing/2014/main" id="{5226A0BB-93E4-4E3B-AE76-3286917B4428}"/>
              </a:ext>
            </a:extLst>
          </p:cNvPr>
          <p:cNvGrpSpPr/>
          <p:nvPr/>
        </p:nvGrpSpPr>
        <p:grpSpPr>
          <a:xfrm>
            <a:off x="422084" y="6901263"/>
            <a:ext cx="5647905" cy="1188278"/>
            <a:chOff x="2326960" y="3017517"/>
            <a:chExt cx="9155003" cy="2983620"/>
          </a:xfrm>
        </p:grpSpPr>
        <p:sp>
          <p:nvSpPr>
            <p:cNvPr id="49" name="Rectangle 48">
              <a:extLst>
                <a:ext uri="{FF2B5EF4-FFF2-40B4-BE49-F238E27FC236}">
                  <a16:creationId xmlns:a16="http://schemas.microsoft.com/office/drawing/2014/main" id="{EF7B137C-711B-4EC7-9171-76ED3045FFEA}"/>
                </a:ext>
              </a:extLst>
            </p:cNvPr>
            <p:cNvSpPr/>
            <p:nvPr/>
          </p:nvSpPr>
          <p:spPr>
            <a:xfrm>
              <a:off x="2326960" y="3017517"/>
              <a:ext cx="9055733" cy="2983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50" name="Rectangle 49">
              <a:extLst>
                <a:ext uri="{FF2B5EF4-FFF2-40B4-BE49-F238E27FC236}">
                  <a16:creationId xmlns:a16="http://schemas.microsoft.com/office/drawing/2014/main" id="{8931CAC6-883E-4DD4-91D8-3B00E0AF7DD0}"/>
                </a:ext>
              </a:extLst>
            </p:cNvPr>
            <p:cNvSpPr/>
            <p:nvPr/>
          </p:nvSpPr>
          <p:spPr>
            <a:xfrm>
              <a:off x="11316608" y="3017517"/>
              <a:ext cx="165355" cy="27268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a:p>
          </p:txBody>
        </p:sp>
        <p:sp>
          <p:nvSpPr>
            <p:cNvPr id="51" name="TextBox 50">
              <a:extLst>
                <a:ext uri="{FF2B5EF4-FFF2-40B4-BE49-F238E27FC236}">
                  <a16:creationId xmlns:a16="http://schemas.microsoft.com/office/drawing/2014/main" id="{96ECF67A-59DE-4676-9189-EC292583318C}"/>
                </a:ext>
              </a:extLst>
            </p:cNvPr>
            <p:cNvSpPr txBox="1"/>
            <p:nvPr/>
          </p:nvSpPr>
          <p:spPr>
            <a:xfrm>
              <a:off x="10401985" y="3339084"/>
              <a:ext cx="894369" cy="1229770"/>
            </a:xfrm>
            <a:prstGeom prst="rect">
              <a:avLst/>
            </a:prstGeom>
            <a:noFill/>
          </p:spPr>
          <p:txBody>
            <a:bodyPr wrap="none" rtlCol="0" anchor="ctr" anchorCtr="0">
              <a:spAutoFit/>
            </a:bodyPr>
            <a:lstStyle/>
            <a:p>
              <a:pPr algn="r"/>
              <a:r>
                <a:rPr lang="ar-OM" b="1" dirty="0">
                  <a:solidFill>
                    <a:srgbClr val="159596"/>
                  </a:solidFill>
                  <a:latin typeface="Poppins" pitchFamily="2" charset="77"/>
                  <a:ea typeface="League Spartan" charset="0"/>
                  <a:cs typeface="Poppins" pitchFamily="2" charset="77"/>
                </a:rPr>
                <a:t>.</a:t>
              </a:r>
              <a:r>
                <a:rPr lang="en-US" b="1" dirty="0">
                  <a:solidFill>
                    <a:schemeClr val="accent6">
                      <a:lumMod val="75000"/>
                    </a:schemeClr>
                  </a:solidFill>
                  <a:latin typeface="Poppins" pitchFamily="2" charset="77"/>
                  <a:ea typeface="League Spartan" charset="0"/>
                  <a:cs typeface="Poppins" pitchFamily="2" charset="77"/>
                </a:rPr>
                <a:t>0</a:t>
              </a:r>
              <a:r>
                <a:rPr lang="ar-OM" b="1" dirty="0">
                  <a:solidFill>
                    <a:schemeClr val="accent6">
                      <a:lumMod val="75000"/>
                    </a:schemeClr>
                  </a:solidFill>
                  <a:latin typeface="Poppins" pitchFamily="2" charset="77"/>
                  <a:ea typeface="League Spartan" charset="0"/>
                  <a:cs typeface="Poppins" pitchFamily="2" charset="77"/>
                </a:rPr>
                <a:t>5</a:t>
              </a:r>
              <a:endParaRPr lang="en-US" b="1" dirty="0">
                <a:solidFill>
                  <a:schemeClr val="accent6">
                    <a:lumMod val="75000"/>
                  </a:schemeClr>
                </a:solidFill>
                <a:latin typeface="Poppins" pitchFamily="2" charset="77"/>
                <a:ea typeface="League Spartan" charset="0"/>
                <a:cs typeface="Poppins" pitchFamily="2" charset="77"/>
              </a:endParaRPr>
            </a:p>
          </p:txBody>
        </p:sp>
      </p:grpSp>
      <p:sp>
        <p:nvSpPr>
          <p:cNvPr id="52" name="Rectangle 51">
            <a:extLst>
              <a:ext uri="{FF2B5EF4-FFF2-40B4-BE49-F238E27FC236}">
                <a16:creationId xmlns:a16="http://schemas.microsoft.com/office/drawing/2014/main" id="{F8C80D36-968F-41B8-A308-B98203E9CCDA}"/>
              </a:ext>
            </a:extLst>
          </p:cNvPr>
          <p:cNvSpPr/>
          <p:nvPr/>
        </p:nvSpPr>
        <p:spPr>
          <a:xfrm>
            <a:off x="460572" y="6919990"/>
            <a:ext cx="5088703" cy="1169551"/>
          </a:xfrm>
          <a:prstGeom prst="rect">
            <a:avLst/>
          </a:prstGeom>
        </p:spPr>
        <p:txBody>
          <a:bodyPr wrap="square">
            <a:spAutoFit/>
          </a:bodyPr>
          <a:lstStyle/>
          <a:p>
            <a:pPr algn="justLow" rtl="1">
              <a:lnSpc>
                <a:spcPct val="150000"/>
              </a:lnSpc>
            </a:pP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حث الدول الأعضاء على الاستفادة والمشاركة الفاعلة في ورش العمل التدريبية والتي تهدف الى آفاق  تسخير التكنولوجيا والثورة المعلوماتية في انتاج الإحصاءات </a:t>
            </a:r>
            <a:endParaRPr lang="en-US" sz="16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Tree>
    <p:extLst>
      <p:ext uri="{BB962C8B-B14F-4D97-AF65-F5344CB8AC3E}">
        <p14:creationId xmlns:p14="http://schemas.microsoft.com/office/powerpoint/2010/main" val="315724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760" y="5967993"/>
            <a:ext cx="6074229" cy="2039539"/>
          </a:xfrm>
          <a:prstGeom prst="rect">
            <a:avLst/>
          </a:prstGeom>
          <a:noFill/>
          <a:ln w="9525">
            <a:solidFill>
              <a:schemeClr val="accent6">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ound Diagonal Corner Rectangle 3"/>
          <p:cNvSpPr/>
          <p:nvPr/>
        </p:nvSpPr>
        <p:spPr>
          <a:xfrm>
            <a:off x="4623189" y="5636931"/>
            <a:ext cx="2003242" cy="55817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07000"/>
              </a:lnSpc>
              <a:spcBef>
                <a:spcPts val="0"/>
              </a:spcBef>
              <a:spcAft>
                <a:spcPts val="0"/>
              </a:spcAft>
            </a:pPr>
            <a:r>
              <a:rPr lang="ar-OM" sz="2000" dirty="0">
                <a:solidFill>
                  <a:schemeClr val="tx1"/>
                </a:solidFill>
                <a:ea typeface="Calibri" panose="020F0502020204030204" pitchFamily="34" charset="0"/>
                <a:cs typeface="GE SS Text Bold" panose="020A0503020102020204" pitchFamily="18" charset="-78"/>
              </a:rPr>
              <a:t>ال</a:t>
            </a:r>
            <a:r>
              <a:rPr lang="ar-OM" sz="2000" dirty="0">
                <a:solidFill>
                  <a:schemeClr val="tx1"/>
                </a:solidFill>
                <a:effectLst/>
                <a:ea typeface="Calibri" panose="020F0502020204030204" pitchFamily="34" charset="0"/>
                <a:cs typeface="GE SS Text Bold" panose="020A0503020102020204" pitchFamily="18" charset="-78"/>
              </a:rPr>
              <a:t>تقييم العام للورشة</a:t>
            </a:r>
            <a:r>
              <a:rPr lang="en-US" sz="2000" dirty="0">
                <a:solidFill>
                  <a:schemeClr val="tx1"/>
                </a:solidFill>
                <a:effectLst/>
                <a:ea typeface="Calibri" panose="020F0502020204030204" pitchFamily="34" charset="0"/>
                <a:cs typeface="GE SS Text Bold" panose="020A0503020102020204" pitchFamily="18" charset="-78"/>
              </a:rPr>
              <a:t> </a:t>
            </a:r>
            <a:endParaRPr lang="en-US" sz="2000" dirty="0">
              <a:solidFill>
                <a:schemeClr val="tx1"/>
              </a:solidFill>
              <a:effectLst/>
              <a:ea typeface="Calibri" panose="020F050202020403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3914715852"/>
              </p:ext>
            </p:extLst>
          </p:nvPr>
        </p:nvGraphicFramePr>
        <p:xfrm>
          <a:off x="1788548" y="6119405"/>
          <a:ext cx="2834640" cy="182226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331719" y="973628"/>
            <a:ext cx="6074229" cy="4460521"/>
          </a:xfrm>
          <a:prstGeom prst="rect">
            <a:avLst/>
          </a:prstGeom>
          <a:noFill/>
          <a:ln w="9525">
            <a:solidFill>
              <a:schemeClr val="accent6">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 Diagonal Corner Rectangle 11"/>
          <p:cNvSpPr/>
          <p:nvPr/>
        </p:nvSpPr>
        <p:spPr>
          <a:xfrm>
            <a:off x="4775588" y="770846"/>
            <a:ext cx="1816801" cy="42989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07000"/>
              </a:lnSpc>
              <a:spcBef>
                <a:spcPts val="0"/>
              </a:spcBef>
              <a:spcAft>
                <a:spcPts val="0"/>
              </a:spcAft>
            </a:pPr>
            <a:r>
              <a:rPr lang="ar-OM" sz="2000" dirty="0">
                <a:solidFill>
                  <a:schemeClr val="tx1"/>
                </a:solidFill>
                <a:effectLst/>
                <a:ea typeface="Calibri" panose="020F0502020204030204" pitchFamily="34" charset="0"/>
                <a:cs typeface="GE SS Text Bold" panose="020A0503020102020204" pitchFamily="18" charset="-78"/>
              </a:rPr>
              <a:t>المشاركون</a:t>
            </a:r>
            <a:r>
              <a:rPr lang="en-US" sz="2000" dirty="0">
                <a:solidFill>
                  <a:schemeClr val="tx1"/>
                </a:solidFill>
                <a:effectLst/>
                <a:ea typeface="Calibri" panose="020F0502020204030204" pitchFamily="34" charset="0"/>
                <a:cs typeface="GE SS Text Bold" panose="020A0503020102020204" pitchFamily="18" charset="-78"/>
              </a:rPr>
              <a:t> </a:t>
            </a:r>
            <a:endParaRPr lang="en-US" sz="2000" dirty="0">
              <a:solidFill>
                <a:schemeClr val="tx1"/>
              </a:solidFill>
              <a:effectLst/>
              <a:ea typeface="Calibri" panose="020F050202020403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78120339"/>
              </p:ext>
            </p:extLst>
          </p:nvPr>
        </p:nvGraphicFramePr>
        <p:xfrm>
          <a:off x="419893" y="2136073"/>
          <a:ext cx="589788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773206" y="1509842"/>
            <a:ext cx="5519057" cy="423449"/>
          </a:xfrm>
          <a:prstGeom prst="rect">
            <a:avLst/>
          </a:prstGeom>
        </p:spPr>
        <p:txBody>
          <a:bodyPr wrap="square">
            <a:spAutoFit/>
          </a:bodyPr>
          <a:lstStyle/>
          <a:p>
            <a:pPr marL="109537" algn="justLow" rtl="1">
              <a:lnSpc>
                <a:spcPct val="115000"/>
              </a:lnSpc>
              <a:spcBef>
                <a:spcPts val="0"/>
              </a:spcBef>
            </a:pPr>
            <a:r>
              <a:rPr lang="ar-OM" sz="1400" dirty="0">
                <a:latin typeface="GE SS Text Bold" panose="020A0503020102020204" pitchFamily="18" charset="-78"/>
                <a:ea typeface="GE SS Text Bold" panose="020A0503020102020204" pitchFamily="18" charset="-78"/>
                <a:cs typeface="GE SS Text Bold" panose="020A0503020102020204" pitchFamily="18" charset="-78"/>
              </a:rPr>
              <a:t>إجمالي عدد المشاركين في الورشة: </a:t>
            </a:r>
            <a:r>
              <a:rPr lang="ar-OM" sz="2000" b="1" dirty="0">
                <a:latin typeface="GE SS Text Bold" panose="020A0503020102020204" pitchFamily="18" charset="-78"/>
                <a:ea typeface="GE SS Text Bold" panose="020A0503020102020204" pitchFamily="18" charset="-78"/>
                <a:cs typeface="+mj-cs"/>
              </a:rPr>
              <a:t>19</a:t>
            </a:r>
            <a:r>
              <a:rPr lang="ar-OM" sz="1400" dirty="0">
                <a:latin typeface="GE SS Text Bold" panose="020A0503020102020204" pitchFamily="18" charset="-78"/>
                <a:ea typeface="GE SS Text Bold" panose="020A0503020102020204" pitchFamily="18" charset="-78"/>
                <a:cs typeface="GE SS Text Bold" panose="020A0503020102020204" pitchFamily="18" charset="-78"/>
              </a:rPr>
              <a:t> مشارك، موزعين كالتالي: </a:t>
            </a:r>
          </a:p>
        </p:txBody>
      </p:sp>
    </p:spTree>
    <p:extLst>
      <p:ext uri="{BB962C8B-B14F-4D97-AF65-F5344CB8AC3E}">
        <p14:creationId xmlns:p14="http://schemas.microsoft.com/office/powerpoint/2010/main" val="97770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FFBF-1F4F-384D-82F8-826D199E6F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56F2F76-5FD4-0647-99DD-FA221FFE37D3}"/>
              </a:ext>
            </a:extLst>
          </p:cNvPr>
          <p:cNvPicPr>
            <a:picLocks noGrp="1" noChangeAspect="1"/>
          </p:cNvPicPr>
          <p:nvPr>
            <p:ph idx="1"/>
          </p:nvPr>
        </p:nvPicPr>
        <p:blipFill>
          <a:blip r:embed="rId2"/>
          <a:stretch>
            <a:fillRect/>
          </a:stretch>
        </p:blipFill>
        <p:spPr>
          <a:xfrm>
            <a:off x="0" y="205248"/>
            <a:ext cx="6858000" cy="9700752"/>
          </a:xfrm>
        </p:spPr>
      </p:pic>
    </p:spTree>
    <p:extLst>
      <p:ext uri="{BB962C8B-B14F-4D97-AF65-F5344CB8AC3E}">
        <p14:creationId xmlns:p14="http://schemas.microsoft.com/office/powerpoint/2010/main" val="584098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1936</TotalTime>
  <Words>408</Words>
  <Application>Microsoft Office PowerPoint</Application>
  <PresentationFormat>A4 Paper (210x297 mm)</PresentationFormat>
  <Paragraphs>90</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GE SS Text Bold</vt:lpstr>
      <vt:lpstr>GE SS Text Light</vt:lpstr>
      <vt:lpstr>GESSTextLight-Light</vt:lpstr>
      <vt:lpstr>Poppins</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Salah ALMUZAHMI</cp:lastModifiedBy>
  <cp:revision>52</cp:revision>
  <dcterms:created xsi:type="dcterms:W3CDTF">2020-02-06T06:37:24Z</dcterms:created>
  <dcterms:modified xsi:type="dcterms:W3CDTF">2023-11-12T10:29:35Z</dcterms:modified>
</cp:coreProperties>
</file>