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0" r:id="rId2"/>
    <p:sldId id="257" r:id="rId3"/>
    <p:sldId id="258" r:id="rId4"/>
    <p:sldId id="260" r:id="rId5"/>
    <p:sldId id="268" r:id="rId6"/>
    <p:sldId id="324" r:id="rId7"/>
    <p:sldId id="265" r:id="rId8"/>
    <p:sldId id="277" r:id="rId9"/>
    <p:sldId id="284" r:id="rId10"/>
    <p:sldId id="286" r:id="rId11"/>
    <p:sldId id="301" r:id="rId12"/>
    <p:sldId id="304" r:id="rId13"/>
    <p:sldId id="323" r:id="rId14"/>
    <p:sldId id="322" r:id="rId15"/>
    <p:sldId id="289" r:id="rId16"/>
    <p:sldId id="282" r:id="rId17"/>
    <p:sldId id="307" r:id="rId18"/>
    <p:sldId id="259" r:id="rId19"/>
    <p:sldId id="306" r:id="rId20"/>
    <p:sldId id="279" r:id="rId21"/>
    <p:sldId id="288" r:id="rId22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297F9-E793-40C1-8286-B5185A5E42CC}" v="245" dt="2022-05-24T04:58:30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653" autoAdjust="0"/>
  </p:normalViewPr>
  <p:slideViewPr>
    <p:cSldViewPr snapToGrid="0">
      <p:cViewPr varScale="1">
        <p:scale>
          <a:sx n="89" d="100"/>
          <a:sy n="89" d="100"/>
        </p:scale>
        <p:origin x="1434" y="66"/>
      </p:cViewPr>
      <p:guideLst/>
    </p:cSldViewPr>
  </p:slideViewPr>
  <p:outlineViewPr>
    <p:cViewPr>
      <p:scale>
        <a:sx n="33" d="100"/>
        <a:sy n="33" d="100"/>
      </p:scale>
      <p:origin x="0" y="-148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evska, Valentina" userId="87c63ebf-4374-4109-a523-5f64466a4fe4" providerId="ADAL" clId="{BF8297F9-E793-40C1-8286-B5185A5E42CC}"/>
    <pc:docChg chg="undo custSel addSld delSld modSld sldOrd">
      <pc:chgData name="Stoevska, Valentina" userId="87c63ebf-4374-4109-a523-5f64466a4fe4" providerId="ADAL" clId="{BF8297F9-E793-40C1-8286-B5185A5E42CC}" dt="2022-05-24T07:09:19.429" v="451" actId="14100"/>
      <pc:docMkLst>
        <pc:docMk/>
      </pc:docMkLst>
      <pc:sldChg chg="modSp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0" sldId="257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57"/>
            <ac:spMk id="4102" creationId="{1EDB6D5A-E3FB-4506-A021-05693AF3DDC6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57"/>
            <ac:spMk id="6146" creationId="{6AFD44B2-61E1-4EF3-B692-149C7317FF3A}"/>
          </ac:spMkLst>
        </pc:spChg>
      </pc:sldChg>
      <pc:sldChg chg="modSp mod">
        <pc:chgData name="Stoevska, Valentina" userId="87c63ebf-4374-4109-a523-5f64466a4fe4" providerId="ADAL" clId="{BF8297F9-E793-40C1-8286-B5185A5E42CC}" dt="2022-05-24T07:09:19.429" v="451" actId="14100"/>
        <pc:sldMkLst>
          <pc:docMk/>
          <pc:sldMk cId="0" sldId="258"/>
        </pc:sldMkLst>
        <pc:spChg chg="mod">
          <ac:chgData name="Stoevska, Valentina" userId="87c63ebf-4374-4109-a523-5f64466a4fe4" providerId="ADAL" clId="{BF8297F9-E793-40C1-8286-B5185A5E42CC}" dt="2022-05-24T07:09:19.429" v="451" actId="14100"/>
          <ac:spMkLst>
            <pc:docMk/>
            <pc:sldMk cId="0" sldId="258"/>
            <ac:spMk id="5126" creationId="{F4F91681-8B9F-4BC4-8FDF-F6CAE79CC1E1}"/>
          </ac:spMkLst>
        </pc:spChg>
        <pc:spChg chg="mod">
          <ac:chgData name="Stoevska, Valentina" userId="87c63ebf-4374-4109-a523-5f64466a4fe4" providerId="ADAL" clId="{BF8297F9-E793-40C1-8286-B5185A5E42CC}" dt="2022-05-24T07:09:09.332" v="450" actId="27636"/>
          <ac:spMkLst>
            <pc:docMk/>
            <pc:sldMk cId="0" sldId="258"/>
            <ac:spMk id="8194" creationId="{35A1F891-E6D3-4784-AE73-56DE5D61E935}"/>
          </ac:spMkLst>
        </pc:spChg>
      </pc:sldChg>
      <pc:sldChg chg="modSp add mod modAnim modNotesTx">
        <pc:chgData name="Stoevska, Valentina" userId="87c63ebf-4374-4109-a523-5f64466a4fe4" providerId="ADAL" clId="{BF8297F9-E793-40C1-8286-B5185A5E42CC}" dt="2022-05-24T04:58:30.947" v="418" actId="6549"/>
        <pc:sldMkLst>
          <pc:docMk/>
          <pc:sldMk cId="0" sldId="259"/>
        </pc:sldMkLst>
        <pc:spChg chg="mod">
          <ac:chgData name="Stoevska, Valentina" userId="87c63ebf-4374-4109-a523-5f64466a4fe4" providerId="ADAL" clId="{BF8297F9-E793-40C1-8286-B5185A5E42CC}" dt="2022-05-24T04:57:02.626" v="413"/>
          <ac:spMkLst>
            <pc:docMk/>
            <pc:sldMk cId="0" sldId="259"/>
            <ac:spMk id="8194" creationId="{52A336C2-F57C-41AD-B6B9-4D0FF2376B10}"/>
          </ac:spMkLst>
        </pc:spChg>
        <pc:spChg chg="mod">
          <ac:chgData name="Stoevska, Valentina" userId="87c63ebf-4374-4109-a523-5f64466a4fe4" providerId="ADAL" clId="{BF8297F9-E793-40C1-8286-B5185A5E42CC}" dt="2022-05-24T04:58:30.947" v="418" actId="6549"/>
          <ac:spMkLst>
            <pc:docMk/>
            <pc:sldMk cId="0" sldId="259"/>
            <ac:spMk id="8195" creationId="{A6D7C46A-9512-4D67-A70F-C6F6B9A4252B}"/>
          </ac:spMkLst>
        </pc:spChg>
      </pc:sldChg>
      <pc:sldChg chg="modSp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0" sldId="260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60"/>
            <ac:spMk id="7174" creationId="{0A1DD0E2-D453-4E51-85FA-51C6048DEFD2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60"/>
            <ac:spMk id="10242" creationId="{1CDE6A77-A502-43F4-972F-F8A95AEF0C44}"/>
          </ac:spMkLst>
        </pc:spChg>
      </pc:sldChg>
      <pc:sldChg chg="modSp mod modNotesTx">
        <pc:chgData name="Stoevska, Valentina" userId="87c63ebf-4374-4109-a523-5f64466a4fe4" providerId="ADAL" clId="{BF8297F9-E793-40C1-8286-B5185A5E42CC}" dt="2022-05-24T04:32:03.288" v="302" actId="2"/>
        <pc:sldMkLst>
          <pc:docMk/>
          <pc:sldMk cId="0" sldId="265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65"/>
            <ac:spMk id="6146" creationId="{25568749-EF0B-4EB2-AE15-18DCA4298445}"/>
          </ac:spMkLst>
        </pc:spChg>
        <pc:spChg chg="mod">
          <ac:chgData name="Stoevska, Valentina" userId="87c63ebf-4374-4109-a523-5f64466a4fe4" providerId="ADAL" clId="{BF8297F9-E793-40C1-8286-B5185A5E42CC}" dt="2022-05-24T04:32:03.288" v="302" actId="2"/>
          <ac:spMkLst>
            <pc:docMk/>
            <pc:sldMk cId="0" sldId="265"/>
            <ac:spMk id="24579" creationId="{8762BD6F-86F2-44FD-B4C9-0255026B8A17}"/>
          </ac:spMkLst>
        </pc:spChg>
      </pc:sldChg>
      <pc:sldChg chg="delSp modSp mod modAnim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0" sldId="268"/>
        </pc:sldMkLst>
        <pc:spChg chg="del">
          <ac:chgData name="Stoevska, Valentina" userId="87c63ebf-4374-4109-a523-5f64466a4fe4" providerId="ADAL" clId="{BF8297F9-E793-40C1-8286-B5185A5E42CC}" dt="2022-05-24T04:30:35.176" v="297" actId="478"/>
          <ac:spMkLst>
            <pc:docMk/>
            <pc:sldMk cId="0" sldId="268"/>
            <ac:spMk id="13317" creationId="{2C307D7B-EFAB-4E84-9310-961A928FC9F3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68"/>
            <ac:spMk id="19458" creationId="{1DD45248-E77E-479E-AF0E-A10CE54E1FAF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68"/>
            <ac:spMk id="19459" creationId="{F81A1808-5F3C-4BD4-85FD-4360D40E1197}"/>
          </ac:spMkLst>
        </pc:spChg>
      </pc:sldChg>
      <pc:sldChg chg="modSp add del modNotesTx">
        <pc:chgData name="Stoevska, Valentina" userId="87c63ebf-4374-4109-a523-5f64466a4fe4" providerId="ADAL" clId="{BF8297F9-E793-40C1-8286-B5185A5E42CC}" dt="2022-05-24T04:58:55.623" v="419" actId="47"/>
        <pc:sldMkLst>
          <pc:docMk/>
          <pc:sldMk cId="0" sldId="271"/>
        </pc:sldMkLst>
        <pc:spChg chg="mod">
          <ac:chgData name="Stoevska, Valentina" userId="87c63ebf-4374-4109-a523-5f64466a4fe4" providerId="ADAL" clId="{BF8297F9-E793-40C1-8286-B5185A5E42CC}" dt="2022-05-23T18:00:42.476" v="0" actId="2711"/>
          <ac:spMkLst>
            <pc:docMk/>
            <pc:sldMk cId="0" sldId="271"/>
            <ac:spMk id="24578" creationId="{A90ACB98-20D3-4399-BFE7-DB4A6BCAE83B}"/>
          </ac:spMkLst>
        </pc:spChg>
        <pc:spChg chg="mod">
          <ac:chgData name="Stoevska, Valentina" userId="87c63ebf-4374-4109-a523-5f64466a4fe4" providerId="ADAL" clId="{BF8297F9-E793-40C1-8286-B5185A5E42CC}" dt="2022-05-23T18:00:42.476" v="0" actId="2711"/>
          <ac:spMkLst>
            <pc:docMk/>
            <pc:sldMk cId="0" sldId="271"/>
            <ac:spMk id="24579" creationId="{08E6BDFE-BAF8-40FF-9C96-80DE3D6F54B9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71"/>
            <ac:spMk id="31746" creationId="{8E72D521-B298-4332-BB71-0C6848E44F5B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71"/>
            <ac:spMk id="31747" creationId="{C355483D-8756-4D01-A8DE-655C2A299690}"/>
          </ac:spMkLst>
        </pc:spChg>
      </pc:sldChg>
      <pc:sldChg chg="modSp modNotesTx">
        <pc:chgData name="Stoevska, Valentina" userId="87c63ebf-4374-4109-a523-5f64466a4fe4" providerId="ADAL" clId="{BF8297F9-E793-40C1-8286-B5185A5E42CC}" dt="2022-05-24T04:32:58.676" v="307" actId="313"/>
        <pc:sldMkLst>
          <pc:docMk/>
          <pc:sldMk cId="0" sldId="277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77"/>
            <ac:spMk id="16386" creationId="{C9EE7718-9A04-440A-86A2-A668616E701D}"/>
          </ac:spMkLst>
        </pc:spChg>
        <pc:spChg chg="mod">
          <ac:chgData name="Stoevska, Valentina" userId="87c63ebf-4374-4109-a523-5f64466a4fe4" providerId="ADAL" clId="{BF8297F9-E793-40C1-8286-B5185A5E42CC}" dt="2022-05-24T04:32:58.676" v="307" actId="313"/>
          <ac:spMkLst>
            <pc:docMk/>
            <pc:sldMk cId="0" sldId="277"/>
            <ac:spMk id="50179" creationId="{D6EBB09E-4FD0-49A8-A0AE-5717E33F80B6}"/>
          </ac:spMkLst>
        </pc:spChg>
      </pc:sldChg>
      <pc:sldChg chg="modSp add mod modNotesTx">
        <pc:chgData name="Stoevska, Valentina" userId="87c63ebf-4374-4109-a523-5f64466a4fe4" providerId="ADAL" clId="{BF8297F9-E793-40C1-8286-B5185A5E42CC}" dt="2022-05-24T04:48:21.333" v="364" actId="255"/>
        <pc:sldMkLst>
          <pc:docMk/>
          <pc:sldMk cId="0" sldId="279"/>
        </pc:sldMkLst>
        <pc:spChg chg="mod">
          <ac:chgData name="Stoevska, Valentina" userId="87c63ebf-4374-4109-a523-5f64466a4fe4" providerId="ADAL" clId="{BF8297F9-E793-40C1-8286-B5185A5E42CC}" dt="2022-05-24T04:48:21.333" v="364" actId="255"/>
          <ac:spMkLst>
            <pc:docMk/>
            <pc:sldMk cId="0" sldId="279"/>
            <ac:spMk id="53250" creationId="{3A907B0D-5B30-4B4D-B7A9-E007652D94C7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79"/>
            <ac:spMk id="53251" creationId="{43EC4C52-A759-4407-ADD8-51C24D703DB5}"/>
          </ac:spMkLst>
        </pc:spChg>
      </pc:sldChg>
      <pc:sldChg chg="modSp add mod">
        <pc:chgData name="Stoevska, Valentina" userId="87c63ebf-4374-4109-a523-5f64466a4fe4" providerId="ADAL" clId="{BF8297F9-E793-40C1-8286-B5185A5E42CC}" dt="2022-05-24T04:53:45.812" v="390" actId="5793"/>
        <pc:sldMkLst>
          <pc:docMk/>
          <pc:sldMk cId="1437636066" sldId="282"/>
        </pc:sldMkLst>
        <pc:spChg chg="mod">
          <ac:chgData name="Stoevska, Valentina" userId="87c63ebf-4374-4109-a523-5f64466a4fe4" providerId="ADAL" clId="{BF8297F9-E793-40C1-8286-B5185A5E42CC}" dt="2022-05-24T04:53:45.812" v="390" actId="5793"/>
          <ac:spMkLst>
            <pc:docMk/>
            <pc:sldMk cId="1437636066" sldId="282"/>
            <ac:spMk id="3" creationId="{007EC5F5-4BAB-4632-9279-8B2E39B7337A}"/>
          </ac:spMkLst>
        </pc:spChg>
      </pc:sldChg>
      <pc:sldChg chg="modSp modNotesTx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0" sldId="284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84"/>
            <ac:spMk id="10242" creationId="{CE338F20-848C-4B22-A899-63FA40CBED61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84"/>
            <ac:spMk id="10243" creationId="{CA484909-0591-43A6-81D0-CDDAA52C1A67}"/>
          </ac:spMkLst>
        </pc:spChg>
      </pc:sldChg>
      <pc:sldChg chg="modSp modAnim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0" sldId="286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86"/>
            <ac:spMk id="98306" creationId="{70AFC834-59C4-417D-B3B6-1889ACC487D2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86"/>
            <ac:spMk id="98307" creationId="{716E3E05-FDB0-42C1-A57B-A67A1C0C3CFB}"/>
          </ac:spMkLst>
        </pc:spChg>
      </pc:sldChg>
      <pc:sldChg chg="modSp add mod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2271114678" sldId="288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2271114678" sldId="288"/>
            <ac:spMk id="2" creationId="{C116EED7-ECB0-4939-B4F6-0022FC7A84D5}"/>
          </ac:spMkLst>
        </pc:spChg>
      </pc:sldChg>
      <pc:sldChg chg="modSp add mod">
        <pc:chgData name="Stoevska, Valentina" userId="87c63ebf-4374-4109-a523-5f64466a4fe4" providerId="ADAL" clId="{BF8297F9-E793-40C1-8286-B5185A5E42CC}" dt="2022-05-24T04:56:16.156" v="410" actId="6549"/>
        <pc:sldMkLst>
          <pc:docMk/>
          <pc:sldMk cId="4292483576" sldId="289"/>
        </pc:sldMkLst>
        <pc:spChg chg="mod">
          <ac:chgData name="Stoevska, Valentina" userId="87c63ebf-4374-4109-a523-5f64466a4fe4" providerId="ADAL" clId="{BF8297F9-E793-40C1-8286-B5185A5E42CC}" dt="2022-05-24T04:56:16.156" v="410" actId="6549"/>
          <ac:spMkLst>
            <pc:docMk/>
            <pc:sldMk cId="4292483576" sldId="289"/>
            <ac:spMk id="2" creationId="{0ED626E8-B887-40FD-98B2-6FB731F265FB}"/>
          </ac:spMkLst>
        </pc:spChg>
        <pc:spChg chg="mod">
          <ac:chgData name="Stoevska, Valentina" userId="87c63ebf-4374-4109-a523-5f64466a4fe4" providerId="ADAL" clId="{BF8297F9-E793-40C1-8286-B5185A5E42CC}" dt="2022-05-24T04:56:05.471" v="409" actId="255"/>
          <ac:spMkLst>
            <pc:docMk/>
            <pc:sldMk cId="4292483576" sldId="289"/>
            <ac:spMk id="3" creationId="{3AB21707-1D2D-4782-9CB0-E66922303B22}"/>
          </ac:spMkLst>
        </pc:spChg>
      </pc:sldChg>
      <pc:sldChg chg="addSp modSp add mod">
        <pc:chgData name="Stoevska, Valentina" userId="87c63ebf-4374-4109-a523-5f64466a4fe4" providerId="ADAL" clId="{BF8297F9-E793-40C1-8286-B5185A5E42CC}" dt="2022-05-24T04:54:39.678" v="395" actId="1076"/>
        <pc:sldMkLst>
          <pc:docMk/>
          <pc:sldMk cId="0" sldId="290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290"/>
            <ac:spMk id="2" creationId="{A20D3B2B-1C5B-46E1-B6FC-795FC37DBC97}"/>
          </ac:spMkLst>
        </pc:spChg>
        <pc:spChg chg="add mod">
          <ac:chgData name="Stoevska, Valentina" userId="87c63ebf-4374-4109-a523-5f64466a4fe4" providerId="ADAL" clId="{BF8297F9-E793-40C1-8286-B5185A5E42CC}" dt="2022-05-24T04:54:39.678" v="395" actId="1076"/>
          <ac:spMkLst>
            <pc:docMk/>
            <pc:sldMk cId="0" sldId="290"/>
            <ac:spMk id="8" creationId="{893AFA95-11CF-4612-93CF-A534405E4804}"/>
          </ac:spMkLst>
        </pc:spChg>
      </pc:sldChg>
      <pc:sldChg chg="modSp modNotesTx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0" sldId="301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301"/>
            <ac:spMk id="70658" creationId="{22F16E00-483F-48B3-BBDC-FB857CBBC959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301"/>
            <ac:spMk id="70659" creationId="{E45F137C-4BDA-41A5-AE23-82DA00871697}"/>
          </ac:spMkLst>
        </pc:spChg>
      </pc:sldChg>
      <pc:sldChg chg="modSp modNotesTx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0" sldId="304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304"/>
            <ac:spMk id="76802" creationId="{504F494B-4CFC-426D-B424-8BF6B55028F2}"/>
          </ac:spMkLst>
        </pc:spChg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304"/>
            <ac:spMk id="76803" creationId="{507FBA11-78C0-410E-9954-C199FF159CB9}"/>
          </ac:spMkLst>
        </pc:spChg>
      </pc:sldChg>
      <pc:sldChg chg="modSp del mod modAnim">
        <pc:chgData name="Stoevska, Valentina" userId="87c63ebf-4374-4109-a523-5f64466a4fe4" providerId="ADAL" clId="{BF8297F9-E793-40C1-8286-B5185A5E42CC}" dt="2022-05-23T19:48:11.380" v="231" actId="47"/>
        <pc:sldMkLst>
          <pc:docMk/>
          <pc:sldMk cId="0" sldId="305"/>
        </pc:sldMkLst>
        <pc:spChg chg="mod">
          <ac:chgData name="Stoevska, Valentina" userId="87c63ebf-4374-4109-a523-5f64466a4fe4" providerId="ADAL" clId="{BF8297F9-E793-40C1-8286-B5185A5E42CC}" dt="2022-05-23T19:47:20.316" v="223" actId="27636"/>
          <ac:spMkLst>
            <pc:docMk/>
            <pc:sldMk cId="0" sldId="305"/>
            <ac:spMk id="2053" creationId="{0A244EE7-0F87-4476-88B4-72F1BD6652FE}"/>
          </ac:spMkLst>
        </pc:spChg>
        <pc:spChg chg="mod">
          <ac:chgData name="Stoevska, Valentina" userId="87c63ebf-4374-4109-a523-5f64466a4fe4" providerId="ADAL" clId="{BF8297F9-E793-40C1-8286-B5185A5E42CC}" dt="2022-05-23T19:47:15.301" v="220" actId="27636"/>
          <ac:spMkLst>
            <pc:docMk/>
            <pc:sldMk cId="0" sldId="305"/>
            <ac:spMk id="2054" creationId="{EC709AA3-0E9A-4BDF-A84D-FF2C24B4E758}"/>
          </ac:spMkLst>
        </pc:spChg>
      </pc:sldChg>
      <pc:sldChg chg="modSp add modNotesTx">
        <pc:chgData name="Stoevska, Valentina" userId="87c63ebf-4374-4109-a523-5f64466a4fe4" providerId="ADAL" clId="{BF8297F9-E793-40C1-8286-B5185A5E42CC}" dt="2022-05-24T04:33:04.706" v="308" actId="2"/>
        <pc:sldMkLst>
          <pc:docMk/>
          <pc:sldMk cId="0" sldId="306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0" sldId="306"/>
            <ac:spMk id="10242" creationId="{ED4EC70B-3EB7-4167-B63A-EBB5ED8D7696}"/>
          </ac:spMkLst>
        </pc:spChg>
        <pc:spChg chg="mod">
          <ac:chgData name="Stoevska, Valentina" userId="87c63ebf-4374-4109-a523-5f64466a4fe4" providerId="ADAL" clId="{BF8297F9-E793-40C1-8286-B5185A5E42CC}" dt="2022-05-24T04:33:04.706" v="308" actId="2"/>
          <ac:spMkLst>
            <pc:docMk/>
            <pc:sldMk cId="0" sldId="306"/>
            <ac:spMk id="10243" creationId="{31C43423-209C-4A58-8D74-7D1DF38958FF}"/>
          </ac:spMkLst>
        </pc:spChg>
      </pc:sldChg>
      <pc:sldChg chg="modSp add del mod ord modAnim">
        <pc:chgData name="Stoevska, Valentina" userId="87c63ebf-4374-4109-a523-5f64466a4fe4" providerId="ADAL" clId="{BF8297F9-E793-40C1-8286-B5185A5E42CC}" dt="2022-05-24T04:43:50.613" v="349" actId="255"/>
        <pc:sldMkLst>
          <pc:docMk/>
          <pc:sldMk cId="797253749" sldId="307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797253749" sldId="307"/>
            <ac:spMk id="40962" creationId="{85E1E3BD-B833-4E24-A9A2-C60AE4EFA67D}"/>
          </ac:spMkLst>
        </pc:spChg>
        <pc:spChg chg="mod">
          <ac:chgData name="Stoevska, Valentina" userId="87c63ebf-4374-4109-a523-5f64466a4fe4" providerId="ADAL" clId="{BF8297F9-E793-40C1-8286-B5185A5E42CC}" dt="2022-05-24T04:43:50.613" v="349" actId="255"/>
          <ac:spMkLst>
            <pc:docMk/>
            <pc:sldMk cId="797253749" sldId="307"/>
            <ac:spMk id="40963" creationId="{5141D8C4-11E7-4C23-AD58-AD66CD2EE76C}"/>
          </ac:spMkLst>
        </pc:spChg>
      </pc:sldChg>
      <pc:sldChg chg="modSp add mod modAnim">
        <pc:chgData name="Stoevska, Valentina" userId="87c63ebf-4374-4109-a523-5f64466a4fe4" providerId="ADAL" clId="{BF8297F9-E793-40C1-8286-B5185A5E42CC}" dt="2022-05-24T04:46:07.451" v="359" actId="5793"/>
        <pc:sldMkLst>
          <pc:docMk/>
          <pc:sldMk cId="3126140392" sldId="322"/>
        </pc:sldMkLst>
        <pc:spChg chg="mod">
          <ac:chgData name="Stoevska, Valentina" userId="87c63ebf-4374-4109-a523-5f64466a4fe4" providerId="ADAL" clId="{BF8297F9-E793-40C1-8286-B5185A5E42CC}" dt="2022-05-24T04:46:07.451" v="359" actId="5793"/>
          <ac:spMkLst>
            <pc:docMk/>
            <pc:sldMk cId="3126140392" sldId="322"/>
            <ac:spMk id="52227" creationId="{4AF5D21D-C949-4419-9FE0-7C8619FFED11}"/>
          </ac:spMkLst>
        </pc:spChg>
      </pc:sldChg>
      <pc:sldChg chg="modSp add del modNotesTx">
        <pc:chgData name="Stoevska, Valentina" userId="87c63ebf-4374-4109-a523-5f64466a4fe4" providerId="ADAL" clId="{BF8297F9-E793-40C1-8286-B5185A5E42CC}" dt="2022-05-24T04:45:40.157" v="353" actId="2696"/>
        <pc:sldMkLst>
          <pc:docMk/>
          <pc:sldMk cId="3126140392" sldId="322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3126140392" sldId="322"/>
            <ac:spMk id="52226" creationId="{9B2D8658-FAC3-48D0-8C40-DB6A021EAE46}"/>
          </ac:spMkLst>
        </pc:spChg>
        <pc:spChg chg="mod">
          <ac:chgData name="Stoevska, Valentina" userId="87c63ebf-4374-4109-a523-5f64466a4fe4" providerId="ADAL" clId="{BF8297F9-E793-40C1-8286-B5185A5E42CC}" dt="2022-05-24T04:45:17.367" v="350" actId="113"/>
          <ac:spMkLst>
            <pc:docMk/>
            <pc:sldMk cId="3126140392" sldId="322"/>
            <ac:spMk id="52227" creationId="{4AF5D21D-C949-4419-9FE0-7C8619FFED11}"/>
          </ac:spMkLst>
        </pc:spChg>
      </pc:sldChg>
      <pc:sldChg chg="modSp add del mod modAnim">
        <pc:chgData name="Stoevska, Valentina" userId="87c63ebf-4374-4109-a523-5f64466a4fe4" providerId="ADAL" clId="{BF8297F9-E793-40C1-8286-B5185A5E42CC}" dt="2022-05-24T04:45:30.950" v="352" actId="1076"/>
        <pc:sldMkLst>
          <pc:docMk/>
          <pc:sldMk cId="3868156234" sldId="323"/>
        </pc:sldMkLst>
        <pc:spChg chg="mod">
          <ac:chgData name="Stoevska, Valentina" userId="87c63ebf-4374-4109-a523-5f64466a4fe4" providerId="ADAL" clId="{BF8297F9-E793-40C1-8286-B5185A5E42CC}" dt="2022-05-24T04:45:30.950" v="352" actId="1076"/>
          <ac:spMkLst>
            <pc:docMk/>
            <pc:sldMk cId="3868156234" sldId="323"/>
            <ac:spMk id="54274" creationId="{BF8F4EA9-5988-45BB-8B2D-6C8B7AEC4EFC}"/>
          </ac:spMkLst>
        </pc:spChg>
        <pc:spChg chg="mod">
          <ac:chgData name="Stoevska, Valentina" userId="87c63ebf-4374-4109-a523-5f64466a4fe4" providerId="ADAL" clId="{BF8297F9-E793-40C1-8286-B5185A5E42CC}" dt="2022-05-24T04:45:28.954" v="351" actId="1076"/>
          <ac:spMkLst>
            <pc:docMk/>
            <pc:sldMk cId="3868156234" sldId="323"/>
            <ac:spMk id="54275" creationId="{B195C29C-1A89-4366-951B-222CF0EC98F9}"/>
          </ac:spMkLst>
        </pc:spChg>
      </pc:sldChg>
      <pc:sldChg chg="modSp new mod">
        <pc:chgData name="Stoevska, Valentina" userId="87c63ebf-4374-4109-a523-5f64466a4fe4" providerId="ADAL" clId="{BF8297F9-E793-40C1-8286-B5185A5E42CC}" dt="2022-05-24T04:31:47.581" v="301" actId="2711"/>
        <pc:sldMkLst>
          <pc:docMk/>
          <pc:sldMk cId="1080570516" sldId="324"/>
        </pc:sldMkLst>
        <pc:spChg chg="mod">
          <ac:chgData name="Stoevska, Valentina" userId="87c63ebf-4374-4109-a523-5f64466a4fe4" providerId="ADAL" clId="{BF8297F9-E793-40C1-8286-B5185A5E42CC}" dt="2022-05-24T04:31:47.581" v="301" actId="2711"/>
          <ac:spMkLst>
            <pc:docMk/>
            <pc:sldMk cId="1080570516" sldId="324"/>
            <ac:spMk id="2" creationId="{A49EAED9-9CE4-4965-BC59-4CF98EDE823C}"/>
          </ac:spMkLst>
        </pc:spChg>
      </pc:sldChg>
      <pc:sldChg chg="add del">
        <pc:chgData name="Stoevska, Valentina" userId="87c63ebf-4374-4109-a523-5f64466a4fe4" providerId="ADAL" clId="{BF8297F9-E793-40C1-8286-B5185A5E42CC}" dt="2022-05-23T19:46:32.490" v="215"/>
        <pc:sldMkLst>
          <pc:docMk/>
          <pc:sldMk cId="3926626837" sldId="325"/>
        </pc:sldMkLst>
      </pc:sldChg>
      <pc:sldChg chg="add del">
        <pc:chgData name="Stoevska, Valentina" userId="87c63ebf-4374-4109-a523-5f64466a4fe4" providerId="ADAL" clId="{BF8297F9-E793-40C1-8286-B5185A5E42CC}" dt="2022-05-23T19:46:32.490" v="215"/>
        <pc:sldMkLst>
          <pc:docMk/>
          <pc:sldMk cId="725500674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20968-8F12-4452-B5EF-C4D522316388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A4171-3EBF-4656-9B4A-C46991AB5C43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51937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xmlns="" id="{2B4EA031-37AE-41FF-A5A1-495506E7BA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xmlns="" id="{60B6C4CB-9BCB-4370-B5E9-19683D31E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aa-ET" dirty="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7DC12E4E-9898-4AE1-90DA-D096D40C0C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907350-4F6C-4A23-8BF6-2C01E901973F}" type="slidenum">
              <a:rPr lang="en-GB" altLang="aa-ET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aa-ET" dirty="0"/>
          </a:p>
        </p:txBody>
      </p:sp>
      <p:sp>
        <p:nvSpPr>
          <p:cNvPr id="6149" name="Date Placeholder 4">
            <a:extLst>
              <a:ext uri="{FF2B5EF4-FFF2-40B4-BE49-F238E27FC236}">
                <a16:creationId xmlns:a16="http://schemas.microsoft.com/office/drawing/2014/main" xmlns="" id="{CB777EAA-FF9B-43BE-B25D-E1C6B658A0B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aa-ET" dirty="0"/>
              <a:t>06/04/2022</a:t>
            </a:r>
          </a:p>
        </p:txBody>
      </p:sp>
    </p:spTree>
    <p:extLst>
      <p:ext uri="{BB962C8B-B14F-4D97-AF65-F5344CB8AC3E}">
        <p14:creationId xmlns:p14="http://schemas.microsoft.com/office/powerpoint/2010/main" val="3638987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xmlns="" id="{C976101D-4475-42BB-BD12-45BA1A76F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88DE26-5B13-47A2-9B61-4045E112E36D}" type="slidenum">
              <a:rPr lang="en-US" altLang="aa-ET"/>
              <a:pPr eaLnBrk="1" hangingPunct="1"/>
              <a:t>19</a:t>
            </a:fld>
            <a:endParaRPr lang="en-US" altLang="aa-ET" dirty="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xmlns="" id="{415007FA-FB84-41E6-AFDE-FC051EA12D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xmlns="" id="{DDE7F6E9-67AE-4567-B737-E5090A922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altLang="aa-ET" sz="1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967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xmlns="" id="{8C49AE2A-A96C-43B6-A92C-BBAD8A4C75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A3B01D-DC0F-4642-83F6-82B34F702CBF}" type="slidenum">
              <a:rPr lang="en-US" altLang="en-US" sz="1200"/>
              <a:pPr eaLnBrk="1" hangingPunct="1"/>
              <a:t>20</a:t>
            </a:fld>
            <a:endParaRPr lang="en-US" altLang="en-US" sz="1200" dirty="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F902198C-A981-4877-A609-69A6760E5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xmlns="" id="{81DD204B-B5ED-415A-B12F-603FBDCF8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fr-CH" altLang="en-US" b="1" dirty="0"/>
          </a:p>
        </p:txBody>
      </p:sp>
    </p:spTree>
    <p:extLst>
      <p:ext uri="{BB962C8B-B14F-4D97-AF65-F5344CB8AC3E}">
        <p14:creationId xmlns:p14="http://schemas.microsoft.com/office/powerpoint/2010/main" val="112067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xmlns="" id="{B3C171E6-F3E7-4D13-9E92-CA362A2E13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EB9506-DCAA-4C87-9C97-277DB6BBF5AD}" type="slidenum">
              <a:rPr lang="en-US" altLang="aa-ET"/>
              <a:pPr eaLnBrk="1" hangingPunct="1"/>
              <a:t>7</a:t>
            </a:fld>
            <a:endParaRPr lang="en-US" altLang="aa-ET" dirty="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xmlns="" id="{ADF288E0-BBA3-4997-8963-8CEB4EF7BB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xmlns="" id="{4A4A8249-06C7-48C7-BF80-3B043FA78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GB" altLang="aa-ET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246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xmlns="" id="{0EBAF4E7-29FE-425B-9E33-47D0B90C8F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2E6CC4-6303-4200-A227-B25987557046}" type="slidenum">
              <a:rPr lang="en-US" altLang="aa-ET"/>
              <a:pPr eaLnBrk="1" hangingPunct="1"/>
              <a:t>8</a:t>
            </a:fld>
            <a:endParaRPr lang="en-US" altLang="aa-ET" dirty="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xmlns="" id="{4A3B94A8-1F63-46D4-B3CF-FDE543983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xmlns="" id="{DE42EB01-CF40-44E5-8E20-205B4B3FB7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GB" altLang="aa-ET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74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xmlns="" id="{5E620E94-A3E5-4B26-8E09-3F21A79E7D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C02586-9885-4323-9BD1-D1524183A649}" type="slidenum">
              <a:rPr lang="en-US" altLang="aa-ET"/>
              <a:pPr eaLnBrk="1" hangingPunct="1"/>
              <a:t>9</a:t>
            </a:fld>
            <a:endParaRPr lang="en-US" altLang="aa-ET" dirty="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xmlns="" id="{3D5A6AF3-AB89-44BF-8889-335027CDDB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xmlns="" id="{613E9CC2-9E83-4282-95D2-F6045BF401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fr-CH" altLang="aa-ET" sz="1600" b="1" dirty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fr-CH" altLang="aa-ET" sz="1600" b="1" dirty="0">
                <a:latin typeface="Arial" panose="020B0604020202020204" pitchFamily="34" charset="0"/>
              </a:rPr>
              <a:t>2</a:t>
            </a:r>
          </a:p>
          <a:p>
            <a:pPr marL="228600" indent="-228600" eaLnBrk="1" hangingPunct="1"/>
            <a:endParaRPr lang="fr-CH" altLang="aa-ET" sz="1600" b="1" dirty="0">
              <a:latin typeface="Arial" panose="020B0604020202020204" pitchFamily="34" charset="0"/>
            </a:endParaRPr>
          </a:p>
          <a:p>
            <a:pPr marL="228600" indent="-228600" eaLnBrk="1" hangingPunct="1">
              <a:buFontTx/>
              <a:buAutoNum type="arabicPeriod" startAt="3"/>
            </a:pPr>
            <a:endParaRPr lang="fr-CH" altLang="aa-ET" sz="1600" b="1" dirty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fr-CH" altLang="aa-ET" sz="1600" b="1" dirty="0">
                <a:latin typeface="Arial" panose="020B0604020202020204" pitchFamily="34" charset="0"/>
              </a:rPr>
              <a:t>§110-112, p28</a:t>
            </a:r>
            <a:endParaRPr lang="en-GB" altLang="aa-ET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789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E946159C-D9F1-475C-9B95-058CD9644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9B4A16-AB58-493F-AF15-F906AE0F5074}" type="slidenum">
              <a:rPr lang="en-US" altLang="aa-ET"/>
              <a:pPr eaLnBrk="1" hangingPunct="1"/>
              <a:t>11</a:t>
            </a:fld>
            <a:endParaRPr lang="en-US" altLang="aa-ET" dirty="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BAA62B43-B595-4C33-89BE-0D719D2EFC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D0B4C9A4-F0C4-4BD0-8E45-290B0FE8B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aa-ET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165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xmlns="" id="{20F3BB80-BFD9-4FAE-8E01-AFFC8E592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C07953-0BF1-4342-AF54-B19D102B26ED}" type="slidenum">
              <a:rPr lang="en-US" altLang="aa-ET"/>
              <a:pPr eaLnBrk="1" hangingPunct="1"/>
              <a:t>12</a:t>
            </a:fld>
            <a:endParaRPr lang="en-US" altLang="aa-ET" dirty="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xmlns="" id="{6B44791C-3D8F-44B4-878D-2AECCF2926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xmlns="" id="{2B95B64A-E271-43CD-B672-965AB875C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GB" altLang="aa-ET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341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xmlns="" id="{E7555D4B-2778-4646-9FD0-222128828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16CCA1-EAA0-4564-B353-97483D24EEF8}" type="slidenum">
              <a:rPr lang="en-US" altLang="aa-ET"/>
              <a:pPr eaLnBrk="1" hangingPunct="1"/>
              <a:t>14</a:t>
            </a:fld>
            <a:endParaRPr lang="en-US" altLang="aa-ET" dirty="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xmlns="" id="{8B4B69DD-41A6-47D2-BEBE-FBB57B70C3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xmlns="" id="{9919DC2C-4A42-4C3E-AFC9-377F170E0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fr-CH" altLang="aa-ET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260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2D54F-17B2-499C-8E08-17571747524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65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xmlns="" id="{C77A1722-D57F-45CB-BCFF-90EC8B1E8C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540FC2-6554-4086-9713-63E18B236D4B}" type="slidenum">
              <a:rPr lang="en-US" altLang="aa-ET"/>
              <a:pPr eaLnBrk="1" hangingPunct="1"/>
              <a:t>18</a:t>
            </a:fld>
            <a:endParaRPr lang="en-US" altLang="aa-ET" dirty="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xmlns="" id="{1D0129EE-C7B4-4BA1-9103-9F48ADAD87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xmlns="" id="{4FFBCB95-F6FB-4D48-952C-7D6041838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GB" altLang="aa-ET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19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6209C5-A8A6-4368-AFD7-744B91719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438947-D7A7-452D-A025-6BB5A993B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52AD4D-3247-453B-A76D-F6B2F5C51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1B4CF3-004C-4D45-BACE-03273A21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F0FF43-D0A1-4162-AAEE-A7A48E39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8303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677182-42A0-4EC4-B1D1-7022DFD31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08CD579-A6A7-4851-B066-0DB3DE8D8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308217-A145-483D-9526-FD3CDEEC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80E8FB-60D8-4595-A0B4-8BAAD830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6F6EFC-5AB8-4568-9C8F-F6092480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11762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3E2D958-C58F-4B74-BA9F-3E3EF85F8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EC8E06E-407C-4E95-80FC-ACE714D08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BBF199-108E-4F8D-8A74-D6F444C9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4A6CD3-4CBE-49F5-965E-348DFAA4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01938D-7B35-4857-AFC9-9908E24B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073261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CA788BE6-62EB-4D47-849F-D236C76930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7" y="2987676"/>
            <a:ext cx="213784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E6457D87-4249-4142-82CC-50CC1F5524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67" y="490538"/>
            <a:ext cx="13716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9" y="2873016"/>
            <a:ext cx="7200000" cy="608525"/>
          </a:xfrm>
        </p:spPr>
        <p:txBody>
          <a:bodyPr bIns="54000" anchor="t">
            <a:noAutofit/>
          </a:bodyPr>
          <a:lstStyle>
            <a:lvl1pPr algn="l">
              <a:defRPr sz="3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9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900"/>
              </a:spcAft>
              <a:buNone/>
              <a:defRPr sz="3000" b="0">
                <a:solidFill>
                  <a:schemeClr val="accent1"/>
                </a:solidFill>
              </a:defRPr>
            </a:lvl1pPr>
            <a:lvl2pPr marL="0" indent="0" algn="l">
              <a:buNone/>
              <a:defRPr sz="1050">
                <a:solidFill>
                  <a:schemeClr val="accent1"/>
                </a:solidFill>
              </a:defRPr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rtlCol="0">
            <a:noAutofit/>
          </a:bodyPr>
          <a:lstStyle>
            <a:lvl1pPr algn="r">
              <a:defRPr sz="7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87E47640-3BAB-4EDB-B474-3A794F679FA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91067" y="6180138"/>
            <a:ext cx="2743200" cy="215900"/>
          </a:xfrm>
        </p:spPr>
        <p:txBody>
          <a:bodyPr anchor="b" anchorCtr="0">
            <a:noAutofit/>
          </a:bodyPr>
          <a:lstStyle>
            <a:lvl1pPr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aa-ET" dirty="0"/>
              <a:t>06.04.2022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1021CA86-C57F-4CFA-A797-0F628D05C4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91067" y="6858000"/>
            <a:ext cx="5604933" cy="179388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pPr>
              <a:defRPr/>
            </a:pPr>
            <a:r>
              <a:rPr lang="en-GB" dirty="0"/>
              <a:t>Advancing social justice, promoting decent work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4274E4FC-1B26-4B37-B1B7-42A20FE478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61184" y="6870700"/>
            <a:ext cx="539749" cy="287338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pPr>
              <a:defRPr/>
            </a:pPr>
            <a:fld id="{D6C7D71C-1D11-4A06-9166-2F6AD698071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82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104524-1671-4A91-B7A2-0B82337E6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504CDD-5ED2-4C21-8A11-D4EDEDEAC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EEDDA9-00E7-4550-973A-7A04E681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DAAB11-52DB-4F22-8192-4AEBE068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320F0A-D477-4A8E-8189-78C11BB5A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84941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95FB54-9462-4B98-80CF-BFA208440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61D36A-6A8A-4942-8E8D-38EE107B4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4B4737-1AE9-40C3-96B0-0837A77F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15C0F8-5834-4EE5-A6A2-EB5BF091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033985-5131-4258-8B30-CAE967DB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1575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0E29C9-7C9B-4DE0-965F-813E7465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81E46A-CC95-4712-A9D5-9F3D05BC6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DD70C5-69A0-407C-AC8D-93FAE630E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40E083-8C0B-4A0E-A231-888777722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C1DF55-ECD1-4870-844D-9301562B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67BE7A3-B08B-43ED-8D7A-B56D73F0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70193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CADE57-4E15-43F5-9051-883A0DD1E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C08FB7-1F68-470A-938D-778F280AD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4366E40-342C-42D1-8C3D-1F5DD0E2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3C1E717-A726-476A-858F-C66586CAA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A78DD56-C79C-4200-8F42-4864BE70C8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649A5D-ADAD-4019-9395-C3FF9F41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2E1D70-DC3C-4E41-8DA6-2E743457C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0EE6735-2280-47E8-9141-BAEA4DC0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88894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82E848-5F8D-4FB6-89D7-946710C37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CAA224A-BD5F-41B7-931C-D7A688378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5147EA3-B148-454D-94DB-68767F6F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475813-3F34-46F8-A394-1E9F3DF63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66908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DBBFCAD-0BBB-4268-A4F9-DA2C9AA3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51570-9C7B-414D-A82E-B12DED58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8C5006C-9CE0-429A-ABC6-098E0471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88192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513262-4DC7-44AA-91AE-B01C3D67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0CEEB7-9276-4759-84B7-F8EB52B3B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6AC3389-5F8B-4920-9272-8025704CA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C3B27C-F069-400F-AFF3-8C120AB79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F20BE9-1969-4414-B88A-F1212A11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433B659-E2B9-4FE3-AB9E-68B4ABDFB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61741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D4A39D-1718-4883-9CE8-EACE30B3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09CAFD1-02A1-4894-B9A7-CE58CA31F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3B2475-BFFF-492A-8EFD-12EB3E077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CA16DA-A7DE-4D6A-90F9-E3EC263A8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2AFAFD2-031E-41EF-985B-FF26E0B3C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FCB4B2-79DA-4C00-82C0-022398B0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84648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F05654E-2FC7-47E9-9B0B-F5980FBD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40AD0F-102A-4399-A8FD-9DEF94DE4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A8BEBF-FF37-4E14-8498-13A670CA39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55937-8232-4E27-9ABE-9CCC1570D9E0}" type="datetimeFigureOut">
              <a:rPr lang="aa-ET" smtClean="0"/>
              <a:t>24/05/2022</a:t>
            </a:fld>
            <a:endParaRPr lang="aa-E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FDF58B-D0A1-4D35-B1DB-8C5090D79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7EA29B-3FA1-4145-A605-12AC74473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0AC4A-6A53-4FA8-B374-3909DD417EE4}" type="slidenum">
              <a:rPr lang="aa-ET" smtClean="0"/>
              <a:t>‹#›</a:t>
            </a:fld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00602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bank.org/en/programs/lsms" TargetMode="External"/><Relationship Id="rId2" Type="http://schemas.openxmlformats.org/officeDocument/2006/relationships/hyperlink" Target="http://www.unece.org/fileadmin/DAM/stats/groups/cgh/Canbera_Handbook_2011_WEB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nstats.un.org/iswghs/about/" TargetMode="External"/><Relationship Id="rId5" Type="http://schemas.openxmlformats.org/officeDocument/2006/relationships/hyperlink" Target="https://doi.org/10.1787/9789264194830-en" TargetMode="External"/><Relationship Id="rId4" Type="http://schemas.openxmlformats.org/officeDocument/2006/relationships/hyperlink" Target="https://ec.europa.eu/eurostat/ramon/statmanuals/files/KS-BF-03-003-__-N-EN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D3B2B-1C5B-46E1-B6FC-795FC37DB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191" y="2974977"/>
            <a:ext cx="7029450" cy="1857375"/>
          </a:xfrm>
        </p:spPr>
        <p:txBody>
          <a:bodyPr rtlCol="0"/>
          <a:lstStyle/>
          <a:p>
            <a:pPr>
              <a:defRPr/>
            </a:pPr>
            <a:r>
              <a:rPr lang="en-GB" altLang="en-US" sz="2400" b="1" noProof="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HOUSEHOLD INCOME AND EXPENDITURE STATISTICS</a:t>
            </a:r>
            <a:br>
              <a:rPr lang="en-GB" altLang="en-US" sz="2400" b="1" noProof="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n-GB" altLang="en-US" sz="2400" b="1" noProof="0" dirty="0">
                <a:latin typeface="+mn-lt"/>
              </a:rPr>
              <a:t>International Standards</a:t>
            </a:r>
            <a:br>
              <a:rPr lang="en-GB" altLang="en-US" sz="2400" b="1" noProof="0" dirty="0">
                <a:latin typeface="+mn-lt"/>
              </a:rPr>
            </a:br>
            <a:r>
              <a:rPr lang="en-GB" altLang="en-US" sz="2400" b="1" noProof="0" dirty="0">
                <a:latin typeface="+mn-lt"/>
              </a:rPr>
              <a:t>Concepts and Definitions</a:t>
            </a:r>
            <a:r>
              <a:rPr lang="en-GB" sz="2400" noProof="0" dirty="0"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/>
            </a:r>
            <a:br>
              <a:rPr lang="en-GB" sz="2400" noProof="0" dirty="0"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</a:br>
            <a:r>
              <a:rPr lang="en-GB" sz="2400" b="1" noProof="0" dirty="0"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/>
            </a:r>
            <a:br>
              <a:rPr lang="en-GB" sz="2400" b="1" noProof="0" dirty="0"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</a:br>
            <a:endParaRPr lang="en-GB" sz="2400" noProof="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BEBDBF-7CE1-4D28-BAA4-4073695893B5}"/>
              </a:ext>
            </a:extLst>
          </p:cNvPr>
          <p:cNvSpPr>
            <a:spLocks noGrp="1"/>
          </p:cNvSpPr>
          <p:nvPr>
            <p:ph type="dt" sz="quarter" idx="14"/>
          </p:nvPr>
        </p:nvSpPr>
        <p:spPr/>
        <p:txBody>
          <a:bodyPr/>
          <a:lstStyle/>
          <a:p>
            <a:pPr>
              <a:defRPr/>
            </a:pPr>
            <a:r>
              <a:rPr lang="aa-ET" dirty="0"/>
              <a:t>06.04.2022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E8B553-F3D7-4113-B6AD-273E3858645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891904" y="6858000"/>
            <a:ext cx="4204097" cy="180000"/>
          </a:xfrm>
        </p:spPr>
        <p:txBody>
          <a:bodyPr/>
          <a:lstStyle/>
          <a:p>
            <a:pPr>
              <a:defRPr/>
            </a:pPr>
            <a:r>
              <a:rPr lang="en-GB" dirty="0"/>
              <a:t>Advancing social justice, promoting decent work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66D896-A674-4E0F-8561-5D1EAB3F124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895097" y="6870450"/>
            <a:ext cx="405000" cy="288000"/>
          </a:xfrm>
        </p:spPr>
        <p:txBody>
          <a:bodyPr/>
          <a:lstStyle/>
          <a:p>
            <a:pPr>
              <a:defRPr/>
            </a:pPr>
            <a:fld id="{97DAD0A3-F303-47DC-BC9A-6A8DDE19AA97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126" name="Picture Placeholder 11">
            <a:extLst>
              <a:ext uri="{FF2B5EF4-FFF2-40B4-BE49-F238E27FC236}">
                <a16:creationId xmlns:a16="http://schemas.microsoft.com/office/drawing/2014/main" xmlns="" id="{AA1CCE9C-0C12-4147-B5E3-EFB7E39428AF}"/>
              </a:ext>
            </a:extLst>
          </p:cNvPr>
          <p:cNvSpPr>
            <a:spLocks noGrp="1" noTextEdit="1"/>
          </p:cNvSpPr>
          <p:nvPr>
            <p:ph type="pic" sz="quarter" idx="13"/>
          </p:nvPr>
        </p:nvSpPr>
        <p:spPr>
          <a:custGeom>
            <a:avLst/>
            <a:gdLst>
              <a:gd name="T0" fmla="*/ 0 w 9245600"/>
              <a:gd name="T1" fmla="*/ 0 h 5321300"/>
              <a:gd name="T2" fmla="*/ 5200650 w 9245600"/>
              <a:gd name="T3" fmla="*/ 0 h 5321300"/>
              <a:gd name="T4" fmla="*/ 5200650 w 9245600"/>
              <a:gd name="T5" fmla="*/ 5321300 h 5321300"/>
              <a:gd name="T6" fmla="*/ 0 w 9245600"/>
              <a:gd name="T7" fmla="*/ 0 h 53213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</p:spPr>
      </p:sp>
      <p:sp>
        <p:nvSpPr>
          <p:cNvPr id="5127" name="TextBox 7">
            <a:extLst>
              <a:ext uri="{FF2B5EF4-FFF2-40B4-BE49-F238E27FC236}">
                <a16:creationId xmlns:a16="http://schemas.microsoft.com/office/drawing/2014/main" xmlns="" id="{237122C6-97D2-4E0C-93ED-5272A1BD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1" y="4672014"/>
            <a:ext cx="56038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aa-ET" b="1" dirty="0">
                <a:solidFill>
                  <a:srgbClr val="306491"/>
                </a:solidFill>
                <a:ea typeface="GE SS Text Light"/>
                <a:cs typeface="GE SS Text Light"/>
              </a:rPr>
              <a:t>GCC-STAT  preparatory Workshop </a:t>
            </a:r>
            <a:r>
              <a:rPr lang="ar-JO" altLang="aa-ET" b="1">
                <a:solidFill>
                  <a:srgbClr val="306491"/>
                </a:solidFill>
                <a:ea typeface="GE SS Text Light"/>
              </a:rPr>
              <a:t/>
            </a:r>
            <a:br>
              <a:rPr lang="ar-JO" altLang="aa-ET" b="1">
                <a:solidFill>
                  <a:srgbClr val="306491"/>
                </a:solidFill>
                <a:ea typeface="GE SS Text Light"/>
              </a:rPr>
            </a:br>
            <a:r>
              <a:rPr lang="en-US" altLang="aa-ET" b="1" dirty="0">
                <a:solidFill>
                  <a:srgbClr val="306491"/>
                </a:solidFill>
                <a:ea typeface="GE SS Text Light"/>
                <a:cs typeface="GE SS Text Light"/>
              </a:rPr>
              <a:t>on the Implementation of the Harmonized Survey of Household Income and Expenditure in the GCC Countries</a:t>
            </a:r>
            <a:endParaRPr lang="aa-ET" altLang="aa-ET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93AFA95-11CF-4612-93CF-A534405E4804}"/>
              </a:ext>
            </a:extLst>
          </p:cNvPr>
          <p:cNvSpPr txBox="1"/>
          <p:nvPr/>
        </p:nvSpPr>
        <p:spPr>
          <a:xfrm>
            <a:off x="7780753" y="5904878"/>
            <a:ext cx="3494297" cy="491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Valentina Stoevska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Labour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92A7DF-1541-47DA-B5D9-1D675764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81200" y="6356351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7C44C2AB-ECAB-4470-B120-8B9A6FC967F3}" type="slidenum">
              <a:rPr lang="en-US" altLang="aa-ET">
                <a:solidFill>
                  <a:srgbClr val="898989"/>
                </a:solidFill>
              </a:rPr>
              <a:pPr algn="l" eaLnBrk="1" hangingPunct="1"/>
              <a:t>10</a:t>
            </a:fld>
            <a:endParaRPr lang="en-US" altLang="aa-ET" dirty="0">
              <a:solidFill>
                <a:srgbClr val="898989"/>
              </a:solidFill>
            </a:endParaRPr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xmlns="" id="{70AFC834-59C4-417D-B3B6-1889ACC48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aa-ET" noProof="0" dirty="0">
                <a:latin typeface="+mn-lt"/>
              </a:rPr>
              <a:t>Expenditure Concept (HE)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xmlns="" id="{716E3E05-FDB0-42C1-A57B-A67A1C0C3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37560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aa-ET" b="1" noProof="0" dirty="0">
                <a:solidFill>
                  <a:srgbClr val="FF0000"/>
                </a:solidFill>
                <a:latin typeface="+mn-lt"/>
              </a:rPr>
              <a:t>Household expenditure (HE</a:t>
            </a:r>
            <a:r>
              <a:rPr lang="en-GB" altLang="aa-ET" b="1" noProof="0" dirty="0">
                <a:latin typeface="+mn-lt"/>
              </a:rPr>
              <a:t>) =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a-ET" b="1" noProof="0" dirty="0">
                <a:latin typeface="+mn-lt"/>
              </a:rPr>
              <a:t>Household consumption expenditure  +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a-ET" b="1" noProof="0" dirty="0">
                <a:latin typeface="+mn-lt"/>
              </a:rPr>
              <a:t>    non-consumption expenditure </a:t>
            </a:r>
            <a:r>
              <a:rPr lang="en-GB" altLang="aa-ET" noProof="0" dirty="0">
                <a:latin typeface="+mn-lt"/>
              </a:rPr>
              <a:t>(taxes, fines, alimony, family support, etc).</a:t>
            </a:r>
          </a:p>
          <a:p>
            <a:pPr eaLnBrk="1" hangingPunct="1"/>
            <a:endParaRPr lang="en-GB" altLang="aa-ET" noProof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A553366-4B9B-4459-BA8C-65E8F6BD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81200" y="6356351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F6605149-C8AD-46E0-AAC2-56065AE324C6}" type="slidenum">
              <a:rPr lang="en-US" altLang="aa-ET">
                <a:solidFill>
                  <a:srgbClr val="898989"/>
                </a:solidFill>
              </a:rPr>
              <a:pPr algn="l" eaLnBrk="1" hangingPunct="1"/>
              <a:t>11</a:t>
            </a:fld>
            <a:endParaRPr lang="en-US" altLang="aa-ET" dirty="0">
              <a:solidFill>
                <a:srgbClr val="898989"/>
              </a:solidFill>
            </a:endParaRP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xmlns="" id="{22F16E00-483F-48B3-BBDC-FB857CBBC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aa-ET" noProof="0" dirty="0">
                <a:latin typeface="+mn-lt"/>
              </a:rPr>
              <a:t>Consumption expenditure: Issues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xmlns="" id="{E45F137C-4BDA-41A5-AE23-82DA00871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094163"/>
          </a:xfrm>
        </p:spPr>
        <p:txBody>
          <a:bodyPr/>
          <a:lstStyle/>
          <a:p>
            <a:pPr eaLnBrk="1" hangingPunct="1"/>
            <a:endParaRPr lang="en-GB" altLang="aa-ET" b="1" noProof="0" dirty="0">
              <a:latin typeface="+mn-lt"/>
            </a:endParaRPr>
          </a:p>
          <a:p>
            <a:pPr marL="0" indent="0" eaLnBrk="1" hangingPunct="1">
              <a:buNone/>
            </a:pPr>
            <a:r>
              <a:rPr lang="en-GB" altLang="aa-ET" b="1" noProof="0" dirty="0">
                <a:latin typeface="+mn-lt"/>
              </a:rPr>
              <a:t>Illegal, undesirable, luxury items</a:t>
            </a:r>
            <a:r>
              <a:rPr lang="en-GB" altLang="aa-ET" noProof="0" dirty="0">
                <a:latin typeface="+mn-lt"/>
              </a:rPr>
              <a:t>: </a:t>
            </a:r>
          </a:p>
          <a:p>
            <a:pPr lvl="1" eaLnBrk="1" hangingPunct="1"/>
            <a:r>
              <a:rPr lang="en-GB" altLang="aa-ET" noProof="0" dirty="0">
                <a:latin typeface="+mn-lt"/>
              </a:rPr>
              <a:t>Include, otherwise may distort cross-country comparability </a:t>
            </a:r>
          </a:p>
          <a:p>
            <a:pPr lvl="1" eaLnBrk="1" hangingPunct="1"/>
            <a:r>
              <a:rPr lang="en-GB" altLang="aa-ET" noProof="0" dirty="0">
                <a:latin typeface="+mn-lt"/>
              </a:rPr>
              <a:t>But limited by data collection possibilities</a:t>
            </a:r>
          </a:p>
          <a:p>
            <a:pPr lvl="1" eaLnBrk="1" hangingPunct="1"/>
            <a:r>
              <a:rPr lang="en-GB" altLang="aa-ET" noProof="0" dirty="0">
                <a:latin typeface="+mn-lt"/>
              </a:rPr>
              <a:t>Treatment of bribes depends on national circumstances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1267FE-D957-4D4C-8141-57DFDB9C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81200" y="6356351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ABC077F2-0865-42BD-AC1B-8DF236C90FFA}" type="slidenum">
              <a:rPr lang="en-US" altLang="aa-ET">
                <a:solidFill>
                  <a:srgbClr val="898989"/>
                </a:solidFill>
              </a:rPr>
              <a:pPr algn="l" eaLnBrk="1" hangingPunct="1"/>
              <a:t>12</a:t>
            </a:fld>
            <a:endParaRPr lang="en-US" altLang="aa-ET" dirty="0">
              <a:solidFill>
                <a:srgbClr val="898989"/>
              </a:solidFill>
            </a:endParaRP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xmlns="" id="{504F494B-4CFC-426D-B424-8BF6B5502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GB" altLang="aa-ET" noProof="0" dirty="0">
                <a:latin typeface="+mn-lt"/>
              </a:rPr>
              <a:t>Exclusions</a:t>
            </a:r>
            <a:endParaRPr lang="en-GB" altLang="aa-ET" i="1" noProof="0" dirty="0">
              <a:latin typeface="+mn-lt"/>
            </a:endParaRP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xmlns="" id="{507FBA11-78C0-410E-9954-C199FF159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aa-ET" b="1" noProof="0" dirty="0">
                <a:latin typeface="+mn-lt"/>
              </a:rPr>
              <a:t>Investment-related expenditures</a:t>
            </a:r>
            <a:r>
              <a:rPr lang="en-GB" altLang="aa-ET" noProof="0" dirty="0">
                <a:latin typeface="+mn-lt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savings, purchase of financial assets and valuables, life insurance, social security contributions, loans given, reduction in liabilities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b="1" noProof="0" dirty="0">
                <a:latin typeface="+mn-lt"/>
              </a:rPr>
              <a:t>Occupational expenditures of employees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special clothes, special tools, etc. (Should exclude but difficult to separate from personal use)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b="1" noProof="0" dirty="0">
                <a:latin typeface="+mn-lt"/>
              </a:rPr>
              <a:t>Other business expenditures</a:t>
            </a:r>
            <a:r>
              <a:rPr lang="en-GB" altLang="aa-ET" sz="2400" noProof="0" dirty="0">
                <a:latin typeface="+mn-lt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goods and services for use in unincorporated enterprises (Should exclude but may be difficult to separate from personal use)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xmlns="" id="{B195C29C-1A89-4366-951B-222CF0EC98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147955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COICOP 2018: functional classification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by purpose or objectives at division level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by product type at groups level &amp; classes level (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by durable goods (D), semi-durable goods (SD), non-durable goods (ND) &amp; services (S).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xmlns="" id="{19D82913-5294-48AE-84BF-9F09A45B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1C6194-7D89-40E2-8042-417FC382674F}" type="slidenum">
              <a:rPr lang="en-US" altLang="aa-ET"/>
              <a:pPr eaLnBrk="1" hangingPunct="1"/>
              <a:t>13</a:t>
            </a:fld>
            <a:endParaRPr lang="en-US" altLang="aa-ET" dirty="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xmlns="" id="{BF8F4EA9-5988-45BB-8B2D-6C8B7AEC4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87863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GB" noProof="0" dirty="0">
                <a:latin typeface="+mn-lt"/>
              </a:rPr>
              <a:t>Classification: Expenditures</a:t>
            </a:r>
          </a:p>
        </p:txBody>
      </p:sp>
    </p:spTree>
    <p:extLst>
      <p:ext uri="{BB962C8B-B14F-4D97-AF65-F5344CB8AC3E}">
        <p14:creationId xmlns:p14="http://schemas.microsoft.com/office/powerpoint/2010/main" val="386815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xmlns="" id="{4AF5D21D-C949-4419-9FE0-7C8619FFED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066800"/>
            <a:ext cx="7772400" cy="4876800"/>
          </a:xfrm>
        </p:spPr>
        <p:txBody>
          <a:bodyPr/>
          <a:lstStyle/>
          <a:p>
            <a:r>
              <a:rPr lang="en-GB" altLang="aa-ET" b="1" dirty="0"/>
              <a:t>No international standards for income classification but by source most common </a:t>
            </a:r>
          </a:p>
          <a:p>
            <a:r>
              <a:rPr lang="en-GB" altLang="aa-ET" sz="2800" noProof="0" dirty="0">
                <a:latin typeface="+mn-lt"/>
              </a:rPr>
              <a:t>By source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[employee, self-employed], </a:t>
            </a:r>
            <a:r>
              <a:rPr lang="en-GB" altLang="aa-ET" sz="2400" b="1" noProof="0" dirty="0">
                <a:latin typeface="+mn-lt"/>
              </a:rPr>
              <a:t>employment income</a:t>
            </a:r>
            <a:r>
              <a:rPr lang="en-GB" altLang="aa-ET" sz="2400" noProof="0" dirty="0">
                <a:latin typeface="+mn-lt"/>
              </a:rPr>
              <a:t>, [household production of services], </a:t>
            </a:r>
            <a:r>
              <a:rPr lang="en-GB" altLang="aa-ET" sz="2400" b="1" noProof="0" dirty="0">
                <a:latin typeface="+mn-lt"/>
              </a:rPr>
              <a:t>income from production</a:t>
            </a:r>
            <a:r>
              <a:rPr lang="en-GB" altLang="aa-ET" sz="2400" noProof="0" dirty="0">
                <a:latin typeface="+mn-lt"/>
              </a:rPr>
              <a:t>, [property, transfer], </a:t>
            </a:r>
            <a:r>
              <a:rPr lang="en-GB" altLang="aa-ET" sz="2400" b="1" noProof="0" dirty="0">
                <a:latin typeface="+mn-lt"/>
              </a:rPr>
              <a:t>total income</a:t>
            </a:r>
            <a:r>
              <a:rPr lang="en-GB" altLang="aa-ET" sz="2400" noProof="0" dirty="0">
                <a:latin typeface="+mn-lt"/>
              </a:rPr>
              <a:t>, </a:t>
            </a:r>
            <a:r>
              <a:rPr lang="en-GB" altLang="aa-ET" sz="2400" b="1" noProof="0" dirty="0">
                <a:latin typeface="+mn-lt"/>
              </a:rPr>
              <a:t>disposable income</a:t>
            </a:r>
            <a:r>
              <a:rPr lang="en-GB" altLang="aa-ET" sz="2400" noProof="0" dirty="0">
                <a:latin typeface="+mn-lt"/>
              </a:rPr>
              <a:t> [less taxes &amp; compulsory payments]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sz="2800" noProof="0" dirty="0">
                <a:latin typeface="+mn-lt"/>
              </a:rPr>
              <a:t>By means of payment 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i.e. </a:t>
            </a:r>
            <a:r>
              <a:rPr lang="en-GB" altLang="aa-ET" sz="2400" b="1" noProof="0" dirty="0">
                <a:latin typeface="+mn-lt"/>
              </a:rPr>
              <a:t>monetary, non-monetary</a:t>
            </a:r>
            <a:r>
              <a:rPr lang="en-GB" altLang="aa-ET" sz="2400" noProof="0" dirty="0">
                <a:latin typeface="+mn-lt"/>
              </a:rPr>
              <a:t> (valued, imputed)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aa-ET" sz="2400" b="1" noProof="0" dirty="0">
              <a:latin typeface="+mn-lt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xmlns="" id="{049F2529-ED85-4E27-B965-915B610BD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7FD95-4848-4494-859F-CB36A9DF7BA7}" type="slidenum">
              <a:rPr lang="en-US" altLang="aa-ET"/>
              <a:pPr eaLnBrk="1" hangingPunct="1"/>
              <a:t>14</a:t>
            </a:fld>
            <a:endParaRPr lang="en-US" altLang="aa-ET" dirty="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9B2D8658-FAC3-48D0-8C40-DB6A021EA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GB" noProof="0" dirty="0">
                <a:latin typeface="+mn-lt"/>
              </a:rPr>
              <a:t>Classification - Income</a:t>
            </a:r>
          </a:p>
        </p:txBody>
      </p:sp>
    </p:spTree>
    <p:extLst>
      <p:ext uri="{BB962C8B-B14F-4D97-AF65-F5344CB8AC3E}">
        <p14:creationId xmlns:p14="http://schemas.microsoft.com/office/powerpoint/2010/main" val="3126140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D626E8-B887-40FD-98B2-6FB731F2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609600"/>
            <a:ext cx="6934201" cy="6858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fr-CH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Challenges for </a:t>
            </a:r>
            <a:r>
              <a:rPr lang="fr-CH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telephone</a:t>
            </a:r>
            <a:r>
              <a:rPr lang="fr-CH" sz="3200" b="1" dirty="0">
                <a:latin typeface="Calibri" panose="020F0502020204030204" pitchFamily="34" charset="0"/>
                <a:cs typeface="Calibri" panose="020F0502020204030204" pitchFamily="34" charset="0"/>
              </a:rPr>
              <a:t> data collection</a:t>
            </a:r>
            <a:endParaRPr lang="en-GB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B21707-1D2D-4782-9CB0-E66922303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753" y="1488614"/>
            <a:ext cx="7589917" cy="427335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questionnaires not adapted to the telephone survey (large volume and the questionnaire complexity; increased time to conduct the survey over the telephone)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inaccessibility of households;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increase No of refusals (some for health reasons);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lack of a database with telephone numbers of respondents;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lack of telephones in the households;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Increased data collection workload for interviewers </a:t>
            </a:r>
          </a:p>
        </p:txBody>
      </p:sp>
    </p:spTree>
    <p:extLst>
      <p:ext uri="{BB962C8B-B14F-4D97-AF65-F5344CB8AC3E}">
        <p14:creationId xmlns:p14="http://schemas.microsoft.com/office/powerpoint/2010/main" val="4292483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C57BB8-6BB7-4E9F-86CF-C6B0128A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latin typeface="Calibri" panose="020F0502020204030204" pitchFamily="34" charset="0"/>
                <a:cs typeface="Calibri" panose="020F0502020204030204" pitchFamily="34" charset="0"/>
              </a:rPr>
              <a:t>HIES: </a:t>
            </a:r>
            <a:r>
              <a:rPr lang="fr-CH" dirty="0" err="1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fr-CH" dirty="0">
                <a:latin typeface="Calibri" panose="020F0502020204030204" pitchFamily="34" charset="0"/>
                <a:cs typeface="Calibri" panose="020F0502020204030204" pitchFamily="34" charset="0"/>
              </a:rPr>
              <a:t> challenges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7EC5F5-4BAB-4632-9279-8B2E39B73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759" y="1287418"/>
            <a:ext cx="8430016" cy="5113383"/>
          </a:xfrm>
        </p:spPr>
        <p:txBody>
          <a:bodyPr>
            <a:no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Frequency, timeliness, comparability of surveys </a:t>
            </a:r>
          </a:p>
          <a:p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Data quality issues: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V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aluations for consumption from own production (particularly important in underdeveloped rural economies)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Underreporting of some expenditure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e.g.food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away from home)</a:t>
            </a:r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Recall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Income </a:t>
            </a:r>
          </a:p>
          <a:p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Response rate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Reporting (diary)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fatigue (alternatives –Sweden)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Complexity of the questionnaire(s)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Hard-to reach population groups </a:t>
            </a:r>
          </a:p>
          <a:p>
            <a:r>
              <a:rPr lang="en-GB" sz="2000" dirty="0" err="1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Disaggerations</a:t>
            </a:r>
            <a:endParaRPr lang="en-GB" sz="2000" dirty="0"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New data sources: Administrative data, Credit card transactions, 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636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5141D8C4-11E7-4C23-AD58-AD66CD2EE7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125539"/>
            <a:ext cx="8229600" cy="45354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Data items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Keep to a minimum &amp; use good method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Report on extent and flag in micro-data files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Deterministic or stochastic methods,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b="1" noProof="0" dirty="0">
                <a:latin typeface="+mn-lt"/>
              </a:rPr>
              <a:t>based on characteristics of donor households e.g. locality, household size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sz="2400" noProof="0" dirty="0">
                <a:latin typeface="+mn-lt"/>
              </a:rPr>
              <a:t>Donor households: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b="1" noProof="0" dirty="0">
                <a:latin typeface="+mn-lt"/>
              </a:rPr>
              <a:t>Households (with values)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xmlns="" id="{0E288B04-88A1-49F1-9E17-2247AD80F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CC7288-B835-42F8-830C-B24AEA0B0C93}" type="slidenum">
              <a:rPr lang="en-US" altLang="aa-ET"/>
              <a:pPr eaLnBrk="1" hangingPunct="1"/>
              <a:t>17</a:t>
            </a:fld>
            <a:endParaRPr lang="en-US" altLang="aa-ET" dirty="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85E1E3BD-B833-4E24-A9A2-C60AE4EFA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863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noProof="0" dirty="0">
                <a:latin typeface="+mn-lt"/>
              </a:rPr>
              <a:t>Imputation - item non-response</a:t>
            </a:r>
          </a:p>
        </p:txBody>
      </p:sp>
    </p:spTree>
    <p:extLst>
      <p:ext uri="{BB962C8B-B14F-4D97-AF65-F5344CB8AC3E}">
        <p14:creationId xmlns:p14="http://schemas.microsoft.com/office/powerpoint/2010/main" val="79725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A6D7C46A-9512-4D67-A70F-C6F6B9A425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5189" y="1628776"/>
            <a:ext cx="7705725" cy="4233863"/>
          </a:xfrm>
        </p:spPr>
        <p:txBody>
          <a:bodyPr>
            <a:normAutofit/>
          </a:bodyPr>
          <a:lstStyle/>
          <a:p>
            <a:r>
              <a:rPr lang="en-GB" altLang="aa-ET" b="1" dirty="0"/>
              <a:t>Market prices</a:t>
            </a:r>
            <a:r>
              <a:rPr lang="en-GB" altLang="aa-ET" dirty="0"/>
              <a:t>, for consumption &amp; </a:t>
            </a:r>
            <a:r>
              <a:rPr lang="en-GB" altLang="aa-ET" b="1" dirty="0"/>
              <a:t>Producer/basic prices</a:t>
            </a:r>
            <a:r>
              <a:rPr lang="en-GB" altLang="aa-ET" dirty="0"/>
              <a:t> (less cost of inputs) for income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Equivalent G &amp; S?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Which market? Retail, employer’s, etc.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b="1" noProof="0" dirty="0">
                <a:latin typeface="+mn-lt"/>
              </a:rPr>
              <a:t>Self assessment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aa-ET" noProof="0" dirty="0">
                <a:latin typeface="+mn-lt"/>
              </a:rPr>
              <a:t>Value for recipient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aa-ET" b="1" noProof="0" dirty="0">
                <a:latin typeface="+mn-lt"/>
              </a:rPr>
              <a:t>Data:</a:t>
            </a:r>
            <a:r>
              <a:rPr lang="en-GB" altLang="aa-ET" noProof="0" dirty="0">
                <a:latin typeface="+mn-lt"/>
              </a:rPr>
              <a:t> </a:t>
            </a:r>
            <a:r>
              <a:rPr lang="en-GB" altLang="aa-ET" sz="2800" noProof="0" dirty="0">
                <a:latin typeface="+mn-lt"/>
              </a:rPr>
              <a:t>quantities/volumes, qualities &amp; prices; or self-estimates</a:t>
            </a:r>
          </a:p>
        </p:txBody>
      </p:sp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xmlns="" id="{ED62EC30-7B4E-433C-9345-4B678A27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D0167D-3795-4398-9857-6C599D6DBF76}" type="slidenum">
              <a:rPr lang="en-US" altLang="aa-ET"/>
              <a:pPr eaLnBrk="1" hangingPunct="1"/>
              <a:t>18</a:t>
            </a:fld>
            <a:endParaRPr lang="en-US" altLang="aa-ET" dirty="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52A336C2-F57C-41AD-B6B9-4D0FF2376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b="1" noProof="0" dirty="0">
                <a:latin typeface="+mn-lt"/>
              </a:rPr>
              <a:t>Valuation</a:t>
            </a:r>
            <a:r>
              <a:rPr lang="en-GB" sz="2800" noProof="0" dirty="0">
                <a:latin typeface="+mn-lt"/>
              </a:rPr>
              <a:t> - In kind income (G &amp; S), transfers (G),</a:t>
            </a:r>
            <a:r>
              <a:rPr lang="en-GB" sz="2800" dirty="0"/>
              <a:t> Own-produced goods</a:t>
            </a:r>
            <a:r>
              <a:rPr lang="en-GB" sz="2800" noProof="0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31C43423-209C-4A58-8D74-7D1DF38958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4343400"/>
          </a:xfrm>
        </p:spPr>
        <p:txBody>
          <a:bodyPr/>
          <a:lstStyle/>
          <a:p>
            <a:pPr eaLnBrk="1" hangingPunct="1"/>
            <a:r>
              <a:rPr lang="en-GB" altLang="aa-ET" sz="2400" noProof="0" dirty="0">
                <a:latin typeface="+mn-lt"/>
              </a:rPr>
              <a:t>Value of flow of services - market rent for equivalent housing</a:t>
            </a:r>
            <a:r>
              <a:rPr lang="en-GB" altLang="aa-ET" sz="2000" noProof="0" dirty="0">
                <a:latin typeface="+mn-lt"/>
              </a:rPr>
              <a:t> (SNA)</a:t>
            </a:r>
          </a:p>
          <a:p>
            <a:pPr lvl="1" eaLnBrk="1" hangingPunct="1"/>
            <a:r>
              <a:rPr lang="en-GB" altLang="aa-ET" sz="2000" noProof="0" dirty="0">
                <a:latin typeface="+mn-lt"/>
              </a:rPr>
              <a:t>For consumption, full rental value; For income, value net of housing costs</a:t>
            </a:r>
          </a:p>
          <a:p>
            <a:pPr eaLnBrk="1" hangingPunct="1"/>
            <a:r>
              <a:rPr lang="en-GB" altLang="aa-ET" sz="2400" noProof="0" dirty="0">
                <a:latin typeface="+mn-lt"/>
              </a:rPr>
              <a:t>Rental value:</a:t>
            </a:r>
          </a:p>
          <a:p>
            <a:pPr lvl="1" eaLnBrk="1" hangingPunct="1"/>
            <a:r>
              <a:rPr lang="en-GB" altLang="aa-ET" sz="2000" noProof="0" dirty="0">
                <a:latin typeface="+mn-lt"/>
              </a:rPr>
              <a:t>self estimate, expert’s estimate or statistical modeling based on housing characteristics &amp; rents (stratified means, hedonic regression)</a:t>
            </a:r>
          </a:p>
          <a:p>
            <a:pPr eaLnBrk="1" hangingPunct="1"/>
            <a:r>
              <a:rPr lang="en-GB" altLang="aa-ET" sz="2400" noProof="0" dirty="0">
                <a:latin typeface="+mn-lt"/>
              </a:rPr>
              <a:t>Housing costs: </a:t>
            </a:r>
          </a:p>
          <a:p>
            <a:pPr lvl="1" eaLnBrk="1" hangingPunct="1"/>
            <a:r>
              <a:rPr lang="en-GB" altLang="aa-ET" sz="2000" noProof="0" dirty="0">
                <a:latin typeface="+mn-lt"/>
              </a:rPr>
              <a:t>water and sewerage charges, repairs and maintenance, property taxes, property and liability insurance, mortgage interest</a:t>
            </a:r>
          </a:p>
        </p:txBody>
      </p:sp>
      <p:sp>
        <p:nvSpPr>
          <p:cNvPr id="13315" name="Slide Number Placeholder 3">
            <a:extLst>
              <a:ext uri="{FF2B5EF4-FFF2-40B4-BE49-F238E27FC236}">
                <a16:creationId xmlns:a16="http://schemas.microsoft.com/office/drawing/2014/main" xmlns="" id="{56317C19-E03E-49A5-875E-86F8738BA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DC0971-4899-46CC-BF96-F9C7726E4DA8}" type="slidenum">
              <a:rPr lang="en-US" altLang="aa-ET"/>
              <a:pPr eaLnBrk="1" hangingPunct="1"/>
              <a:t>19</a:t>
            </a:fld>
            <a:endParaRPr lang="en-US" altLang="aa-ET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ED4EC70B-3EB7-4167-B63A-EBB5ED8D76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GB" sz="4000" noProof="0" dirty="0">
                <a:latin typeface="+mn-lt"/>
              </a:rPr>
              <a:t>Valuation OOD – rental equiv.</a:t>
            </a:r>
            <a:endParaRPr lang="en-GB" noProof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6AFD44B2-61E1-4EF3-B692-149C7317F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b="1" noProof="0" dirty="0">
                <a:latin typeface="+mn-lt"/>
              </a:rPr>
              <a:t>Types of statistical standards</a:t>
            </a:r>
            <a:endParaRPr lang="en-GB" altLang="en-US" sz="3600" b="1" noProof="0" dirty="0">
              <a:latin typeface="+mn-lt"/>
            </a:endParaRP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1EDB6D5A-E3FB-4506-A021-05693AF3DD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674813"/>
            <a:ext cx="7772400" cy="4019550"/>
          </a:xfrm>
        </p:spPr>
        <p:txBody>
          <a:bodyPr rtlCol="0">
            <a:normAutofit/>
          </a:bodyPr>
          <a:lstStyle/>
          <a:p>
            <a:pPr indent="-274320">
              <a:defRPr/>
            </a:pPr>
            <a:r>
              <a:rPr lang="en-GB" altLang="en-US" noProof="0" dirty="0">
                <a:latin typeface="+mn-lt"/>
              </a:rPr>
              <a:t>International labour conventions  and recommendations </a:t>
            </a:r>
          </a:p>
          <a:p>
            <a:pPr indent="-274320">
              <a:defRPr/>
            </a:pPr>
            <a:r>
              <a:rPr lang="en-GB" altLang="en-US" noProof="0" dirty="0">
                <a:latin typeface="+mn-lt"/>
              </a:rPr>
              <a:t>Resolutions &amp; Guidelines adopted by International Conferences of Labour Statisticians (ICLS)</a:t>
            </a:r>
          </a:p>
          <a:p>
            <a:pPr indent="-274320">
              <a:defRPr/>
            </a:pPr>
            <a:r>
              <a:rPr lang="en-GB" altLang="en-US" noProof="0" dirty="0">
                <a:latin typeface="+mn-lt"/>
              </a:rPr>
              <a:t>Recommendations of UN agencies (e.g. UNSD, UNESCO, WHO)</a:t>
            </a:r>
          </a:p>
          <a:p>
            <a:pPr indent="-274320">
              <a:defRPr/>
            </a:pPr>
            <a:r>
              <a:rPr lang="en-GB" altLang="en-US" noProof="0" dirty="0">
                <a:latin typeface="+mn-lt"/>
              </a:rPr>
              <a:t>Other recommendations approved by the UN Statistical Commission (e.g. City Groups)</a:t>
            </a: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93B00496-A1DE-440F-900E-7D3677C3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F2A982-6A33-4006-8883-6E04C25CBCEC}" type="slidenum">
              <a:rPr lang="en-US" altLang="en-US">
                <a:solidFill>
                  <a:srgbClr val="FEFEFE"/>
                </a:solidFill>
              </a:rPr>
              <a:pPr eaLnBrk="1" hangingPunct="1"/>
              <a:t>2</a:t>
            </a:fld>
            <a:endParaRPr lang="en-US" altLang="en-US" dirty="0">
              <a:solidFill>
                <a:srgbClr val="FEFEFE"/>
              </a:solidFill>
            </a:endParaRPr>
          </a:p>
        </p:txBody>
      </p:sp>
      <p:sp>
        <p:nvSpPr>
          <p:cNvPr id="6149" name="Line 4">
            <a:extLst>
              <a:ext uri="{FF2B5EF4-FFF2-40B4-BE49-F238E27FC236}">
                <a16:creationId xmlns:a16="http://schemas.microsoft.com/office/drawing/2014/main" xmlns="" id="{363FD03B-917D-42F4-999C-F1873DE77F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a-ET" dirty="0"/>
          </a:p>
        </p:txBody>
      </p:sp>
      <p:sp>
        <p:nvSpPr>
          <p:cNvPr id="6150" name="Text Box 5">
            <a:extLst>
              <a:ext uri="{FF2B5EF4-FFF2-40B4-BE49-F238E27FC236}">
                <a16:creationId xmlns:a16="http://schemas.microsoft.com/office/drawing/2014/main" xmlns="" id="{21310781-8DF0-4B47-BCF1-5C3892A30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6021389"/>
            <a:ext cx="655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altLang="en-US" sz="1200" dirty="0"/>
          </a:p>
        </p:txBody>
      </p:sp>
      <p:sp>
        <p:nvSpPr>
          <p:cNvPr id="6151" name="Footer Placeholder 1">
            <a:extLst>
              <a:ext uri="{FF2B5EF4-FFF2-40B4-BE49-F238E27FC236}">
                <a16:creationId xmlns:a16="http://schemas.microsoft.com/office/drawing/2014/main" xmlns="" id="{84B43A0B-7E9D-48D8-A20D-90547FAE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a-ET" dirty="0">
                <a:solidFill>
                  <a:schemeClr val="accent1"/>
                </a:solidFill>
              </a:rPr>
              <a:t>ILO Department of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3A907B0D-5B30-4B4D-B7A9-E007652D9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sz="2800" b="1" noProof="0" dirty="0">
                <a:latin typeface="+mn-lt"/>
              </a:rPr>
              <a:t>HIES: Frequency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43EC4C52-A759-4407-ADD8-51C24D703D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noProof="0" dirty="0">
                <a:latin typeface="+mn-lt"/>
              </a:rPr>
              <a:t>HES/HIES: At least every five years. Shorter period if socio-economic conditions fast-changing.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noProof="0" dirty="0">
                <a:latin typeface="+mn-lt"/>
              </a:rPr>
              <a:t>Smaller-scale (lighter versions) in between for key aggregates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noProof="0" dirty="0">
                <a:latin typeface="+mn-lt"/>
              </a:rPr>
              <a:t>HES/HIES: Continuing, full with small annual sample sizes used in combination across years.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noProof="0" dirty="0">
                <a:latin typeface="+mn-lt"/>
              </a:rPr>
              <a:t>HIS: Annual. Module in annual surveys such as labour force surveys.</a:t>
            </a:r>
          </a:p>
        </p:txBody>
      </p:sp>
      <p:sp>
        <p:nvSpPr>
          <p:cNvPr id="10244" name="Footer Placeholder 3">
            <a:extLst>
              <a:ext uri="{FF2B5EF4-FFF2-40B4-BE49-F238E27FC236}">
                <a16:creationId xmlns:a16="http://schemas.microsoft.com/office/drawing/2014/main" xmlns="" id="{86353F26-E949-4B55-9681-BCBDB7A7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000" dirty="0"/>
              <a:t>ILO Department of Statistics</a:t>
            </a:r>
            <a:endParaRPr lang="en-US" altLang="en-US" sz="1400" dirty="0"/>
          </a:p>
        </p:txBody>
      </p:sp>
      <p:sp>
        <p:nvSpPr>
          <p:cNvPr id="10245" name="Slide Number Placeholder 4">
            <a:extLst>
              <a:ext uri="{FF2B5EF4-FFF2-40B4-BE49-F238E27FC236}">
                <a16:creationId xmlns:a16="http://schemas.microsoft.com/office/drawing/2014/main" xmlns="" id="{032E6E34-A3AF-426C-BFA1-69910F10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7FB61F-3106-43C9-8B53-432261BE4754}" type="slidenum">
              <a:rPr lang="en-US" altLang="en-US">
                <a:solidFill>
                  <a:schemeClr val="tx2"/>
                </a:solidFill>
              </a:rPr>
              <a:pPr eaLnBrk="1" hangingPunct="1"/>
              <a:t>20</a:t>
            </a:fld>
            <a:endParaRPr lang="en-US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16EED7-ECB0-4939-B4F6-0022FC7A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143" y="1445712"/>
            <a:ext cx="6347714" cy="1320800"/>
          </a:xfrm>
        </p:spPr>
        <p:txBody>
          <a:bodyPr>
            <a:normAutofit/>
          </a:bodyPr>
          <a:lstStyle/>
          <a:p>
            <a:r>
              <a:rPr lang="en-GB" sz="2400" noProof="0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/>
            </a:r>
            <a:br>
              <a:rPr lang="en-GB" sz="2400" noProof="0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</a:br>
            <a:r>
              <a:rPr lang="en-GB" sz="2400" b="1" noProof="0" dirty="0">
                <a:latin typeface="+mn-lt"/>
                <a:cs typeface="Calibri" panose="020F0502020204030204" pitchFamily="34" charset="0"/>
              </a:rPr>
              <a:t>Thank you for your attention!</a:t>
            </a:r>
            <a:endParaRPr lang="en-GB" sz="2400" noProof="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1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35A1F891-E6D3-4784-AE73-56DE5D61E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399" y="533400"/>
            <a:ext cx="857719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b="1" noProof="0" dirty="0">
                <a:latin typeface="+mn-lt"/>
              </a:rPr>
              <a:t>ICLS Resolutions and other int. standards: Objectives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xmlns="" id="{F4F91681-8B9F-4BC4-8FDF-F6CAE79CC1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749426"/>
            <a:ext cx="8153400" cy="3870325"/>
          </a:xfrm>
        </p:spPr>
        <p:txBody>
          <a:bodyPr/>
          <a:lstStyle/>
          <a:p>
            <a:pPr eaLnBrk="1" hangingPunct="1"/>
            <a:r>
              <a:rPr lang="en-GB" altLang="en-US" b="1" noProof="0" dirty="0">
                <a:solidFill>
                  <a:srgbClr val="0070C0"/>
                </a:solidFill>
                <a:latin typeface="+mn-lt"/>
              </a:rPr>
              <a:t>primary objective</a:t>
            </a:r>
          </a:p>
          <a:p>
            <a:pPr lvl="1" eaLnBrk="1" hangingPunct="1"/>
            <a:r>
              <a:rPr lang="en-GB" altLang="en-US" sz="3200" noProof="0" dirty="0">
                <a:latin typeface="+mn-lt"/>
              </a:rPr>
              <a:t>to provide guidance to countries when establishing or updating their statistical systems</a:t>
            </a:r>
          </a:p>
          <a:p>
            <a:pPr eaLnBrk="1" hangingPunct="1"/>
            <a:r>
              <a:rPr lang="en-GB" altLang="en-US" b="1" noProof="0" dirty="0">
                <a:solidFill>
                  <a:srgbClr val="0070C0"/>
                </a:solidFill>
                <a:latin typeface="+mn-lt"/>
              </a:rPr>
              <a:t>secondary objective</a:t>
            </a:r>
            <a:endParaRPr lang="en-GB" altLang="en-US" noProof="0" dirty="0">
              <a:solidFill>
                <a:srgbClr val="0070C0"/>
              </a:solidFill>
              <a:latin typeface="+mn-lt"/>
            </a:endParaRPr>
          </a:p>
          <a:p>
            <a:pPr lvl="1" eaLnBrk="1" hangingPunct="1"/>
            <a:r>
              <a:rPr lang="en-GB" altLang="en-US" sz="3200" noProof="0" dirty="0">
                <a:latin typeface="+mn-lt"/>
              </a:rPr>
              <a:t>promote international comparability of data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54BF2E67-9D7D-448C-B6BC-AA583BBC4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FA73D2-CB88-4575-A649-DF2990E0EF4B}" type="slidenum">
              <a:rPr lang="en-US" altLang="en-US">
                <a:solidFill>
                  <a:srgbClr val="FEFEFE"/>
                </a:solidFill>
              </a:rPr>
              <a:pPr eaLnBrk="1" hangingPunct="1"/>
              <a:t>3</a:t>
            </a:fld>
            <a:endParaRPr lang="en-US" altLang="en-US" dirty="0">
              <a:solidFill>
                <a:srgbClr val="FEFEFE"/>
              </a:solidFill>
            </a:endParaRPr>
          </a:p>
        </p:txBody>
      </p:sp>
      <p:sp>
        <p:nvSpPr>
          <p:cNvPr id="8197" name="Line 4">
            <a:extLst>
              <a:ext uri="{FF2B5EF4-FFF2-40B4-BE49-F238E27FC236}">
                <a16:creationId xmlns:a16="http://schemas.microsoft.com/office/drawing/2014/main" xmlns="" id="{9B052717-41D8-437E-9291-340FC71B0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a-ET" dirty="0"/>
          </a:p>
        </p:txBody>
      </p:sp>
      <p:sp>
        <p:nvSpPr>
          <p:cNvPr id="8198" name="Footer Placeholder 1">
            <a:extLst>
              <a:ext uri="{FF2B5EF4-FFF2-40B4-BE49-F238E27FC236}">
                <a16:creationId xmlns:a16="http://schemas.microsoft.com/office/drawing/2014/main" xmlns="" id="{ECD24EA1-481F-425F-A46B-10BE91C1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a-ET" dirty="0">
                <a:solidFill>
                  <a:schemeClr val="accent1"/>
                </a:solidFill>
              </a:rPr>
              <a:t>ILO Department of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1CDE6A77-A502-43F4-972F-F8A95AEF0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GB" altLang="en-US" b="1" noProof="0" dirty="0">
                <a:latin typeface="+mn-lt"/>
              </a:rPr>
              <a:t>ICLS Resolutions on HIES</a:t>
            </a:r>
            <a:endParaRPr lang="en-GB" altLang="en-US" sz="3600" b="1" noProof="0" dirty="0">
              <a:latin typeface="+mn-lt"/>
            </a:endParaRP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xmlns="" id="{0A1DD0E2-D453-4E51-85FA-51C6048DEF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371601"/>
            <a:ext cx="7772400" cy="4289425"/>
          </a:xfrm>
        </p:spPr>
        <p:txBody>
          <a:bodyPr/>
          <a:lstStyle/>
          <a:p>
            <a:pPr eaLnBrk="1" hangingPunct="1"/>
            <a:r>
              <a:rPr lang="en-GB" altLang="en-US" noProof="0" dirty="0">
                <a:latin typeface="+mn-lt"/>
              </a:rPr>
              <a:t>3rd ICLS (1926), 7th ICLS (1949), </a:t>
            </a:r>
            <a:r>
              <a:rPr lang="en-GB" altLang="en-US" b="1" noProof="0" dirty="0">
                <a:latin typeface="+mn-lt"/>
              </a:rPr>
              <a:t>1973 HIE Surveys </a:t>
            </a:r>
            <a:r>
              <a:rPr lang="en-GB" altLang="en-US" noProof="0" dirty="0">
                <a:latin typeface="+mn-lt"/>
              </a:rPr>
              <a:t>12th ICLS (1973), 17</a:t>
            </a:r>
            <a:r>
              <a:rPr lang="en-GB" altLang="en-US" baseline="30000" noProof="0" dirty="0">
                <a:latin typeface="+mn-lt"/>
              </a:rPr>
              <a:t>th</a:t>
            </a:r>
            <a:r>
              <a:rPr lang="en-GB" altLang="en-US" noProof="0" dirty="0">
                <a:latin typeface="+mn-lt"/>
              </a:rPr>
              <a:t> ICLS (</a:t>
            </a:r>
            <a:r>
              <a:rPr lang="en-GB" altLang="en-US" b="1" noProof="0" dirty="0">
                <a:latin typeface="+mn-lt"/>
              </a:rPr>
              <a:t>2003</a:t>
            </a:r>
            <a:r>
              <a:rPr lang="en-GB" altLang="en-US" noProof="0" dirty="0">
                <a:latin typeface="+mn-lt"/>
              </a:rPr>
              <a:t>)</a:t>
            </a:r>
          </a:p>
          <a:p>
            <a:pPr eaLnBrk="1" hangingPunct="1"/>
            <a:endParaRPr lang="en-GB" altLang="en-US" noProof="0" dirty="0">
              <a:latin typeface="+mn-lt"/>
            </a:endParaRPr>
          </a:p>
          <a:p>
            <a:pPr marL="0" indent="0">
              <a:buNone/>
            </a:pPr>
            <a:r>
              <a:rPr lang="en-GB" altLang="en-US" b="1" noProof="0" dirty="0">
                <a:latin typeface="+mn-lt"/>
              </a:rPr>
              <a:t>Other related standards</a:t>
            </a:r>
          </a:p>
          <a:p>
            <a:r>
              <a:rPr lang="en-GB" altLang="en-US" noProof="0" dirty="0">
                <a:latin typeface="+mn-lt"/>
              </a:rPr>
              <a:t>1998 employment-related income (16th ICLS)</a:t>
            </a:r>
          </a:p>
          <a:p>
            <a:r>
              <a:rPr lang="en-GB" altLang="en-US" noProof="0" dirty="0">
                <a:latin typeface="+mn-lt"/>
              </a:rPr>
              <a:t>1973 system of wages statistics (12th 1CLS) </a:t>
            </a:r>
          </a:p>
          <a:p>
            <a:r>
              <a:rPr lang="en-GB" altLang="en-US" noProof="0" dirty="0">
                <a:latin typeface="+mn-lt"/>
              </a:rPr>
              <a:t>2003 CPI (17th ICLS)</a:t>
            </a:r>
          </a:p>
          <a:p>
            <a:pPr eaLnBrk="1" hangingPunct="1"/>
            <a:endParaRPr lang="en-GB" altLang="en-US" noProof="0" dirty="0">
              <a:latin typeface="+mn-lt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AF14E1DA-7E66-4753-A57B-55ED67379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7A207A-90CB-4D41-86DA-036DA20B6A52}" type="slidenum">
              <a:rPr lang="en-US" altLang="en-US">
                <a:solidFill>
                  <a:srgbClr val="FEFEFE"/>
                </a:solidFill>
              </a:rPr>
              <a:pPr eaLnBrk="1" hangingPunct="1"/>
              <a:t>4</a:t>
            </a:fld>
            <a:endParaRPr lang="en-US" altLang="en-US" dirty="0">
              <a:solidFill>
                <a:srgbClr val="FEFEFE"/>
              </a:solidFill>
            </a:endParaRPr>
          </a:p>
        </p:txBody>
      </p:sp>
      <p:sp>
        <p:nvSpPr>
          <p:cNvPr id="10245" name="Line 4">
            <a:extLst>
              <a:ext uri="{FF2B5EF4-FFF2-40B4-BE49-F238E27FC236}">
                <a16:creationId xmlns:a16="http://schemas.microsoft.com/office/drawing/2014/main" xmlns="" id="{BAFF94DE-4D91-4947-90AF-A7E7B88700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867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a-ET" dirty="0"/>
          </a:p>
        </p:txBody>
      </p:sp>
      <p:sp>
        <p:nvSpPr>
          <p:cNvPr id="10246" name="Footer Placeholder 1">
            <a:extLst>
              <a:ext uri="{FF2B5EF4-FFF2-40B4-BE49-F238E27FC236}">
                <a16:creationId xmlns:a16="http://schemas.microsoft.com/office/drawing/2014/main" xmlns="" id="{48AB33B3-1A34-4DC8-A607-D063ED0C2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a-ET" dirty="0">
                <a:solidFill>
                  <a:schemeClr val="accent1"/>
                </a:solidFill>
              </a:rPr>
              <a:t>ILO Department of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1DD45248-E77E-479E-AF0E-A10CE54E1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40516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b="1" noProof="0" dirty="0">
                <a:latin typeface="+mn-lt"/>
              </a:rPr>
              <a:t>Other standards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F81A1808-5F3C-4BD4-85FD-4360D40E11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1145" y="934948"/>
            <a:ext cx="10123703" cy="4828854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000" b="1" noProof="0" dirty="0">
                <a:latin typeface="+mn-lt"/>
              </a:rPr>
              <a:t>Canberra City Group on Household Income Statistics (2001 Final report) and </a:t>
            </a:r>
            <a:r>
              <a:rPr lang="en-GB" altLang="aa-ET" sz="2000" b="1" noProof="0" dirty="0">
                <a:latin typeface="+mn-lt"/>
              </a:rPr>
              <a:t>Canberra Group Handbook on Household Income Statistics (2</a:t>
            </a:r>
            <a:r>
              <a:rPr lang="en-GB" altLang="aa-ET" sz="2000" b="1" baseline="30000" noProof="0" dirty="0">
                <a:latin typeface="+mn-lt"/>
              </a:rPr>
              <a:t>nd</a:t>
            </a:r>
            <a:r>
              <a:rPr lang="en-GB" altLang="aa-ET" sz="2000" b="1" noProof="0" dirty="0">
                <a:latin typeface="+mn-lt"/>
              </a:rPr>
              <a:t> edition, 2011)</a:t>
            </a:r>
            <a:r>
              <a:rPr lang="en-GB" altLang="aa-ET" sz="2000" noProof="0" dirty="0">
                <a:latin typeface="+mn-lt"/>
              </a:rPr>
              <a:t> </a:t>
            </a:r>
            <a:r>
              <a:rPr lang="en-GB" altLang="en-US" sz="2000" noProof="0" dirty="0">
                <a:latin typeface="+mn-lt"/>
                <a:hlinkClick r:id="rId2"/>
              </a:rPr>
              <a:t>http://www.unece.org/fileadmin/DAM/stats/groups/cgh/Canbera_Handbook_2011_WEB.pdf</a:t>
            </a:r>
            <a:r>
              <a:rPr lang="en-GB" altLang="en-US" sz="2000" noProof="0" dirty="0">
                <a:latin typeface="+mn-lt"/>
              </a:rPr>
              <a:t> </a:t>
            </a:r>
          </a:p>
          <a:p>
            <a:pPr eaLnBrk="1" hangingPunct="1"/>
            <a:endParaRPr lang="en-GB" altLang="en-US" sz="2000" noProof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000" b="1" noProof="0" dirty="0">
                <a:latin typeface="+mn-lt"/>
              </a:rPr>
              <a:t>World Bank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000" b="1" noProof="0" dirty="0">
                <a:latin typeface="+mn-lt"/>
              </a:rPr>
              <a:t>Living Standards Measurement Study </a:t>
            </a:r>
            <a:r>
              <a:rPr lang="en-GB" sz="2000" noProof="0" dirty="0">
                <a:latin typeface="+mn-lt"/>
                <a:hlinkClick r:id="rId3"/>
              </a:rPr>
              <a:t>https://www.worldbank.org/en/programs/lsms</a:t>
            </a:r>
            <a:r>
              <a:rPr lang="en-GB" sz="2000" noProof="0" dirty="0">
                <a:latin typeface="+mn-lt"/>
              </a:rPr>
              <a:t>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sz="2000" noProof="0" dirty="0">
                <a:latin typeface="+mn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000" b="1" noProof="0" dirty="0">
                <a:latin typeface="+mn-lt"/>
              </a:rPr>
              <a:t>EUROSTAT </a:t>
            </a:r>
          </a:p>
          <a:p>
            <a:pPr lvl="1">
              <a:lnSpc>
                <a:spcPct val="80000"/>
              </a:lnSpc>
            </a:pPr>
            <a:r>
              <a:rPr lang="en-GB" altLang="en-US" sz="2000" b="1" noProof="0" dirty="0">
                <a:latin typeface="+mn-lt"/>
              </a:rPr>
              <a:t>Draft manual on income statistics</a:t>
            </a:r>
            <a:r>
              <a:rPr lang="en-GB" altLang="en-US" sz="2000" noProof="0" dirty="0">
                <a:latin typeface="+mn-lt"/>
              </a:rPr>
              <a:t> &amp; </a:t>
            </a:r>
            <a:r>
              <a:rPr lang="en-GB" altLang="en-US" sz="2000" b="1" noProof="0" dirty="0">
                <a:latin typeface="+mn-lt"/>
              </a:rPr>
              <a:t>EUROSTAT (2002)</a:t>
            </a:r>
          </a:p>
          <a:p>
            <a:pPr lvl="1">
              <a:lnSpc>
                <a:spcPct val="80000"/>
              </a:lnSpc>
            </a:pPr>
            <a:r>
              <a:rPr lang="en-GB" altLang="en-US" sz="2000" b="1" noProof="0" dirty="0">
                <a:latin typeface="+mn-lt"/>
              </a:rPr>
              <a:t>Manual on </a:t>
            </a:r>
            <a:r>
              <a:rPr lang="en-GB" sz="2000" b="1" noProof="0" dirty="0">
                <a:latin typeface="+mn-lt"/>
              </a:rPr>
              <a:t>HOUSEHOLD BUDGET SURVEYS IN THE EU — Methodology and recommendations for harmonisation (2003) </a:t>
            </a:r>
            <a:r>
              <a:rPr lang="en-GB" sz="2000" noProof="0" dirty="0"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https://ec.europa.eu/eurostat/ramon/statmanuals/files/KS-BF-03-003-__-N-EN.pdf</a:t>
            </a:r>
            <a:r>
              <a:rPr lang="en-GB" sz="2000" noProof="0" dirty="0">
                <a:latin typeface="+mn-lt"/>
              </a:rPr>
              <a:t> 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GB" sz="2000" noProof="0" dirty="0">
              <a:latin typeface="+mn-lt"/>
            </a:endParaRP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GB" sz="2000" b="1" noProof="0" dirty="0">
                <a:solidFill>
                  <a:srgbClr val="111111"/>
                </a:solidFill>
                <a:latin typeface="+mn-lt"/>
                <a:cs typeface="Calibri" panose="020F0502020204030204" pitchFamily="34" charset="0"/>
              </a:rPr>
              <a:t>OECD</a:t>
            </a:r>
            <a:r>
              <a:rPr lang="en-GB" sz="2000" noProof="0" dirty="0">
                <a:solidFill>
                  <a:srgbClr val="1111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GB" sz="2000" b="1" noProof="0" dirty="0">
                <a:solidFill>
                  <a:srgbClr val="111111"/>
                </a:solidFill>
                <a:latin typeface="+mn-lt"/>
                <a:cs typeface="Calibri" panose="020F0502020204030204" pitchFamily="34" charset="0"/>
              </a:rPr>
              <a:t>Framework for Statistics on the Distribution of Household Income, Consumption an</a:t>
            </a:r>
            <a:r>
              <a:rPr lang="en-GB" sz="2000" noProof="0" dirty="0">
                <a:solidFill>
                  <a:srgbClr val="111111"/>
                </a:solidFill>
                <a:latin typeface="+mn-lt"/>
                <a:cs typeface="Calibri" panose="020F0502020204030204" pitchFamily="34" charset="0"/>
              </a:rPr>
              <a:t>d </a:t>
            </a:r>
            <a:r>
              <a:rPr lang="en-GB" sz="2000" b="1" noProof="0" dirty="0">
                <a:solidFill>
                  <a:srgbClr val="111111"/>
                </a:solidFill>
                <a:latin typeface="+mn-lt"/>
                <a:cs typeface="Calibri" panose="020F0502020204030204" pitchFamily="34" charset="0"/>
              </a:rPr>
              <a:t>Wealth</a:t>
            </a:r>
            <a:r>
              <a:rPr lang="en-GB" sz="2000" noProof="0" dirty="0">
                <a:solidFill>
                  <a:srgbClr val="11111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GB" sz="2000" noProof="0" dirty="0">
                <a:latin typeface="+mn-lt"/>
                <a:hlinkClick r:id="rId5"/>
              </a:rPr>
              <a:t>https://doi.org/10.1787/9789264194830-en</a:t>
            </a:r>
            <a:r>
              <a:rPr lang="en-GB" sz="2000" noProof="0" dirty="0">
                <a:latin typeface="+mn-lt"/>
              </a:rPr>
              <a:t> </a:t>
            </a:r>
            <a:endParaRPr lang="en-GB" sz="2000" noProof="0" dirty="0">
              <a:solidFill>
                <a:srgbClr val="111111"/>
              </a:solidFill>
              <a:latin typeface="+mn-lt"/>
              <a:cs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Clr>
                <a:schemeClr val="tx1"/>
              </a:buClr>
              <a:buNone/>
            </a:pPr>
            <a:endParaRPr lang="en-GB" altLang="en-US" noProof="0" dirty="0">
              <a:latin typeface="+mn-lt"/>
            </a:endParaRP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GB" sz="2000" b="1" noProof="0" dirty="0">
                <a:latin typeface="+mn-lt"/>
              </a:rPr>
              <a:t>Inter-Secretariat Working Group on Household Surveys (2015) </a:t>
            </a:r>
            <a:r>
              <a:rPr lang="en-GB" sz="2000" noProof="0" dirty="0">
                <a:latin typeface="+mn-lt"/>
                <a:hlinkClick r:id="rId6"/>
              </a:rPr>
              <a:t>https://unstats.un.org/iswghs/about/</a:t>
            </a:r>
            <a:r>
              <a:rPr lang="en-GB" sz="2000" noProof="0" dirty="0">
                <a:latin typeface="+mn-lt"/>
              </a:rPr>
              <a:t> </a:t>
            </a:r>
            <a:endParaRPr lang="en-GB" altLang="en-US" sz="2000" noProof="0" dirty="0">
              <a:latin typeface="+mn-lt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17A6F503-1870-4A9C-88DC-FBDF05D1D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2DDEDF-2DEE-4AFE-87EF-8269DD72DC2E}" type="slidenum">
              <a:rPr lang="en-US" altLang="en-US">
                <a:solidFill>
                  <a:srgbClr val="FEFEFE"/>
                </a:solidFill>
              </a:rPr>
              <a:pPr eaLnBrk="1" hangingPunct="1"/>
              <a:t>5</a:t>
            </a:fld>
            <a:endParaRPr lang="en-US" altLang="en-US" dirty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9EAED9-9CE4-4965-BC59-4CF98EDE8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3579" y="2532972"/>
            <a:ext cx="6086583" cy="1325563"/>
          </a:xfrm>
        </p:spPr>
        <p:txBody>
          <a:bodyPr/>
          <a:lstStyle/>
          <a:p>
            <a:r>
              <a:rPr lang="en-GB" noProof="0" dirty="0">
                <a:latin typeface="+mn-lt"/>
              </a:rPr>
              <a:t>Concepts</a:t>
            </a:r>
          </a:p>
        </p:txBody>
      </p:sp>
    </p:spTree>
    <p:extLst>
      <p:ext uri="{BB962C8B-B14F-4D97-AF65-F5344CB8AC3E}">
        <p14:creationId xmlns:p14="http://schemas.microsoft.com/office/powerpoint/2010/main" val="108057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25568749-EF0B-4EB2-AE15-18DCA4298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GB" altLang="aa-ET" sz="3600" b="1" noProof="0" dirty="0">
                <a:latin typeface="+mn-lt"/>
              </a:rPr>
              <a:t>Income Components</a:t>
            </a:r>
            <a:r>
              <a:rPr lang="en-GB" altLang="aa-ET" sz="3600" noProof="0" dirty="0">
                <a:latin typeface="+mn-lt"/>
              </a:rPr>
              <a:t>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8762BD6F-86F2-44FD-B4C9-0255026B8A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219200"/>
            <a:ext cx="7772400" cy="4495800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GB" b="1" noProof="0" dirty="0">
                <a:latin typeface="+mn-lt"/>
              </a:rPr>
              <a:t>Income from employment:</a:t>
            </a:r>
            <a:r>
              <a:rPr lang="en-GB" noProof="0" dirty="0">
                <a:latin typeface="+mn-lt"/>
              </a:rPr>
              <a:t> </a:t>
            </a:r>
          </a:p>
          <a:p>
            <a:pPr lvl="1">
              <a:defRPr/>
            </a:pPr>
            <a:r>
              <a:rPr lang="en-GB" noProof="0" dirty="0">
                <a:latin typeface="+mn-lt"/>
              </a:rPr>
              <a:t>employee income &amp; self-employment income</a:t>
            </a:r>
          </a:p>
          <a:p>
            <a:pPr>
              <a:defRPr/>
            </a:pPr>
            <a:r>
              <a:rPr lang="en-GB" b="1" noProof="0" dirty="0">
                <a:latin typeface="+mn-lt"/>
              </a:rPr>
              <a:t>Property income:</a:t>
            </a:r>
            <a:r>
              <a:rPr lang="en-GB" noProof="0" dirty="0">
                <a:latin typeface="+mn-lt"/>
              </a:rPr>
              <a:t> </a:t>
            </a:r>
          </a:p>
          <a:p>
            <a:pPr lvl="1">
              <a:defRPr/>
            </a:pPr>
            <a:r>
              <a:rPr lang="en-GB" noProof="0" dirty="0">
                <a:latin typeface="+mn-lt"/>
              </a:rPr>
              <a:t>ownership of assets used by others</a:t>
            </a:r>
          </a:p>
          <a:p>
            <a:pPr>
              <a:defRPr/>
            </a:pPr>
            <a:r>
              <a:rPr lang="en-GB" b="1" noProof="0" dirty="0">
                <a:latin typeface="+mn-lt"/>
              </a:rPr>
              <a:t>Income from hh prod. of services for own consumption: </a:t>
            </a:r>
          </a:p>
          <a:p>
            <a:pPr lvl="1">
              <a:defRPr/>
            </a:pPr>
            <a:r>
              <a:rPr lang="en-GB" noProof="0" dirty="0">
                <a:latin typeface="+mn-lt"/>
              </a:rPr>
              <a:t>from OOD, unpaid household work</a:t>
            </a:r>
          </a:p>
          <a:p>
            <a:pPr>
              <a:defRPr/>
            </a:pPr>
            <a:r>
              <a:rPr lang="en-GB" b="1" noProof="0" dirty="0">
                <a:latin typeface="+mn-lt"/>
              </a:rPr>
              <a:t>Transfers received (cash or goods):</a:t>
            </a:r>
          </a:p>
          <a:p>
            <a:pPr lvl="1">
              <a:defRPr/>
            </a:pPr>
            <a:r>
              <a:rPr lang="en-GB" noProof="0" dirty="0">
                <a:latin typeface="+mn-lt"/>
              </a:rPr>
              <a:t> from govt., employers, NPISHs, other households </a:t>
            </a:r>
          </a:p>
          <a:p>
            <a:pPr>
              <a:spcBef>
                <a:spcPct val="0"/>
              </a:spcBef>
              <a:defRPr/>
            </a:pPr>
            <a:r>
              <a:rPr lang="en-GB" b="1" noProof="0" dirty="0">
                <a:latin typeface="+mn-lt"/>
              </a:rPr>
              <a:t>Transfers received (services): </a:t>
            </a:r>
          </a:p>
          <a:p>
            <a:pPr lvl="1">
              <a:spcBef>
                <a:spcPct val="0"/>
              </a:spcBef>
              <a:defRPr/>
            </a:pPr>
            <a:r>
              <a:rPr lang="en-GB" noProof="0" dirty="0">
                <a:latin typeface="+mn-lt"/>
              </a:rPr>
              <a:t>from govt., NPISHs, other households</a:t>
            </a:r>
            <a:endParaRPr lang="en-GB" sz="2000" b="1" noProof="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33CA0DB-CC5C-4B9B-A9AA-D6F39E39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DAA60F-F45D-4AFF-A408-BF0A68AA1801}" type="slidenum">
              <a:rPr lang="en-US" altLang="aa-ET">
                <a:solidFill>
                  <a:srgbClr val="898989"/>
                </a:solidFill>
              </a:rPr>
              <a:pPr eaLnBrk="1" hangingPunct="1"/>
              <a:t>7</a:t>
            </a:fld>
            <a:endParaRPr lang="en-US" altLang="aa-ET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C9EE7718-9A04-440A-86A2-A668616E7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aa-ET" noProof="0" dirty="0">
                <a:latin typeface="+mn-lt"/>
              </a:rPr>
              <a:t>Aggregation of Income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xmlns="" id="{D6EBB09E-4FD0-49A8-A0AE-5717E33F80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20913" y="1636714"/>
            <a:ext cx="7772400" cy="3824287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GB" b="1" noProof="0" dirty="0">
                <a:latin typeface="+mn-lt"/>
              </a:rPr>
              <a:t>Income from production</a:t>
            </a:r>
            <a:r>
              <a:rPr lang="en-GB" noProof="0" dirty="0">
                <a:latin typeface="+mn-lt"/>
              </a:rPr>
              <a:t> = inc from employment + inc from own production of services</a:t>
            </a:r>
          </a:p>
          <a:p>
            <a:pPr>
              <a:lnSpc>
                <a:spcPct val="80000"/>
              </a:lnSpc>
              <a:defRPr/>
            </a:pPr>
            <a:r>
              <a:rPr lang="en-GB" b="1" noProof="0" dirty="0">
                <a:latin typeface="+mn-lt"/>
              </a:rPr>
              <a:t>Total income</a:t>
            </a:r>
            <a:r>
              <a:rPr lang="en-GB" noProof="0" dirty="0">
                <a:latin typeface="+mn-lt"/>
              </a:rPr>
              <a:t> = inc from production + property inc + transfer inc (excl. transfer of services)</a:t>
            </a:r>
          </a:p>
          <a:p>
            <a:pPr>
              <a:lnSpc>
                <a:spcPct val="80000"/>
              </a:lnSpc>
              <a:defRPr/>
            </a:pPr>
            <a:r>
              <a:rPr lang="en-GB" b="1" noProof="0" dirty="0">
                <a:latin typeface="+mn-lt"/>
              </a:rPr>
              <a:t>Disposable income</a:t>
            </a:r>
            <a:r>
              <a:rPr lang="en-GB" noProof="0" dirty="0">
                <a:latin typeface="+mn-lt"/>
              </a:rPr>
              <a:t> = Total inc – direct taxes – compulsory fees &amp; fines – social security contributions - compulsory &amp; quasi-compulsory transfers to other households</a:t>
            </a:r>
          </a:p>
          <a:p>
            <a:pPr>
              <a:lnSpc>
                <a:spcPct val="80000"/>
              </a:lnSpc>
              <a:defRPr/>
            </a:pPr>
            <a:r>
              <a:rPr lang="en-GB" b="1" noProof="0" dirty="0">
                <a:latin typeface="+mn-lt"/>
              </a:rPr>
              <a:t>Adjusted disposable income</a:t>
            </a:r>
            <a:r>
              <a:rPr lang="en-GB" noProof="0" dirty="0">
                <a:latin typeface="+mn-lt"/>
              </a:rPr>
              <a:t> = Disposable inc + social transfers in kind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DAF143-1E14-4B22-92D7-1D364028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E9DA11-A0B8-4E7A-ABC3-BCF9F28A770A}" type="slidenum">
              <a:rPr lang="en-US" altLang="aa-ET">
                <a:solidFill>
                  <a:srgbClr val="898989"/>
                </a:solidFill>
              </a:rPr>
              <a:pPr eaLnBrk="1" hangingPunct="1"/>
              <a:t>8</a:t>
            </a:fld>
            <a:endParaRPr lang="en-US" altLang="aa-ET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ABE229A-19FD-4F0C-BAE7-94D86847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81200" y="6356351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607E3738-665F-4DD4-A2D3-0919C994121D}" type="slidenum">
              <a:rPr lang="en-US" altLang="aa-ET">
                <a:solidFill>
                  <a:srgbClr val="898989"/>
                </a:solidFill>
              </a:rPr>
              <a:pPr algn="l" eaLnBrk="1" hangingPunct="1"/>
              <a:t>9</a:t>
            </a:fld>
            <a:endParaRPr lang="en-US" altLang="aa-ET" dirty="0">
              <a:solidFill>
                <a:srgbClr val="898989"/>
              </a:solidFill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CE338F20-848C-4B22-A899-63FA40CBE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990600"/>
          </a:xfrm>
        </p:spPr>
        <p:txBody>
          <a:bodyPr/>
          <a:lstStyle/>
          <a:p>
            <a:pPr eaLnBrk="1" hangingPunct="1"/>
            <a:r>
              <a:rPr lang="en-GB" altLang="aa-ET" noProof="0" dirty="0">
                <a:latin typeface="+mn-lt"/>
              </a:rPr>
              <a:t>Expenditure Concept (HCE)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CA484909-0591-43A6-81D0-CDDAA52C1A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74813"/>
            <a:ext cx="7772400" cy="4019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aa-ET" b="1" noProof="0" dirty="0">
                <a:solidFill>
                  <a:srgbClr val="FF0000"/>
                </a:solidFill>
                <a:latin typeface="+mn-lt"/>
              </a:rPr>
              <a:t>Household consumption expenditure (HCE)</a:t>
            </a:r>
            <a:r>
              <a:rPr lang="en-GB" altLang="aa-ET" noProof="0" dirty="0">
                <a:solidFill>
                  <a:srgbClr val="FF0000"/>
                </a:solidFill>
                <a:latin typeface="+mn-lt"/>
              </a:rPr>
              <a:t>: </a:t>
            </a:r>
            <a:r>
              <a:rPr lang="en-GB" altLang="aa-ET" noProof="0" dirty="0">
                <a:latin typeface="+mn-lt"/>
              </a:rPr>
              <a:t>value of </a:t>
            </a:r>
            <a:r>
              <a:rPr lang="en-GB" altLang="aa-ET" b="1" i="1" noProof="0" dirty="0">
                <a:latin typeface="+mn-lt"/>
              </a:rPr>
              <a:t>consumer goods and services </a:t>
            </a:r>
            <a:r>
              <a:rPr lang="en-GB" altLang="aa-ET" noProof="0" dirty="0">
                <a:latin typeface="+mn-lt"/>
              </a:rPr>
              <a:t>acquired, used or paid for by household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aa-ET" noProof="0" dirty="0">
                <a:latin typeface="+mn-lt"/>
              </a:rPr>
              <a:t>through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aa-ET" noProof="0" dirty="0">
                <a:latin typeface="+mn-lt"/>
              </a:rPr>
              <a:t>direct monetary purchases,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aa-ET" noProof="0" dirty="0">
                <a:latin typeface="+mn-lt"/>
              </a:rPr>
              <a:t>own-account production, 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aa-ET" noProof="0" dirty="0">
                <a:latin typeface="+mn-lt"/>
              </a:rPr>
              <a:t>barter,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aa-ET" noProof="0" dirty="0">
                <a:latin typeface="+mn-lt"/>
              </a:rPr>
              <a:t>as income in kind,</a:t>
            </a:r>
          </a:p>
          <a:p>
            <a:pPr eaLnBrk="1" hangingPunct="1">
              <a:lnSpc>
                <a:spcPct val="80000"/>
              </a:lnSpc>
            </a:pPr>
            <a:r>
              <a:rPr lang="en-GB" altLang="aa-ET" noProof="0" dirty="0">
                <a:latin typeface="+mn-lt"/>
              </a:rPr>
              <a:t>for direct satisfaction of needs and wants of  its members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1132</Words>
  <Application>Microsoft Office PowerPoint</Application>
  <PresentationFormat>Widescreen</PresentationFormat>
  <Paragraphs>175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SimSun</vt:lpstr>
      <vt:lpstr>Arial</vt:lpstr>
      <vt:lpstr>Calibri</vt:lpstr>
      <vt:lpstr>Calibri Light</vt:lpstr>
      <vt:lpstr>GE SS Text Light</vt:lpstr>
      <vt:lpstr>Times New Roman</vt:lpstr>
      <vt:lpstr>Wingdings</vt:lpstr>
      <vt:lpstr>Office Theme</vt:lpstr>
      <vt:lpstr>HOUSEHOLD INCOME AND EXPENDITURE STATISTICS International Standards Concepts and Definitions  </vt:lpstr>
      <vt:lpstr>Types of statistical standards</vt:lpstr>
      <vt:lpstr>ICLS Resolutions and other int. standards: Objectives</vt:lpstr>
      <vt:lpstr>ICLS Resolutions on HIES</vt:lpstr>
      <vt:lpstr>Other standards</vt:lpstr>
      <vt:lpstr>Concepts</vt:lpstr>
      <vt:lpstr>Income Components </vt:lpstr>
      <vt:lpstr>Aggregation of Income </vt:lpstr>
      <vt:lpstr>Expenditure Concept (HCE)</vt:lpstr>
      <vt:lpstr>Expenditure Concept (HE)</vt:lpstr>
      <vt:lpstr>Consumption expenditure: Issues</vt:lpstr>
      <vt:lpstr>Exclusions</vt:lpstr>
      <vt:lpstr>Classification: Expenditures</vt:lpstr>
      <vt:lpstr>Classification - Income</vt:lpstr>
      <vt:lpstr>Challenges for telephone data collection</vt:lpstr>
      <vt:lpstr>HIES: Other challenges</vt:lpstr>
      <vt:lpstr>Imputation - item non-response</vt:lpstr>
      <vt:lpstr>Valuation - In kind income (G &amp; S), transfers (G), Own-produced goods </vt:lpstr>
      <vt:lpstr>Valuation OOD – rental equiv.</vt:lpstr>
      <vt:lpstr>HIES: Frequency</vt:lpstr>
      <vt:lpstr> 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Stoevska, Valentina</dc:creator>
  <cp:lastModifiedBy>Zakariya Al-Abri</cp:lastModifiedBy>
  <cp:revision>3</cp:revision>
  <dcterms:created xsi:type="dcterms:W3CDTF">2022-05-23T17:41:40Z</dcterms:created>
  <dcterms:modified xsi:type="dcterms:W3CDTF">2022-05-24T08:50:08Z</dcterms:modified>
</cp:coreProperties>
</file>