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6" r:id="rId3"/>
    <p:sldId id="272" r:id="rId4"/>
    <p:sldId id="275" r:id="rId5"/>
    <p:sldId id="274" r:id="rId6"/>
    <p:sldId id="276" r:id="rId7"/>
    <p:sldId id="277" r:id="rId8"/>
    <p:sldId id="278" r:id="rId9"/>
    <p:sldId id="279" r:id="rId10"/>
    <p:sldId id="280" r:id="rId11"/>
    <p:sldId id="26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51" autoAdjust="0"/>
    <p:restoredTop sz="96357" autoAdjust="0"/>
  </p:normalViewPr>
  <p:slideViewPr>
    <p:cSldViewPr snapToGrid="0">
      <p:cViewPr varScale="1">
        <p:scale>
          <a:sx n="112" d="100"/>
          <a:sy n="112" d="100"/>
        </p:scale>
        <p:origin x="624" y="108"/>
      </p:cViewPr>
      <p:guideLst/>
    </p:cSldViewPr>
  </p:slideViewPr>
  <p:outlineViewPr>
    <p:cViewPr>
      <p:scale>
        <a:sx n="33" d="100"/>
        <a:sy n="33" d="100"/>
      </p:scale>
      <p:origin x="0" y="-8496"/>
    </p:cViewPr>
  </p:outlineViewPr>
  <p:notesTextViewPr>
    <p:cViewPr>
      <p:scale>
        <a:sx n="1" d="1"/>
        <a:sy n="1" d="1"/>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D068C6-7325-408C-921E-B389FF684A63}" type="datetimeFigureOut">
              <a:rPr lang="en-GB" smtClean="0"/>
              <a:t>25/05/2022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826FEE-2901-4F80-B040-94DEDE5C3ECF}" type="slidenum">
              <a:rPr lang="en-GB" smtClean="0"/>
              <a:t>‹#›</a:t>
            </a:fld>
            <a:endParaRPr lang="en-GB"/>
          </a:p>
        </p:txBody>
      </p:sp>
    </p:spTree>
    <p:extLst>
      <p:ext uri="{BB962C8B-B14F-4D97-AF65-F5344CB8AC3E}">
        <p14:creationId xmlns:p14="http://schemas.microsoft.com/office/powerpoint/2010/main" val="1475438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0826FEE-2901-4F80-B040-94DEDE5C3ECF}" type="slidenum">
              <a:rPr lang="en-GB" smtClean="0"/>
              <a:t>2</a:t>
            </a:fld>
            <a:endParaRPr lang="en-GB"/>
          </a:p>
        </p:txBody>
      </p:sp>
    </p:spTree>
    <p:extLst>
      <p:ext uri="{BB962C8B-B14F-4D97-AF65-F5344CB8AC3E}">
        <p14:creationId xmlns:p14="http://schemas.microsoft.com/office/powerpoint/2010/main" val="4076952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0826FEE-2901-4F80-B040-94DEDE5C3ECF}" type="slidenum">
              <a:rPr lang="en-GB" smtClean="0"/>
              <a:t>3</a:t>
            </a:fld>
            <a:endParaRPr lang="en-GB"/>
          </a:p>
        </p:txBody>
      </p:sp>
    </p:spTree>
    <p:extLst>
      <p:ext uri="{BB962C8B-B14F-4D97-AF65-F5344CB8AC3E}">
        <p14:creationId xmlns:p14="http://schemas.microsoft.com/office/powerpoint/2010/main" val="9105993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output harmonisation. </a:t>
            </a:r>
            <a:r>
              <a:rPr lang="en-GB" sz="1800" dirty="0">
                <a:effectLst/>
                <a:latin typeface="Calibri" panose="020F0502020204030204" pitchFamily="34" charset="0"/>
                <a:ea typeface="Calibri" panose="020F0502020204030204" pitchFamily="34" charset="0"/>
              </a:rPr>
              <a:t>Countries are free </a:t>
            </a:r>
            <a:r>
              <a:rPr lang="aa-ET" sz="1800" dirty="0">
                <a:effectLst/>
                <a:latin typeface="Calibri" panose="020F0502020204030204" pitchFamily="34" charset="0"/>
                <a:ea typeface="Calibri" panose="020F0502020204030204" pitchFamily="34" charset="0"/>
              </a:rPr>
              <a:t>to choose the methodology to be applied</a:t>
            </a:r>
            <a:endParaRPr lang="en-GB" dirty="0"/>
          </a:p>
        </p:txBody>
      </p:sp>
      <p:sp>
        <p:nvSpPr>
          <p:cNvPr id="4" name="Slide Number Placeholder 3"/>
          <p:cNvSpPr>
            <a:spLocks noGrp="1"/>
          </p:cNvSpPr>
          <p:nvPr>
            <p:ph type="sldNum" sz="quarter" idx="10"/>
          </p:nvPr>
        </p:nvSpPr>
        <p:spPr/>
        <p:txBody>
          <a:bodyPr/>
          <a:lstStyle/>
          <a:p>
            <a:fld id="{D0826FEE-2901-4F80-B040-94DEDE5C3ECF}" type="slidenum">
              <a:rPr lang="en-GB" smtClean="0"/>
              <a:t>4</a:t>
            </a:fld>
            <a:endParaRPr lang="en-GB"/>
          </a:p>
        </p:txBody>
      </p:sp>
    </p:spTree>
    <p:extLst>
      <p:ext uri="{BB962C8B-B14F-4D97-AF65-F5344CB8AC3E}">
        <p14:creationId xmlns:p14="http://schemas.microsoft.com/office/powerpoint/2010/main" val="3281109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0826FEE-2901-4F80-B040-94DEDE5C3ECF}" type="slidenum">
              <a:rPr lang="en-GB" smtClean="0"/>
              <a:t>5</a:t>
            </a:fld>
            <a:endParaRPr lang="en-GB"/>
          </a:p>
        </p:txBody>
      </p:sp>
    </p:spTree>
    <p:extLst>
      <p:ext uri="{BB962C8B-B14F-4D97-AF65-F5344CB8AC3E}">
        <p14:creationId xmlns:p14="http://schemas.microsoft.com/office/powerpoint/2010/main" val="3419363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0826FEE-2901-4F80-B040-94DEDE5C3ECF}" type="slidenum">
              <a:rPr lang="en-GB" smtClean="0"/>
              <a:t>6</a:t>
            </a:fld>
            <a:endParaRPr lang="en-GB"/>
          </a:p>
        </p:txBody>
      </p:sp>
    </p:spTree>
    <p:extLst>
      <p:ext uri="{BB962C8B-B14F-4D97-AF65-F5344CB8AC3E}">
        <p14:creationId xmlns:p14="http://schemas.microsoft.com/office/powerpoint/2010/main" val="2990631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0826FEE-2901-4F80-B040-94DEDE5C3ECF}" type="slidenum">
              <a:rPr lang="en-GB" smtClean="0"/>
              <a:t>7</a:t>
            </a:fld>
            <a:endParaRPr lang="en-GB"/>
          </a:p>
        </p:txBody>
      </p:sp>
    </p:spTree>
    <p:extLst>
      <p:ext uri="{BB962C8B-B14F-4D97-AF65-F5344CB8AC3E}">
        <p14:creationId xmlns:p14="http://schemas.microsoft.com/office/powerpoint/2010/main" val="4668600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0826FEE-2901-4F80-B040-94DEDE5C3ECF}" type="slidenum">
              <a:rPr lang="en-GB" smtClean="0"/>
              <a:t>8</a:t>
            </a:fld>
            <a:endParaRPr lang="en-GB"/>
          </a:p>
        </p:txBody>
      </p:sp>
    </p:spTree>
    <p:extLst>
      <p:ext uri="{BB962C8B-B14F-4D97-AF65-F5344CB8AC3E}">
        <p14:creationId xmlns:p14="http://schemas.microsoft.com/office/powerpoint/2010/main" val="7416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0826FEE-2901-4F80-B040-94DEDE5C3ECF}" type="slidenum">
              <a:rPr lang="en-GB" smtClean="0"/>
              <a:t>9</a:t>
            </a:fld>
            <a:endParaRPr lang="en-GB"/>
          </a:p>
        </p:txBody>
      </p:sp>
    </p:spTree>
    <p:extLst>
      <p:ext uri="{BB962C8B-B14F-4D97-AF65-F5344CB8AC3E}">
        <p14:creationId xmlns:p14="http://schemas.microsoft.com/office/powerpoint/2010/main" val="33826127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0826FEE-2901-4F80-B040-94DEDE5C3ECF}" type="slidenum">
              <a:rPr lang="en-GB" smtClean="0"/>
              <a:t>10</a:t>
            </a:fld>
            <a:endParaRPr lang="en-GB"/>
          </a:p>
        </p:txBody>
      </p:sp>
    </p:spTree>
    <p:extLst>
      <p:ext uri="{BB962C8B-B14F-4D97-AF65-F5344CB8AC3E}">
        <p14:creationId xmlns:p14="http://schemas.microsoft.com/office/powerpoint/2010/main" val="11320021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jpg"/><Relationship Id="rId1" Type="http://schemas.openxmlformats.org/officeDocument/2006/relationships/slideMaster" Target="../slideMasters/slideMaster1.xml"/><Relationship Id="rId4" Type="http://schemas.openxmlformats.org/officeDocument/2006/relationships/image" Target="../media/image2.emf"/></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9.emf"/><Relationship Id="rId1" Type="http://schemas.openxmlformats.org/officeDocument/2006/relationships/slideMaster" Target="../slideMasters/slideMaster1.xml"/><Relationship Id="rId4" Type="http://schemas.openxmlformats.org/officeDocument/2006/relationships/image" Target="../media/image2.emf"/></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90538" y="2873014"/>
            <a:ext cx="7200000" cy="608525"/>
          </a:xfrm>
        </p:spPr>
        <p:txBody>
          <a:bodyPr wrap="square" bIns="54000" anchor="t" anchorCtr="0">
            <a:noAutofit/>
          </a:bodyPr>
          <a:lstStyle>
            <a:lvl1pPr algn="l">
              <a:defRPr sz="4000"/>
            </a:lvl1pPr>
          </a:lstStyle>
          <a:p>
            <a:r>
              <a:rPr lang="en-US"/>
              <a:t>Click to edit Master title style</a:t>
            </a:r>
            <a:endParaRPr lang="en-GB"/>
          </a:p>
        </p:txBody>
      </p:sp>
      <p:sp>
        <p:nvSpPr>
          <p:cNvPr id="3" name="Subtitle 2"/>
          <p:cNvSpPr>
            <a:spLocks noGrp="1"/>
          </p:cNvSpPr>
          <p:nvPr>
            <p:ph type="subTitle" idx="1"/>
          </p:nvPr>
        </p:nvSpPr>
        <p:spPr>
          <a:xfrm>
            <a:off x="490538" y="3481539"/>
            <a:ext cx="7200000" cy="1655762"/>
          </a:xfrm>
        </p:spPr>
        <p:txBody>
          <a:bodyPr>
            <a:noAutofit/>
          </a:bodyPr>
          <a:lstStyle>
            <a:lvl1pPr marL="0" indent="0" algn="l">
              <a:lnSpc>
                <a:spcPct val="90000"/>
              </a:lnSpc>
              <a:spcAft>
                <a:spcPts val="1200"/>
              </a:spcAft>
              <a:buNone/>
              <a:defRPr sz="4000" b="0">
                <a:solidFill>
                  <a:schemeClr val="accent1"/>
                </a:solidFill>
              </a:defRPr>
            </a:lvl1pPr>
            <a:lvl2pPr marL="0" indent="0" algn="l">
              <a:buNone/>
              <a:defRPr sz="1400">
                <a:solidFill>
                  <a:schemeClr val="accent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a:xfrm>
            <a:off x="490538" y="6180035"/>
            <a:ext cx="2743200" cy="216000"/>
          </a:xfrm>
        </p:spPr>
        <p:txBody>
          <a:bodyPr anchor="b" anchorCtr="0">
            <a:noAutofit/>
          </a:bodyPr>
          <a:lstStyle>
            <a:lvl1pPr>
              <a:defRPr sz="1000">
                <a:solidFill>
                  <a:schemeClr val="accent1"/>
                </a:solidFill>
              </a:defRPr>
            </a:lvl1pPr>
          </a:lstStyle>
          <a:p>
            <a:r>
              <a:rPr lang="en-GB"/>
              <a:t>Date: Monday / 01 / October / 2019</a:t>
            </a:r>
          </a:p>
        </p:txBody>
      </p:sp>
      <p:sp>
        <p:nvSpPr>
          <p:cNvPr id="5" name="Footer Placeholder 4"/>
          <p:cNvSpPr>
            <a:spLocks noGrp="1"/>
          </p:cNvSpPr>
          <p:nvPr>
            <p:ph type="ftr" sz="quarter" idx="11"/>
          </p:nvPr>
        </p:nvSpPr>
        <p:spPr>
          <a:xfrm>
            <a:off x="490538" y="6858000"/>
            <a:ext cx="5605462" cy="180000"/>
          </a:xfrm>
        </p:spPr>
        <p:txBody>
          <a:bodyPr>
            <a:noAutofit/>
          </a:bodyPr>
          <a:lstStyle>
            <a:lvl1pPr>
              <a:defRPr>
                <a:noFill/>
              </a:defRPr>
            </a:lvl1pPr>
          </a:lstStyle>
          <a:p>
            <a:r>
              <a:rPr lang="en-GB"/>
              <a:t>Advancing social justice, promoting decent work</a:t>
            </a:r>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sp>
        <p:nvSpPr>
          <p:cNvPr id="11" name="Picture Placeholder 10"/>
          <p:cNvSpPr>
            <a:spLocks noGrp="1"/>
          </p:cNvSpPr>
          <p:nvPr>
            <p:ph type="pic" sz="quarter" idx="13" hasCustomPrompt="1"/>
          </p:nvPr>
        </p:nvSpPr>
        <p:spPr>
          <a:xfrm>
            <a:off x="2946400" y="0"/>
            <a:ext cx="9245600" cy="5321300"/>
          </a:xfrm>
          <a:custGeom>
            <a:avLst/>
            <a:gdLst>
              <a:gd name="connsiteX0" fmla="*/ 0 w 9245600"/>
              <a:gd name="connsiteY0" fmla="*/ 0 h 5321300"/>
              <a:gd name="connsiteX1" fmla="*/ 9245600 w 9245600"/>
              <a:gd name="connsiteY1" fmla="*/ 0 h 5321300"/>
              <a:gd name="connsiteX2" fmla="*/ 9245600 w 9245600"/>
              <a:gd name="connsiteY2" fmla="*/ 5321300 h 5321300"/>
              <a:gd name="connsiteX3" fmla="*/ 0 w 9245600"/>
              <a:gd name="connsiteY3" fmla="*/ 5321300 h 5321300"/>
              <a:gd name="connsiteX4" fmla="*/ 0 w 9245600"/>
              <a:gd name="connsiteY4" fmla="*/ 0 h 5321300"/>
              <a:gd name="connsiteX0" fmla="*/ 0 w 9245600"/>
              <a:gd name="connsiteY0" fmla="*/ 0 h 5321300"/>
              <a:gd name="connsiteX1" fmla="*/ 9245600 w 9245600"/>
              <a:gd name="connsiteY1" fmla="*/ 0 h 5321300"/>
              <a:gd name="connsiteX2" fmla="*/ 9245600 w 9245600"/>
              <a:gd name="connsiteY2" fmla="*/ 5321300 h 5321300"/>
              <a:gd name="connsiteX3" fmla="*/ 0 w 9245600"/>
              <a:gd name="connsiteY3" fmla="*/ 0 h 5321300"/>
            </a:gdLst>
            <a:ahLst/>
            <a:cxnLst>
              <a:cxn ang="0">
                <a:pos x="connsiteX0" y="connsiteY0"/>
              </a:cxn>
              <a:cxn ang="0">
                <a:pos x="connsiteX1" y="connsiteY1"/>
              </a:cxn>
              <a:cxn ang="0">
                <a:pos x="connsiteX2" y="connsiteY2"/>
              </a:cxn>
              <a:cxn ang="0">
                <a:pos x="connsiteX3" y="connsiteY3"/>
              </a:cxn>
            </a:cxnLst>
            <a:rect l="l" t="t" r="r" b="b"/>
            <a:pathLst>
              <a:path w="9245600" h="5321300">
                <a:moveTo>
                  <a:pt x="0" y="0"/>
                </a:moveTo>
                <a:lnTo>
                  <a:pt x="9245600" y="0"/>
                </a:lnTo>
                <a:lnTo>
                  <a:pt x="9245600" y="5321300"/>
                </a:lnTo>
                <a:lnTo>
                  <a:pt x="0" y="0"/>
                </a:lnTo>
                <a:close/>
              </a:path>
            </a:pathLst>
          </a:custGeom>
          <a:solidFill>
            <a:schemeClr val="accent1"/>
          </a:solidFill>
        </p:spPr>
        <p:txBody>
          <a:bodyPr>
            <a:noAutofit/>
          </a:bodyPr>
          <a:lstStyle>
            <a:lvl1pPr algn="r">
              <a:defRPr sz="1000">
                <a:solidFill>
                  <a:schemeClr val="bg1"/>
                </a:solidFill>
              </a:defRPr>
            </a:lvl1pPr>
          </a:lstStyle>
          <a:p>
            <a:r>
              <a:rPr lang="en-GB"/>
              <a:t>Click icon to insert picture, or leave unchanged for plain colour fill</a:t>
            </a:r>
          </a:p>
        </p:txBody>
      </p:sp>
    </p:spTree>
    <p:extLst>
      <p:ext uri="{BB962C8B-B14F-4D97-AF65-F5344CB8AC3E}">
        <p14:creationId xmlns:p14="http://schemas.microsoft.com/office/powerpoint/2010/main" val="31661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accent1"/>
                </a:solidFill>
              </a:defRPr>
            </a:lvl1pPr>
          </a:lstStyle>
          <a:p>
            <a:r>
              <a:rPr lang="en-US"/>
              <a:t>Click to edit Master title style</a:t>
            </a:r>
            <a:endParaRPr lang="en-GB"/>
          </a:p>
        </p:txBody>
      </p:sp>
      <p:sp>
        <p:nvSpPr>
          <p:cNvPr id="3" name="Text Placeholder 2"/>
          <p:cNvSpPr>
            <a:spLocks noGrp="1"/>
          </p:cNvSpPr>
          <p:nvPr>
            <p:ph type="body" idx="1"/>
          </p:nvPr>
        </p:nvSpPr>
        <p:spPr>
          <a:xfrm>
            <a:off x="490538" y="3481324"/>
            <a:ext cx="7200000" cy="1656000"/>
          </a:xfrm>
        </p:spPr>
        <p:txBody>
          <a:bodyPr>
            <a:noAutofit/>
          </a:bodyPr>
          <a:lstStyle>
            <a:lvl1pPr marL="0" indent="0">
              <a:lnSpc>
                <a:spcPct val="90000"/>
              </a:lnSpc>
              <a:buNone/>
              <a:defRPr sz="4000" b="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noAutofit/>
          </a:bodyPr>
          <a:lstStyle/>
          <a:p>
            <a:r>
              <a:rPr lang="en-GB"/>
              <a:t>Date: Monday / 01 / October / 2019</a:t>
            </a:r>
          </a:p>
        </p:txBody>
      </p:sp>
      <p:sp>
        <p:nvSpPr>
          <p:cNvPr id="5" name="Footer Placeholder 4"/>
          <p:cNvSpPr>
            <a:spLocks noGrp="1"/>
          </p:cNvSpPr>
          <p:nvPr>
            <p:ph type="ftr" sz="quarter" idx="11"/>
          </p:nvPr>
        </p:nvSpPr>
        <p:spPr>
          <a:xfrm>
            <a:off x="3621088" y="6867374"/>
            <a:ext cx="5605462" cy="180000"/>
          </a:xfrm>
        </p:spPr>
        <p:txBody>
          <a:bodyPr>
            <a:noAutofit/>
          </a:bodyPr>
          <a:lstStyle>
            <a:lvl1pPr>
              <a:defRPr>
                <a:noFill/>
              </a:defRPr>
            </a:lvl1pPr>
          </a:lstStyle>
          <a:p>
            <a:r>
              <a:rPr lang="en-GB"/>
              <a:t>Advancing social justice, promoting decent work</a:t>
            </a:r>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sp>
        <p:nvSpPr>
          <p:cNvPr id="8" name="Right Triangle 7"/>
          <p:cNvSpPr/>
          <p:nvPr userDrawn="1"/>
        </p:nvSpPr>
        <p:spPr>
          <a:xfrm flipH="1">
            <a:off x="5529262" y="3007518"/>
            <a:ext cx="6662738" cy="3850481"/>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Tree>
    <p:extLst>
      <p:ext uri="{BB962C8B-B14F-4D97-AF65-F5344CB8AC3E}">
        <p14:creationId xmlns:p14="http://schemas.microsoft.com/office/powerpoint/2010/main" val="577579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secHead" preserve="1">
  <p:cSld name="Section Header B">
    <p:spTree>
      <p:nvGrpSpPr>
        <p:cNvPr id="1" name=""/>
        <p:cNvGrpSpPr/>
        <p:nvPr/>
      </p:nvGrpSpPr>
      <p:grpSpPr>
        <a:xfrm>
          <a:off x="0" y="0"/>
          <a:ext cx="0" cy="0"/>
          <a:chOff x="0" y="0"/>
          <a:chExt cx="0" cy="0"/>
        </a:xfrm>
      </p:grpSpPr>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accent1"/>
                </a:solidFill>
              </a:defRPr>
            </a:lvl1pPr>
          </a:lstStyle>
          <a:p>
            <a:r>
              <a:rPr lang="en-US"/>
              <a:t>Click to edit Master title style</a:t>
            </a:r>
            <a:endParaRPr lang="en-GB"/>
          </a:p>
        </p:txBody>
      </p:sp>
      <p:sp>
        <p:nvSpPr>
          <p:cNvPr id="3" name="Text Placeholder 2"/>
          <p:cNvSpPr>
            <a:spLocks noGrp="1"/>
          </p:cNvSpPr>
          <p:nvPr>
            <p:ph type="body" idx="1"/>
          </p:nvPr>
        </p:nvSpPr>
        <p:spPr>
          <a:xfrm>
            <a:off x="490538" y="3481324"/>
            <a:ext cx="7200000" cy="1656000"/>
          </a:xfrm>
        </p:spPr>
        <p:txBody>
          <a:bodyPr>
            <a:noAutofit/>
          </a:bodyPr>
          <a:lstStyle>
            <a:lvl1pPr marL="0" indent="0">
              <a:lnSpc>
                <a:spcPct val="90000"/>
              </a:lnSpc>
              <a:buNone/>
              <a:defRPr sz="4000" b="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noAutofit/>
          </a:bodyPr>
          <a:lstStyle/>
          <a:p>
            <a:r>
              <a:rPr lang="en-GB"/>
              <a:t>Date: Monday / 01 / October / 2019</a:t>
            </a:r>
          </a:p>
        </p:txBody>
      </p:sp>
      <p:sp>
        <p:nvSpPr>
          <p:cNvPr id="5" name="Footer Placeholder 4"/>
          <p:cNvSpPr>
            <a:spLocks noGrp="1"/>
          </p:cNvSpPr>
          <p:nvPr>
            <p:ph type="ftr" sz="quarter" idx="11"/>
          </p:nvPr>
        </p:nvSpPr>
        <p:spPr>
          <a:xfrm>
            <a:off x="3602038" y="6866325"/>
            <a:ext cx="5605462" cy="180000"/>
          </a:xfrm>
        </p:spPr>
        <p:txBody>
          <a:bodyPr>
            <a:noAutofit/>
          </a:bodyPr>
          <a:lstStyle>
            <a:lvl1pPr>
              <a:defRPr>
                <a:noFill/>
              </a:defRPr>
            </a:lvl1pPr>
          </a:lstStyle>
          <a:p>
            <a:r>
              <a:rPr lang="en-GB"/>
              <a:t>Advancing social justice, promoting decent work</a:t>
            </a:r>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sp>
        <p:nvSpPr>
          <p:cNvPr id="8" name="Right Triangle 7"/>
          <p:cNvSpPr/>
          <p:nvPr userDrawn="1"/>
        </p:nvSpPr>
        <p:spPr>
          <a:xfrm flipH="1">
            <a:off x="8286750" y="4601106"/>
            <a:ext cx="3905250" cy="2256894"/>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
        <p:nvSpPr>
          <p:cNvPr id="10" name="Right Triangle 9"/>
          <p:cNvSpPr/>
          <p:nvPr userDrawn="1"/>
        </p:nvSpPr>
        <p:spPr>
          <a:xfrm rot="10800000">
            <a:off x="3191027" y="2238"/>
            <a:ext cx="8999022" cy="52006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Tree>
    <p:extLst>
      <p:ext uri="{BB962C8B-B14F-4D97-AF65-F5344CB8AC3E}">
        <p14:creationId xmlns:p14="http://schemas.microsoft.com/office/powerpoint/2010/main" val="3072045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reserve="1">
  <p:cSld name="Section Header C">
    <p:spTree>
      <p:nvGrpSpPr>
        <p:cNvPr id="1" name=""/>
        <p:cNvGrpSpPr/>
        <p:nvPr/>
      </p:nvGrpSpPr>
      <p:grpSpPr>
        <a:xfrm>
          <a:off x="0" y="0"/>
          <a:ext cx="0" cy="0"/>
          <a:chOff x="0" y="0"/>
          <a:chExt cx="0" cy="0"/>
        </a:xfrm>
      </p:grpSpPr>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accent1"/>
                </a:solidFill>
              </a:defRPr>
            </a:lvl1pPr>
          </a:lstStyle>
          <a:p>
            <a:r>
              <a:rPr lang="en-US"/>
              <a:t>Click to edit Master title style</a:t>
            </a:r>
            <a:endParaRPr lang="en-GB"/>
          </a:p>
        </p:txBody>
      </p:sp>
      <p:sp>
        <p:nvSpPr>
          <p:cNvPr id="3" name="Text Placeholder 2"/>
          <p:cNvSpPr>
            <a:spLocks noGrp="1"/>
          </p:cNvSpPr>
          <p:nvPr>
            <p:ph type="body" idx="1"/>
          </p:nvPr>
        </p:nvSpPr>
        <p:spPr>
          <a:xfrm>
            <a:off x="490538" y="3481324"/>
            <a:ext cx="7200000" cy="1656000"/>
          </a:xfrm>
        </p:spPr>
        <p:txBody>
          <a:bodyPr>
            <a:noAutofit/>
          </a:bodyPr>
          <a:lstStyle>
            <a:lvl1pPr marL="0" indent="0">
              <a:lnSpc>
                <a:spcPct val="90000"/>
              </a:lnSpc>
              <a:buNone/>
              <a:defRPr sz="4000" b="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noAutofit/>
          </a:bodyPr>
          <a:lstStyle/>
          <a:p>
            <a:r>
              <a:rPr lang="en-GB"/>
              <a:t>Date: Monday / 01 / October / 2019</a:t>
            </a:r>
          </a:p>
        </p:txBody>
      </p:sp>
      <p:sp>
        <p:nvSpPr>
          <p:cNvPr id="5" name="Footer Placeholder 4"/>
          <p:cNvSpPr>
            <a:spLocks noGrp="1"/>
          </p:cNvSpPr>
          <p:nvPr>
            <p:ph type="ftr" sz="quarter" idx="11"/>
          </p:nvPr>
        </p:nvSpPr>
        <p:spPr>
          <a:xfrm>
            <a:off x="3602038" y="6866325"/>
            <a:ext cx="5605462" cy="180000"/>
          </a:xfrm>
        </p:spPr>
        <p:txBody>
          <a:bodyPr>
            <a:noAutofit/>
          </a:bodyPr>
          <a:lstStyle>
            <a:lvl1pPr>
              <a:defRPr>
                <a:noFill/>
              </a:defRPr>
            </a:lvl1pPr>
          </a:lstStyle>
          <a:p>
            <a:r>
              <a:rPr lang="en-GB"/>
              <a:t>Advancing social justice, promoting decent work</a:t>
            </a:r>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
        <p:nvSpPr>
          <p:cNvPr id="10" name="Right Triangle 9"/>
          <p:cNvSpPr/>
          <p:nvPr userDrawn="1"/>
        </p:nvSpPr>
        <p:spPr>
          <a:xfrm rot="10800000">
            <a:off x="5307376" y="0"/>
            <a:ext cx="6884624" cy="3978712"/>
          </a:xfrm>
          <a:prstGeom prst="r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Tree>
    <p:extLst>
      <p:ext uri="{BB962C8B-B14F-4D97-AF65-F5344CB8AC3E}">
        <p14:creationId xmlns:p14="http://schemas.microsoft.com/office/powerpoint/2010/main" val="1319992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Section Header Pho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bg1"/>
                </a:solidFill>
              </a:defRPr>
            </a:lvl1pPr>
          </a:lstStyle>
          <a:p>
            <a:r>
              <a:rPr lang="en-US"/>
              <a:t>Click to edit Master title style</a:t>
            </a:r>
            <a:endParaRPr lang="en-GB"/>
          </a:p>
        </p:txBody>
      </p:sp>
      <p:sp>
        <p:nvSpPr>
          <p:cNvPr id="3" name="Text Placeholder 2"/>
          <p:cNvSpPr>
            <a:spLocks noGrp="1"/>
          </p:cNvSpPr>
          <p:nvPr>
            <p:ph type="body" idx="1"/>
          </p:nvPr>
        </p:nvSpPr>
        <p:spPr>
          <a:xfrm>
            <a:off x="490538" y="3481324"/>
            <a:ext cx="7200000" cy="1656000"/>
          </a:xfrm>
        </p:spPr>
        <p:txBody>
          <a:bodyPr>
            <a:noAutofit/>
          </a:bodyPr>
          <a:lstStyle>
            <a:lvl1pPr marL="0" indent="0">
              <a:lnSpc>
                <a:spcPct val="90000"/>
              </a:lnSpc>
              <a:buNone/>
              <a:defRPr sz="4000" b="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noAutofit/>
          </a:bodyPr>
          <a:lstStyle/>
          <a:p>
            <a:r>
              <a:rPr lang="en-GB"/>
              <a:t>Date: Monday / 01 / October / 2019</a:t>
            </a:r>
          </a:p>
        </p:txBody>
      </p:sp>
      <p:sp>
        <p:nvSpPr>
          <p:cNvPr id="5" name="Footer Placeholder 4"/>
          <p:cNvSpPr>
            <a:spLocks noGrp="1"/>
          </p:cNvSpPr>
          <p:nvPr>
            <p:ph type="ftr" sz="quarter" idx="11"/>
          </p:nvPr>
        </p:nvSpPr>
        <p:spPr>
          <a:xfrm>
            <a:off x="3602038" y="6870450"/>
            <a:ext cx="5605462" cy="180000"/>
          </a:xfrm>
        </p:spPr>
        <p:txBody>
          <a:bodyPr>
            <a:noAutofit/>
          </a:bodyPr>
          <a:lstStyle>
            <a:lvl1pPr>
              <a:defRPr>
                <a:noFill/>
              </a:defRPr>
            </a:lvl1pPr>
          </a:lstStyle>
          <a:p>
            <a:r>
              <a:rPr lang="en-GB"/>
              <a:t>Advancing social justice, promoting decent work</a:t>
            </a:r>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0602" y="490538"/>
            <a:ext cx="1371472" cy="494482"/>
          </a:xfrm>
          <a:prstGeom prst="rect">
            <a:avLst/>
          </a:prstGeom>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Tree>
    <p:extLst>
      <p:ext uri="{BB962C8B-B14F-4D97-AF65-F5344CB8AC3E}">
        <p14:creationId xmlns:p14="http://schemas.microsoft.com/office/powerpoint/2010/main" val="38082224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attern">
    <p:bg>
      <p:bgPr>
        <a:solidFill>
          <a:schemeClr val="bg1"/>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1" t="21407" r="38481" b="40746"/>
          <a:stretch/>
        </p:blipFill>
        <p:spPr>
          <a:xfrm>
            <a:off x="-1397975" y="1085561"/>
            <a:ext cx="13604217" cy="5784889"/>
          </a:xfrm>
          <a:prstGeom prst="rect">
            <a:avLst/>
          </a:prstGeom>
        </p:spPr>
      </p:pic>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accent1"/>
                </a:solidFill>
              </a:defRPr>
            </a:lvl1pPr>
          </a:lstStyle>
          <a:p>
            <a:r>
              <a:rPr lang="en-US"/>
              <a:t>Click to edit Master title style</a:t>
            </a:r>
            <a:endParaRPr lang="en-GB"/>
          </a:p>
        </p:txBody>
      </p:sp>
      <p:sp>
        <p:nvSpPr>
          <p:cNvPr id="3" name="Text Placeholder 2"/>
          <p:cNvSpPr>
            <a:spLocks noGrp="1"/>
          </p:cNvSpPr>
          <p:nvPr>
            <p:ph type="body" idx="1"/>
          </p:nvPr>
        </p:nvSpPr>
        <p:spPr>
          <a:xfrm>
            <a:off x="490538" y="3481324"/>
            <a:ext cx="5868000" cy="648000"/>
          </a:xfrm>
        </p:spPr>
        <p:txBody>
          <a:bodyPr>
            <a:noAutofit/>
          </a:bodyPr>
          <a:lstStyle>
            <a:lvl1pPr marL="0" indent="0">
              <a:lnSpc>
                <a:spcPct val="90000"/>
              </a:lnSpc>
              <a:buNone/>
              <a:defRPr sz="4000" b="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noAutofit/>
          </a:bodyPr>
          <a:lstStyle/>
          <a:p>
            <a:r>
              <a:rPr lang="en-GB"/>
              <a:t>Date: Monday / 01 / October / 2019</a:t>
            </a:r>
          </a:p>
        </p:txBody>
      </p:sp>
      <p:sp>
        <p:nvSpPr>
          <p:cNvPr id="5" name="Footer Placeholder 4"/>
          <p:cNvSpPr>
            <a:spLocks noGrp="1"/>
          </p:cNvSpPr>
          <p:nvPr>
            <p:ph type="ftr" sz="quarter" idx="11"/>
          </p:nvPr>
        </p:nvSpPr>
        <p:spPr>
          <a:xfrm>
            <a:off x="3649663" y="6870450"/>
            <a:ext cx="5605462" cy="180000"/>
          </a:xfrm>
        </p:spPr>
        <p:txBody>
          <a:bodyPr>
            <a:noAutofit/>
          </a:bodyPr>
          <a:lstStyle>
            <a:lvl1pPr>
              <a:defRPr>
                <a:noFill/>
              </a:defRPr>
            </a:lvl1pPr>
          </a:lstStyle>
          <a:p>
            <a:r>
              <a:rPr lang="en-GB"/>
              <a:t>Advancing social justice, promoting decent work</a:t>
            </a:r>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Tree>
    <p:extLst>
      <p:ext uri="{BB962C8B-B14F-4D97-AF65-F5344CB8AC3E}">
        <p14:creationId xmlns:p14="http://schemas.microsoft.com/office/powerpoint/2010/main" val="30062829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GB"/>
              <a:t>Date: Monday / 01 / October / 2019</a:t>
            </a:r>
          </a:p>
        </p:txBody>
      </p:sp>
      <p:sp>
        <p:nvSpPr>
          <p:cNvPr id="4" name="Footer Placeholder 3"/>
          <p:cNvSpPr>
            <a:spLocks noGrp="1"/>
          </p:cNvSpPr>
          <p:nvPr>
            <p:ph type="ftr" sz="quarter" idx="11"/>
          </p:nvPr>
        </p:nvSpPr>
        <p:spPr/>
        <p:txBody>
          <a:bodyPr/>
          <a:lstStyle/>
          <a:p>
            <a:r>
              <a:rPr lang="en-GB"/>
              <a:t>Advancing social justice, promoting decent work</a:t>
            </a:r>
          </a:p>
        </p:txBody>
      </p:sp>
      <p:sp>
        <p:nvSpPr>
          <p:cNvPr id="5" name="Slide Number Placeholder 4"/>
          <p:cNvSpPr>
            <a:spLocks noGrp="1"/>
          </p:cNvSpPr>
          <p:nvPr>
            <p:ph type="sldNum" sz="quarter" idx="12"/>
          </p:nvPr>
        </p:nvSpPr>
        <p:spPr/>
        <p:txBody>
          <a:bodyPr/>
          <a:lstStyle/>
          <a:p>
            <a:fld id="{856227C0-AD57-4F9B-BAE3-EEFB0D0EE427}" type="slidenum">
              <a:rPr lang="en-GB" smtClean="0"/>
              <a:t>‹#›</a:t>
            </a:fld>
            <a:endParaRPr lang="en-GB"/>
          </a:p>
        </p:txBody>
      </p:sp>
    </p:spTree>
    <p:extLst>
      <p:ext uri="{BB962C8B-B14F-4D97-AF65-F5344CB8AC3E}">
        <p14:creationId xmlns:p14="http://schemas.microsoft.com/office/powerpoint/2010/main" val="26420880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Date: Monday / 01 / October / 2019</a:t>
            </a:r>
          </a:p>
        </p:txBody>
      </p:sp>
      <p:sp>
        <p:nvSpPr>
          <p:cNvPr id="3" name="Footer Placeholder 2"/>
          <p:cNvSpPr>
            <a:spLocks noGrp="1"/>
          </p:cNvSpPr>
          <p:nvPr>
            <p:ph type="ftr" sz="quarter" idx="11"/>
          </p:nvPr>
        </p:nvSpPr>
        <p:spPr/>
        <p:txBody>
          <a:bodyPr/>
          <a:lstStyle/>
          <a:p>
            <a:r>
              <a:rPr lang="en-GB"/>
              <a:t>Advancing social justice, promoting decent work</a:t>
            </a:r>
          </a:p>
        </p:txBody>
      </p:sp>
      <p:sp>
        <p:nvSpPr>
          <p:cNvPr id="4" name="Slide Number Placeholder 3"/>
          <p:cNvSpPr>
            <a:spLocks noGrp="1"/>
          </p:cNvSpPr>
          <p:nvPr>
            <p:ph type="sldNum" sz="quarter" idx="12"/>
          </p:nvPr>
        </p:nvSpPr>
        <p:spPr/>
        <p:txBody>
          <a:bodyPr/>
          <a:lstStyle/>
          <a:p>
            <a:fld id="{856227C0-AD57-4F9B-BAE3-EEFB0D0EE427}" type="slidenum">
              <a:rPr lang="en-GB" smtClean="0"/>
              <a:t>‹#›</a:t>
            </a:fld>
            <a:endParaRPr lang="en-GB"/>
          </a:p>
        </p:txBody>
      </p:sp>
    </p:spTree>
    <p:extLst>
      <p:ext uri="{BB962C8B-B14F-4D97-AF65-F5344CB8AC3E}">
        <p14:creationId xmlns:p14="http://schemas.microsoft.com/office/powerpoint/2010/main" val="1711956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GB"/>
              <a:t>Date: Monday / 01 / October / 2019</a:t>
            </a:r>
          </a:p>
        </p:txBody>
      </p:sp>
      <p:sp>
        <p:nvSpPr>
          <p:cNvPr id="5" name="Footer Placeholder 4"/>
          <p:cNvSpPr>
            <a:spLocks noGrp="1"/>
          </p:cNvSpPr>
          <p:nvPr>
            <p:ph type="ftr" sz="quarter" idx="11"/>
          </p:nvPr>
        </p:nvSpPr>
        <p:spPr/>
        <p:txBody>
          <a:bodyPr/>
          <a:lstStyle/>
          <a:p>
            <a:r>
              <a:rPr lang="en-GB"/>
              <a:t>Advancing social justice, promoting decent work</a:t>
            </a:r>
          </a:p>
        </p:txBody>
      </p:sp>
      <p:sp>
        <p:nvSpPr>
          <p:cNvPr id="6" name="Slide Number Placeholder 5"/>
          <p:cNvSpPr>
            <a:spLocks noGrp="1"/>
          </p:cNvSpPr>
          <p:nvPr>
            <p:ph type="sldNum" sz="quarter" idx="12"/>
          </p:nvPr>
        </p:nvSpPr>
        <p:spPr/>
        <p:txBody>
          <a:bodyPr/>
          <a:lstStyle/>
          <a:p>
            <a:fld id="{856227C0-AD57-4F9B-BAE3-EEFB0D0EE427}" type="slidenum">
              <a:rPr lang="en-GB" smtClean="0"/>
              <a:t>‹#›</a:t>
            </a:fld>
            <a:endParaRPr lang="en-GB"/>
          </a:p>
        </p:txBody>
      </p:sp>
    </p:spTree>
    <p:extLst>
      <p:ext uri="{BB962C8B-B14F-4D97-AF65-F5344CB8AC3E}">
        <p14:creationId xmlns:p14="http://schemas.microsoft.com/office/powerpoint/2010/main" val="275829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 Patter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90539" y="2393950"/>
            <a:ext cx="7311862" cy="3482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GB"/>
              <a:t>Date: Monday / 01 / October / 2019</a:t>
            </a:r>
          </a:p>
        </p:txBody>
      </p:sp>
      <p:sp>
        <p:nvSpPr>
          <p:cNvPr id="5" name="Footer Placeholder 4"/>
          <p:cNvSpPr>
            <a:spLocks noGrp="1"/>
          </p:cNvSpPr>
          <p:nvPr>
            <p:ph type="ftr" sz="quarter" idx="11"/>
          </p:nvPr>
        </p:nvSpPr>
        <p:spPr/>
        <p:txBody>
          <a:bodyPr/>
          <a:lstStyle/>
          <a:p>
            <a:r>
              <a:rPr lang="en-GB"/>
              <a:t>Advancing social justice, promoting decent work</a:t>
            </a:r>
          </a:p>
        </p:txBody>
      </p:sp>
      <p:sp>
        <p:nvSpPr>
          <p:cNvPr id="6" name="Slide Number Placeholder 5"/>
          <p:cNvSpPr>
            <a:spLocks noGrp="1"/>
          </p:cNvSpPr>
          <p:nvPr>
            <p:ph type="sldNum" sz="quarter" idx="12"/>
          </p:nvPr>
        </p:nvSpPr>
        <p:spPr/>
        <p:txBody>
          <a:bodyPr/>
          <a:lstStyle/>
          <a:p>
            <a:fld id="{856227C0-AD57-4F9B-BAE3-EEFB0D0EE427}" type="slidenum">
              <a:rPr lang="en-GB" smtClean="0"/>
              <a:t>‹#›</a:t>
            </a:fld>
            <a:endParaRPr lang="en-GB"/>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r="7834" b="41970"/>
          <a:stretch/>
        </p:blipFill>
        <p:spPr>
          <a:xfrm>
            <a:off x="4581526" y="3244430"/>
            <a:ext cx="7619999" cy="3623095"/>
          </a:xfrm>
          <a:prstGeom prst="rect">
            <a:avLst/>
          </a:prstGeom>
        </p:spPr>
      </p:pic>
      <p:sp>
        <p:nvSpPr>
          <p:cNvPr id="10" name="Text Placeholder 9"/>
          <p:cNvSpPr>
            <a:spLocks noGrp="1"/>
          </p:cNvSpPr>
          <p:nvPr>
            <p:ph type="body" sz="quarter" idx="13"/>
          </p:nvPr>
        </p:nvSpPr>
        <p:spPr>
          <a:xfrm>
            <a:off x="490538" y="4796725"/>
            <a:ext cx="3412800" cy="970829"/>
          </a:xfrm>
        </p:spPr>
        <p:txBody>
          <a:bodyPr tIns="108000">
            <a:spAutoFit/>
          </a:bodyPr>
          <a:lstStyle>
            <a:lvl1pPr marL="489600" indent="-489600">
              <a:buSzPct val="150000"/>
              <a:buFontTx/>
              <a:buBlip>
                <a:blip r:embed="rId3"/>
              </a:buBlip>
              <a:defRPr b="0">
                <a:solidFill>
                  <a:schemeClr val="tx1"/>
                </a:solidFill>
              </a:defRPr>
            </a:lvl1pPr>
            <a:lvl2pPr marL="669600" indent="-180000">
              <a:buClr>
                <a:schemeClr val="accent2"/>
              </a:buClr>
              <a:buSzPct val="80000"/>
              <a:buFont typeface="Wingdings 3" panose="05040102010807070707" pitchFamily="18" charset="2"/>
              <a:buChar char="u"/>
              <a:defRPr sz="10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81085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Corner Image">
    <p:spTree>
      <p:nvGrpSpPr>
        <p:cNvPr id="1" name=""/>
        <p:cNvGrpSpPr/>
        <p:nvPr/>
      </p:nvGrpSpPr>
      <p:grpSpPr>
        <a:xfrm>
          <a:off x="0" y="0"/>
          <a:ext cx="0" cy="0"/>
          <a:chOff x="0" y="0"/>
          <a:chExt cx="0" cy="0"/>
        </a:xfrm>
      </p:grpSpPr>
      <p:sp>
        <p:nvSpPr>
          <p:cNvPr id="8" name="Picture Placeholder 7"/>
          <p:cNvSpPr>
            <a:spLocks noGrp="1"/>
          </p:cNvSpPr>
          <p:nvPr>
            <p:ph type="pic" sz="quarter" idx="13" hasCustomPrompt="1"/>
          </p:nvPr>
        </p:nvSpPr>
        <p:spPr>
          <a:xfrm>
            <a:off x="4692650" y="2538000"/>
            <a:ext cx="7499350" cy="4320000"/>
          </a:xfrm>
          <a:custGeom>
            <a:avLst/>
            <a:gdLst>
              <a:gd name="connsiteX0" fmla="*/ 0 w 7499350"/>
              <a:gd name="connsiteY0" fmla="*/ 0 h 4320000"/>
              <a:gd name="connsiteX1" fmla="*/ 7499350 w 7499350"/>
              <a:gd name="connsiteY1" fmla="*/ 0 h 4320000"/>
              <a:gd name="connsiteX2" fmla="*/ 7499350 w 7499350"/>
              <a:gd name="connsiteY2" fmla="*/ 4320000 h 4320000"/>
              <a:gd name="connsiteX3" fmla="*/ 0 w 7499350"/>
              <a:gd name="connsiteY3" fmla="*/ 4320000 h 4320000"/>
              <a:gd name="connsiteX4" fmla="*/ 0 w 7499350"/>
              <a:gd name="connsiteY4" fmla="*/ 0 h 4320000"/>
              <a:gd name="connsiteX0" fmla="*/ 0 w 7499350"/>
              <a:gd name="connsiteY0" fmla="*/ 4320000 h 4320000"/>
              <a:gd name="connsiteX1" fmla="*/ 7499350 w 7499350"/>
              <a:gd name="connsiteY1" fmla="*/ 0 h 4320000"/>
              <a:gd name="connsiteX2" fmla="*/ 7499350 w 7499350"/>
              <a:gd name="connsiteY2" fmla="*/ 4320000 h 4320000"/>
              <a:gd name="connsiteX3" fmla="*/ 0 w 7499350"/>
              <a:gd name="connsiteY3" fmla="*/ 4320000 h 4320000"/>
            </a:gdLst>
            <a:ahLst/>
            <a:cxnLst>
              <a:cxn ang="0">
                <a:pos x="connsiteX0" y="connsiteY0"/>
              </a:cxn>
              <a:cxn ang="0">
                <a:pos x="connsiteX1" y="connsiteY1"/>
              </a:cxn>
              <a:cxn ang="0">
                <a:pos x="connsiteX2" y="connsiteY2"/>
              </a:cxn>
              <a:cxn ang="0">
                <a:pos x="connsiteX3" y="connsiteY3"/>
              </a:cxn>
            </a:cxnLst>
            <a:rect l="l" t="t" r="r" b="b"/>
            <a:pathLst>
              <a:path w="7499350" h="4320000">
                <a:moveTo>
                  <a:pt x="0" y="4320000"/>
                </a:moveTo>
                <a:lnTo>
                  <a:pt x="7499350" y="0"/>
                </a:lnTo>
                <a:lnTo>
                  <a:pt x="7499350" y="4320000"/>
                </a:lnTo>
                <a:lnTo>
                  <a:pt x="0" y="4320000"/>
                </a:lnTo>
                <a:close/>
              </a:path>
            </a:pathLst>
          </a:custGeom>
        </p:spPr>
        <p:txBody>
          <a:bodyPr anchor="b" anchorCtr="0"/>
          <a:lstStyle>
            <a:lvl1pPr algn="r">
              <a:defRPr sz="1000" b="1">
                <a:solidFill>
                  <a:schemeClr val="tx1"/>
                </a:solidFill>
              </a:defRPr>
            </a:lvl1pPr>
          </a:lstStyle>
          <a:p>
            <a:r>
              <a:rPr lang="en-GB"/>
              <a:t>Click icon to insert picture</a:t>
            </a: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90539" y="2393950"/>
            <a:ext cx="7311862" cy="3482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GB"/>
              <a:t>Date: Monday / 01 / October / 2019</a:t>
            </a:r>
          </a:p>
        </p:txBody>
      </p:sp>
      <p:sp>
        <p:nvSpPr>
          <p:cNvPr id="5" name="Footer Placeholder 4"/>
          <p:cNvSpPr>
            <a:spLocks noGrp="1"/>
          </p:cNvSpPr>
          <p:nvPr>
            <p:ph type="ftr" sz="quarter" idx="11"/>
          </p:nvPr>
        </p:nvSpPr>
        <p:spPr/>
        <p:txBody>
          <a:bodyPr/>
          <a:lstStyle/>
          <a:p>
            <a:r>
              <a:rPr lang="en-GB"/>
              <a:t>Advancing social justice, promoting decent work</a:t>
            </a:r>
          </a:p>
        </p:txBody>
      </p:sp>
      <p:sp>
        <p:nvSpPr>
          <p:cNvPr id="6" name="Slide Number Placeholder 5"/>
          <p:cNvSpPr>
            <a:spLocks noGrp="1"/>
          </p:cNvSpPr>
          <p:nvPr>
            <p:ph type="sldNum" sz="quarter" idx="12"/>
          </p:nvPr>
        </p:nvSpPr>
        <p:spPr/>
        <p:txBody>
          <a:bodyPr/>
          <a:lstStyle/>
          <a:p>
            <a:fld id="{856227C0-AD57-4F9B-BAE3-EEFB0D0EE427}" type="slidenum">
              <a:rPr lang="en-GB" smtClean="0"/>
              <a:t>‹#›</a:t>
            </a:fld>
            <a:endParaRPr lang="en-GB"/>
          </a:p>
        </p:txBody>
      </p:sp>
      <p:sp>
        <p:nvSpPr>
          <p:cNvPr id="9" name="TextBox 8"/>
          <p:cNvSpPr txBox="1"/>
          <p:nvPr userDrawn="1"/>
        </p:nvSpPr>
        <p:spPr>
          <a:xfrm>
            <a:off x="4686300" y="6870450"/>
            <a:ext cx="7505700" cy="153888"/>
          </a:xfrm>
          <a:prstGeom prst="rect">
            <a:avLst/>
          </a:prstGeom>
          <a:noFill/>
        </p:spPr>
        <p:txBody>
          <a:bodyPr wrap="square" lIns="0" tIns="0" rIns="0" bIns="0" rtlCol="0">
            <a:spAutoFit/>
          </a:bodyPr>
          <a:lstStyle/>
          <a:p>
            <a:pPr algn="r"/>
            <a:r>
              <a:rPr lang="en-GB" sz="1000"/>
              <a:t>NB Manually place “ilo.org” device in front of image</a:t>
            </a:r>
          </a:p>
        </p:txBody>
      </p:sp>
    </p:spTree>
    <p:extLst>
      <p:ext uri="{BB962C8B-B14F-4D97-AF65-F5344CB8AC3E}">
        <p14:creationId xmlns:p14="http://schemas.microsoft.com/office/powerpoint/2010/main" val="259065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 Image/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90539" y="2393950"/>
            <a:ext cx="7311862" cy="3482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GB"/>
              <a:t>Date: Monday / 01 / October / 2019</a:t>
            </a:r>
          </a:p>
        </p:txBody>
      </p:sp>
      <p:sp>
        <p:nvSpPr>
          <p:cNvPr id="5" name="Footer Placeholder 4"/>
          <p:cNvSpPr>
            <a:spLocks noGrp="1"/>
          </p:cNvSpPr>
          <p:nvPr>
            <p:ph type="ftr" sz="quarter" idx="11"/>
          </p:nvPr>
        </p:nvSpPr>
        <p:spPr/>
        <p:txBody>
          <a:bodyPr/>
          <a:lstStyle/>
          <a:p>
            <a:r>
              <a:rPr lang="en-GB"/>
              <a:t>Advancing social justice, promoting decent work</a:t>
            </a:r>
          </a:p>
        </p:txBody>
      </p:sp>
      <p:sp>
        <p:nvSpPr>
          <p:cNvPr id="6" name="Slide Number Placeholder 5"/>
          <p:cNvSpPr>
            <a:spLocks noGrp="1"/>
          </p:cNvSpPr>
          <p:nvPr>
            <p:ph type="sldNum" sz="quarter" idx="12"/>
          </p:nvPr>
        </p:nvSpPr>
        <p:spPr/>
        <p:txBody>
          <a:bodyPr/>
          <a:lstStyle/>
          <a:p>
            <a:fld id="{856227C0-AD57-4F9B-BAE3-EEFB0D0EE427}" type="slidenum">
              <a:rPr lang="en-GB" smtClean="0"/>
              <a:t>‹#›</a:t>
            </a:fld>
            <a:endParaRPr lang="en-GB"/>
          </a:p>
        </p:txBody>
      </p:sp>
      <p:sp>
        <p:nvSpPr>
          <p:cNvPr id="9" name="TextBox 8"/>
          <p:cNvSpPr txBox="1"/>
          <p:nvPr userDrawn="1"/>
        </p:nvSpPr>
        <p:spPr>
          <a:xfrm>
            <a:off x="4686300" y="6870450"/>
            <a:ext cx="7505700" cy="153888"/>
          </a:xfrm>
          <a:prstGeom prst="rect">
            <a:avLst/>
          </a:prstGeom>
          <a:noFill/>
        </p:spPr>
        <p:txBody>
          <a:bodyPr wrap="square" lIns="0" tIns="0" rIns="0" bIns="0" rtlCol="0">
            <a:spAutoFit/>
          </a:bodyPr>
          <a:lstStyle/>
          <a:p>
            <a:pPr algn="r"/>
            <a:r>
              <a:rPr lang="en-GB" sz="1000"/>
              <a:t>NB Manually place “ilo.org” device in front of image</a:t>
            </a:r>
          </a:p>
        </p:txBody>
      </p:sp>
      <p:sp>
        <p:nvSpPr>
          <p:cNvPr id="10" name="Picture Placeholder 9"/>
          <p:cNvSpPr>
            <a:spLocks noGrp="1"/>
          </p:cNvSpPr>
          <p:nvPr>
            <p:ph type="pic" sz="quarter" idx="13" hasCustomPrompt="1"/>
          </p:nvPr>
        </p:nvSpPr>
        <p:spPr>
          <a:xfrm>
            <a:off x="8289130" y="981075"/>
            <a:ext cx="3902869" cy="5876925"/>
          </a:xfrm>
          <a:custGeom>
            <a:avLst/>
            <a:gdLst>
              <a:gd name="connsiteX0" fmla="*/ 0 w 3902869"/>
              <a:gd name="connsiteY0" fmla="*/ 0 h 5876925"/>
              <a:gd name="connsiteX1" fmla="*/ 3902869 w 3902869"/>
              <a:gd name="connsiteY1" fmla="*/ 0 h 5876925"/>
              <a:gd name="connsiteX2" fmla="*/ 3902869 w 3902869"/>
              <a:gd name="connsiteY2" fmla="*/ 5876925 h 5876925"/>
              <a:gd name="connsiteX3" fmla="*/ 0 w 3902869"/>
              <a:gd name="connsiteY3" fmla="*/ 5876925 h 5876925"/>
              <a:gd name="connsiteX4" fmla="*/ 0 w 3902869"/>
              <a:gd name="connsiteY4" fmla="*/ 0 h 5876925"/>
              <a:gd name="connsiteX0" fmla="*/ 0 w 3902869"/>
              <a:gd name="connsiteY0" fmla="*/ 0 h 5876925"/>
              <a:gd name="connsiteX1" fmla="*/ 3898107 w 3902869"/>
              <a:gd name="connsiteY1" fmla="*/ 2252663 h 5876925"/>
              <a:gd name="connsiteX2" fmla="*/ 3902869 w 3902869"/>
              <a:gd name="connsiteY2" fmla="*/ 5876925 h 5876925"/>
              <a:gd name="connsiteX3" fmla="*/ 0 w 3902869"/>
              <a:gd name="connsiteY3" fmla="*/ 5876925 h 5876925"/>
              <a:gd name="connsiteX4" fmla="*/ 0 w 3902869"/>
              <a:gd name="connsiteY4" fmla="*/ 0 h 5876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869" h="5876925">
                <a:moveTo>
                  <a:pt x="0" y="0"/>
                </a:moveTo>
                <a:lnTo>
                  <a:pt x="3898107" y="2252663"/>
                </a:lnTo>
                <a:cubicBezTo>
                  <a:pt x="3899694" y="3460750"/>
                  <a:pt x="3901282" y="4668838"/>
                  <a:pt x="3902869" y="5876925"/>
                </a:cubicBezTo>
                <a:lnTo>
                  <a:pt x="0" y="5876925"/>
                </a:lnTo>
                <a:lnTo>
                  <a:pt x="0" y="0"/>
                </a:lnTo>
                <a:close/>
              </a:path>
            </a:pathLst>
          </a:custGeom>
        </p:spPr>
        <p:txBody>
          <a:bodyPr anchor="b" anchorCtr="0"/>
          <a:lstStyle>
            <a:lvl1pPr algn="r">
              <a:defRPr sz="1000">
                <a:solidFill>
                  <a:schemeClr val="tx1"/>
                </a:solidFill>
              </a:defRPr>
            </a:lvl1pPr>
          </a:lstStyle>
          <a:p>
            <a:r>
              <a:rPr lang="en-GB"/>
              <a:t>Click icon to insert picture</a:t>
            </a:r>
          </a:p>
        </p:txBody>
      </p:sp>
      <p:sp>
        <p:nvSpPr>
          <p:cNvPr id="12" name="Text Placeholder 11"/>
          <p:cNvSpPr>
            <a:spLocks noGrp="1"/>
          </p:cNvSpPr>
          <p:nvPr>
            <p:ph type="body" sz="quarter" idx="14"/>
          </p:nvPr>
        </p:nvSpPr>
        <p:spPr>
          <a:xfrm>
            <a:off x="8288338" y="5876925"/>
            <a:ext cx="3413125" cy="247650"/>
          </a:xfrm>
          <a:custGeom>
            <a:avLst/>
            <a:gdLst>
              <a:gd name="connsiteX0" fmla="*/ 0 w 3413125"/>
              <a:gd name="connsiteY0" fmla="*/ 0 h 247650"/>
              <a:gd name="connsiteX1" fmla="*/ 3413125 w 3413125"/>
              <a:gd name="connsiteY1" fmla="*/ 0 h 247650"/>
              <a:gd name="connsiteX2" fmla="*/ 3413125 w 3413125"/>
              <a:gd name="connsiteY2" fmla="*/ 247650 h 247650"/>
              <a:gd name="connsiteX3" fmla="*/ 0 w 3413125"/>
              <a:gd name="connsiteY3" fmla="*/ 247650 h 247650"/>
              <a:gd name="connsiteX4" fmla="*/ 0 w 3413125"/>
              <a:gd name="connsiteY4" fmla="*/ 0 h 247650"/>
              <a:gd name="connsiteX0" fmla="*/ 0 w 3413125"/>
              <a:gd name="connsiteY0" fmla="*/ 0 h 247650"/>
              <a:gd name="connsiteX1" fmla="*/ 3153569 w 3413125"/>
              <a:gd name="connsiteY1" fmla="*/ 0 h 247650"/>
              <a:gd name="connsiteX2" fmla="*/ 3413125 w 3413125"/>
              <a:gd name="connsiteY2" fmla="*/ 247650 h 247650"/>
              <a:gd name="connsiteX3" fmla="*/ 0 w 3413125"/>
              <a:gd name="connsiteY3" fmla="*/ 247650 h 247650"/>
              <a:gd name="connsiteX4" fmla="*/ 0 w 3413125"/>
              <a:gd name="connsiteY4" fmla="*/ 0 h 247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3125" h="247650">
                <a:moveTo>
                  <a:pt x="0" y="0"/>
                </a:moveTo>
                <a:lnTo>
                  <a:pt x="3153569" y="0"/>
                </a:lnTo>
                <a:lnTo>
                  <a:pt x="3413125" y="247650"/>
                </a:lnTo>
                <a:lnTo>
                  <a:pt x="0" y="247650"/>
                </a:lnTo>
                <a:lnTo>
                  <a:pt x="0" y="0"/>
                </a:lnTo>
                <a:close/>
              </a:path>
            </a:pathLst>
          </a:custGeom>
          <a:solidFill>
            <a:schemeClr val="accent2"/>
          </a:solidFill>
        </p:spPr>
        <p:txBody>
          <a:bodyPr lIns="108000" anchor="ctr" anchorCtr="0"/>
          <a:lstStyle>
            <a:lvl1pPr>
              <a:defRPr sz="1000" b="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1657128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0538" y="2393950"/>
            <a:ext cx="5360400" cy="34829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341062" y="2393949"/>
            <a:ext cx="5360400" cy="34829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GB"/>
              <a:t>Date: Monday / 01 / October / 2019</a:t>
            </a:r>
          </a:p>
        </p:txBody>
      </p:sp>
      <p:sp>
        <p:nvSpPr>
          <p:cNvPr id="6" name="Footer Placeholder 5"/>
          <p:cNvSpPr>
            <a:spLocks noGrp="1"/>
          </p:cNvSpPr>
          <p:nvPr>
            <p:ph type="ftr" sz="quarter" idx="11"/>
          </p:nvPr>
        </p:nvSpPr>
        <p:spPr/>
        <p:txBody>
          <a:bodyPr/>
          <a:lstStyle/>
          <a:p>
            <a:r>
              <a:rPr lang="en-GB"/>
              <a:t>Advancing social justice, promoting decent work</a:t>
            </a:r>
          </a:p>
        </p:txBody>
      </p:sp>
      <p:sp>
        <p:nvSpPr>
          <p:cNvPr id="7" name="Slide Number Placeholder 6"/>
          <p:cNvSpPr>
            <a:spLocks noGrp="1"/>
          </p:cNvSpPr>
          <p:nvPr>
            <p:ph type="sldNum" sz="quarter" idx="12"/>
          </p:nvPr>
        </p:nvSpPr>
        <p:spPr/>
        <p:txBody>
          <a:bodyPr/>
          <a:lstStyle/>
          <a:p>
            <a:fld id="{856227C0-AD57-4F9B-BAE3-EEFB0D0EE427}" type="slidenum">
              <a:rPr lang="en-GB" smtClean="0"/>
              <a:t>‹#›</a:t>
            </a:fld>
            <a:endParaRPr lang="en-GB"/>
          </a:p>
        </p:txBody>
      </p:sp>
    </p:spTree>
    <p:extLst>
      <p:ext uri="{BB962C8B-B14F-4D97-AF65-F5344CB8AC3E}">
        <p14:creationId xmlns:p14="http://schemas.microsoft.com/office/powerpoint/2010/main" val="2947130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0538" y="2393950"/>
            <a:ext cx="3412800" cy="34829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389600" y="2393949"/>
            <a:ext cx="3412800" cy="34829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GB"/>
              <a:t>Date: Monday / 01 / October / 2019</a:t>
            </a:r>
          </a:p>
        </p:txBody>
      </p:sp>
      <p:sp>
        <p:nvSpPr>
          <p:cNvPr id="6" name="Footer Placeholder 5"/>
          <p:cNvSpPr>
            <a:spLocks noGrp="1"/>
          </p:cNvSpPr>
          <p:nvPr>
            <p:ph type="ftr" sz="quarter" idx="11"/>
          </p:nvPr>
        </p:nvSpPr>
        <p:spPr/>
        <p:txBody>
          <a:bodyPr/>
          <a:lstStyle/>
          <a:p>
            <a:r>
              <a:rPr lang="en-GB"/>
              <a:t>Advancing social justice, promoting decent work</a:t>
            </a:r>
          </a:p>
        </p:txBody>
      </p:sp>
      <p:sp>
        <p:nvSpPr>
          <p:cNvPr id="7" name="Slide Number Placeholder 6"/>
          <p:cNvSpPr>
            <a:spLocks noGrp="1"/>
          </p:cNvSpPr>
          <p:nvPr>
            <p:ph type="sldNum" sz="quarter" idx="12"/>
          </p:nvPr>
        </p:nvSpPr>
        <p:spPr/>
        <p:txBody>
          <a:bodyPr/>
          <a:lstStyle/>
          <a:p>
            <a:fld id="{856227C0-AD57-4F9B-BAE3-EEFB0D0EE427}" type="slidenum">
              <a:rPr lang="en-GB" smtClean="0"/>
              <a:t>‹#›</a:t>
            </a:fld>
            <a:endParaRPr lang="en-GB"/>
          </a:p>
        </p:txBody>
      </p:sp>
      <p:sp>
        <p:nvSpPr>
          <p:cNvPr id="8" name="Content Placeholder 3"/>
          <p:cNvSpPr>
            <a:spLocks noGrp="1"/>
          </p:cNvSpPr>
          <p:nvPr>
            <p:ph sz="half" idx="13"/>
          </p:nvPr>
        </p:nvSpPr>
        <p:spPr>
          <a:xfrm>
            <a:off x="8288662" y="2393949"/>
            <a:ext cx="3412800" cy="34829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334147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with Sta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0538" y="2393950"/>
            <a:ext cx="3412800" cy="34829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389600" y="2393949"/>
            <a:ext cx="3412800" cy="34829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GB"/>
              <a:t>Date: Monday / 01 / October / 2019</a:t>
            </a:r>
          </a:p>
        </p:txBody>
      </p:sp>
      <p:sp>
        <p:nvSpPr>
          <p:cNvPr id="6" name="Footer Placeholder 5"/>
          <p:cNvSpPr>
            <a:spLocks noGrp="1"/>
          </p:cNvSpPr>
          <p:nvPr>
            <p:ph type="ftr" sz="quarter" idx="11"/>
          </p:nvPr>
        </p:nvSpPr>
        <p:spPr/>
        <p:txBody>
          <a:bodyPr/>
          <a:lstStyle/>
          <a:p>
            <a:r>
              <a:rPr lang="en-GB"/>
              <a:t>Advancing social justice, promoting decent work</a:t>
            </a:r>
          </a:p>
        </p:txBody>
      </p:sp>
      <p:sp>
        <p:nvSpPr>
          <p:cNvPr id="7" name="Slide Number Placeholder 6"/>
          <p:cNvSpPr>
            <a:spLocks noGrp="1"/>
          </p:cNvSpPr>
          <p:nvPr>
            <p:ph type="sldNum" sz="quarter" idx="12"/>
          </p:nvPr>
        </p:nvSpPr>
        <p:spPr/>
        <p:txBody>
          <a:bodyPr/>
          <a:lstStyle/>
          <a:p>
            <a:fld id="{856227C0-AD57-4F9B-BAE3-EEFB0D0EE427}" type="slidenum">
              <a:rPr lang="en-GB" smtClean="0"/>
              <a:t>‹#›</a:t>
            </a:fld>
            <a:endParaRPr lang="en-GB"/>
          </a:p>
        </p:txBody>
      </p:sp>
      <p:sp>
        <p:nvSpPr>
          <p:cNvPr id="10" name="Text Placeholder 9"/>
          <p:cNvSpPr>
            <a:spLocks noGrp="1"/>
          </p:cNvSpPr>
          <p:nvPr>
            <p:ph type="body" sz="quarter" idx="13" hasCustomPrompt="1"/>
          </p:nvPr>
        </p:nvSpPr>
        <p:spPr>
          <a:xfrm>
            <a:off x="8288662" y="2393950"/>
            <a:ext cx="3412801" cy="3482975"/>
          </a:xfrm>
        </p:spPr>
        <p:txBody>
          <a:bodyPr tIns="54000"/>
          <a:lstStyle>
            <a:lvl1pPr marL="360000" indent="-360000">
              <a:lnSpc>
                <a:spcPct val="80000"/>
              </a:lnSpc>
              <a:spcBef>
                <a:spcPts val="3200"/>
              </a:spcBef>
              <a:spcAft>
                <a:spcPts val="0"/>
              </a:spcAft>
              <a:buClr>
                <a:schemeClr val="accent2"/>
              </a:buClr>
              <a:buFontTx/>
              <a:buBlip>
                <a:blip r:embed="rId2"/>
              </a:buBlip>
              <a:defRPr sz="6000" b="0" spc="-200" baseline="0">
                <a:solidFill>
                  <a:schemeClr val="accent1"/>
                </a:solidFill>
              </a:defRPr>
            </a:lvl1pPr>
            <a:lvl2pPr marL="360000" indent="0">
              <a:lnSpc>
                <a:spcPct val="100000"/>
              </a:lnSpc>
              <a:spcBef>
                <a:spcPts val="0"/>
              </a:spcBef>
              <a:spcAft>
                <a:spcPts val="0"/>
              </a:spcAft>
              <a:buFontTx/>
              <a:buNone/>
              <a:defRPr sz="1000"/>
            </a:lvl2pPr>
          </a:lstStyle>
          <a:p>
            <a:pPr lvl="0"/>
            <a:r>
              <a:rPr lang="en-US"/>
              <a:t>00.0%</a:t>
            </a:r>
          </a:p>
          <a:p>
            <a:pPr lvl="1"/>
            <a:r>
              <a:rPr lang="en-US"/>
              <a:t>Supporting text</a:t>
            </a:r>
            <a:endParaRPr lang="en-GB"/>
          </a:p>
        </p:txBody>
      </p:sp>
    </p:spTree>
    <p:extLst>
      <p:ext uri="{BB962C8B-B14F-4D97-AF65-F5344CB8AC3E}">
        <p14:creationId xmlns:p14="http://schemas.microsoft.com/office/powerpoint/2010/main" val="2400062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ote and Imag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GB"/>
              <a:t>Date: Monday / 01 / October / 2019</a:t>
            </a:r>
          </a:p>
        </p:txBody>
      </p:sp>
      <p:sp>
        <p:nvSpPr>
          <p:cNvPr id="4" name="Footer Placeholder 3"/>
          <p:cNvSpPr>
            <a:spLocks noGrp="1"/>
          </p:cNvSpPr>
          <p:nvPr>
            <p:ph type="ftr" sz="quarter" idx="11"/>
          </p:nvPr>
        </p:nvSpPr>
        <p:spPr/>
        <p:txBody>
          <a:bodyPr/>
          <a:lstStyle/>
          <a:p>
            <a:r>
              <a:rPr lang="en-GB"/>
              <a:t>Advancing social justice, promoting decent work</a:t>
            </a:r>
          </a:p>
        </p:txBody>
      </p:sp>
      <p:sp>
        <p:nvSpPr>
          <p:cNvPr id="5" name="Slide Number Placeholder 4"/>
          <p:cNvSpPr>
            <a:spLocks noGrp="1"/>
          </p:cNvSpPr>
          <p:nvPr>
            <p:ph type="sldNum" sz="quarter" idx="12"/>
          </p:nvPr>
        </p:nvSpPr>
        <p:spPr/>
        <p:txBody>
          <a:bodyPr/>
          <a:lstStyle/>
          <a:p>
            <a:fld id="{856227C0-AD57-4F9B-BAE3-EEFB0D0EE427}" type="slidenum">
              <a:rPr lang="en-GB" smtClean="0"/>
              <a:t>‹#›</a:t>
            </a:fld>
            <a:endParaRPr lang="en-GB"/>
          </a:p>
        </p:txBody>
      </p:sp>
      <p:sp>
        <p:nvSpPr>
          <p:cNvPr id="6" name="Text Placeholder 9"/>
          <p:cNvSpPr>
            <a:spLocks noGrp="1"/>
          </p:cNvSpPr>
          <p:nvPr>
            <p:ph type="body" sz="quarter" idx="13" hasCustomPrompt="1"/>
          </p:nvPr>
        </p:nvSpPr>
        <p:spPr>
          <a:xfrm>
            <a:off x="490538" y="2393950"/>
            <a:ext cx="7380000" cy="3482976"/>
          </a:xfrm>
        </p:spPr>
        <p:txBody>
          <a:bodyPr tIns="0">
            <a:noAutofit/>
          </a:bodyPr>
          <a:lstStyle>
            <a:lvl1pPr marL="489600" indent="-489600">
              <a:buSzPct val="120000"/>
              <a:buFontTx/>
              <a:buBlip>
                <a:blip r:embed="rId2"/>
              </a:buBlip>
              <a:defRPr sz="2300" b="0">
                <a:solidFill>
                  <a:schemeClr val="tx1"/>
                </a:solidFill>
              </a:defRPr>
            </a:lvl1pPr>
            <a:lvl2pPr marL="489600" indent="0">
              <a:buClr>
                <a:schemeClr val="accent2"/>
              </a:buClr>
              <a:buSzPct val="80000"/>
              <a:buFont typeface="Wingdings 3" panose="05040102010807070707" pitchFamily="18" charset="2"/>
              <a:buNone/>
              <a:defRPr sz="2300" baseline="0"/>
            </a:lvl2pPr>
            <a:lvl3pPr marL="669600" indent="-180000">
              <a:spcBef>
                <a:spcPts val="1800"/>
              </a:spcBef>
              <a:defRPr sz="1000"/>
            </a:lvl3pPr>
          </a:lstStyle>
          <a:p>
            <a:pPr lvl="0"/>
            <a:r>
              <a:rPr lang="en-US"/>
              <a:t>Quote (level 1)</a:t>
            </a:r>
          </a:p>
          <a:p>
            <a:pPr lvl="1"/>
            <a:r>
              <a:rPr lang="en-US"/>
              <a:t>Continuation paras (level 2)</a:t>
            </a:r>
          </a:p>
          <a:p>
            <a:pPr lvl="2"/>
            <a:r>
              <a:rPr lang="en-GB"/>
              <a:t>Source (level 3)</a:t>
            </a:r>
          </a:p>
        </p:txBody>
      </p:sp>
      <p:sp>
        <p:nvSpPr>
          <p:cNvPr id="8" name="Picture Placeholder 7"/>
          <p:cNvSpPr>
            <a:spLocks noGrp="1"/>
          </p:cNvSpPr>
          <p:nvPr>
            <p:ph type="pic" sz="quarter" idx="14"/>
          </p:nvPr>
        </p:nvSpPr>
        <p:spPr>
          <a:xfrm>
            <a:off x="8270663" y="2447925"/>
            <a:ext cx="3430800" cy="3429000"/>
          </a:xfrm>
        </p:spPr>
        <p:txBody>
          <a:bodyPr/>
          <a:lstStyle>
            <a:lvl1pPr>
              <a:defRPr sz="1000">
                <a:solidFill>
                  <a:schemeClr val="tx1"/>
                </a:solidFill>
              </a:defRPr>
            </a:lvl1pPr>
          </a:lstStyle>
          <a:p>
            <a:r>
              <a:rPr lang="en-US"/>
              <a:t>Click icon to add picture</a:t>
            </a:r>
            <a:endParaRPr lang="en-GB"/>
          </a:p>
        </p:txBody>
      </p:sp>
    </p:spTree>
    <p:extLst>
      <p:ext uri="{BB962C8B-B14F-4D97-AF65-F5344CB8AC3E}">
        <p14:creationId xmlns:p14="http://schemas.microsoft.com/office/powerpoint/2010/main" val="2610444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0538" y="1423195"/>
            <a:ext cx="11210924" cy="720000"/>
          </a:xfrm>
          <a:prstGeom prst="rect">
            <a:avLst/>
          </a:prstGeom>
        </p:spPr>
        <p:txBody>
          <a:bodyPr vert="horz" lIns="0" tIns="0" rIns="0" bIns="0" rtlCol="0" anchor="t" anchorCtr="0">
            <a:noAutofit/>
          </a:bodyPr>
          <a:lstStyle/>
          <a:p>
            <a:r>
              <a:rPr lang="en-US"/>
              <a:t>Click to edit Master title style</a:t>
            </a:r>
            <a:endParaRPr lang="en-GB"/>
          </a:p>
        </p:txBody>
      </p:sp>
      <p:sp>
        <p:nvSpPr>
          <p:cNvPr id="3" name="Text Placeholder 2"/>
          <p:cNvSpPr>
            <a:spLocks noGrp="1"/>
          </p:cNvSpPr>
          <p:nvPr>
            <p:ph type="body" idx="1"/>
          </p:nvPr>
        </p:nvSpPr>
        <p:spPr>
          <a:xfrm>
            <a:off x="490538" y="2393950"/>
            <a:ext cx="11210924" cy="3482975"/>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0538" y="6870450"/>
            <a:ext cx="2743200" cy="216000"/>
          </a:xfrm>
          <a:prstGeom prst="rect">
            <a:avLst/>
          </a:prstGeom>
        </p:spPr>
        <p:txBody>
          <a:bodyPr vert="horz" lIns="0" tIns="0" rIns="0" bIns="0" rtlCol="0" anchor="ctr">
            <a:noAutofit/>
          </a:bodyPr>
          <a:lstStyle>
            <a:lvl1pPr algn="l">
              <a:defRPr sz="1000">
                <a:noFill/>
              </a:defRPr>
            </a:lvl1pPr>
          </a:lstStyle>
          <a:p>
            <a:r>
              <a:rPr lang="en-GB"/>
              <a:t>Date: Monday / 01 / October / 2019</a:t>
            </a:r>
          </a:p>
        </p:txBody>
      </p:sp>
      <p:sp>
        <p:nvSpPr>
          <p:cNvPr id="5" name="Footer Placeholder 4"/>
          <p:cNvSpPr>
            <a:spLocks noGrp="1"/>
          </p:cNvSpPr>
          <p:nvPr>
            <p:ph type="ftr" sz="quarter" idx="3"/>
          </p:nvPr>
        </p:nvSpPr>
        <p:spPr>
          <a:xfrm>
            <a:off x="490538" y="6337302"/>
            <a:ext cx="5605462" cy="180000"/>
          </a:xfrm>
          <a:prstGeom prst="rect">
            <a:avLst/>
          </a:prstGeom>
        </p:spPr>
        <p:txBody>
          <a:bodyPr vert="horz" lIns="0" tIns="0" rIns="0" bIns="0" rtlCol="0" anchor="t" anchorCtr="0">
            <a:noAutofit/>
          </a:bodyPr>
          <a:lstStyle>
            <a:lvl1pPr algn="l">
              <a:defRPr sz="1000" b="1">
                <a:solidFill>
                  <a:schemeClr val="tx1"/>
                </a:solidFill>
              </a:defRPr>
            </a:lvl1pPr>
          </a:lstStyle>
          <a:p>
            <a:r>
              <a:rPr lang="en-GB"/>
              <a:t>Advancing social justice, promoting decent work</a:t>
            </a:r>
          </a:p>
        </p:txBody>
      </p:sp>
      <p:sp>
        <p:nvSpPr>
          <p:cNvPr id="6" name="Slide Number Placeholder 5"/>
          <p:cNvSpPr>
            <a:spLocks noGrp="1"/>
          </p:cNvSpPr>
          <p:nvPr>
            <p:ph type="sldNum" sz="quarter" idx="4"/>
          </p:nvPr>
        </p:nvSpPr>
        <p:spPr>
          <a:xfrm>
            <a:off x="11161462" y="432000"/>
            <a:ext cx="540000" cy="288000"/>
          </a:xfrm>
          <a:prstGeom prst="rect">
            <a:avLst/>
          </a:prstGeom>
        </p:spPr>
        <p:txBody>
          <a:bodyPr vert="horz" lIns="0" tIns="0" rIns="0" bIns="0" rtlCol="0" anchor="t" anchorCtr="0">
            <a:noAutofit/>
          </a:bodyPr>
          <a:lstStyle>
            <a:lvl1pPr algn="r">
              <a:defRPr sz="1800">
                <a:solidFill>
                  <a:schemeClr val="accent1"/>
                </a:solidFill>
              </a:defRPr>
            </a:lvl1pPr>
          </a:lstStyle>
          <a:p>
            <a:fld id="{856227C0-AD57-4F9B-BAE3-EEFB0D0EE427}" type="slidenum">
              <a:rPr lang="en-GB" smtClean="0"/>
              <a:pPr/>
              <a:t>‹#›</a:t>
            </a:fld>
            <a:endParaRPr lang="en-GB"/>
          </a:p>
        </p:txBody>
      </p:sp>
      <p:pic>
        <p:nvPicPr>
          <p:cNvPr id="8" name="Picture 7"/>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pic>
        <p:nvPicPr>
          <p:cNvPr id="11" name="Picture 10"/>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2381" y="1519079"/>
            <a:ext cx="119513" cy="140298"/>
          </a:xfrm>
          <a:prstGeom prst="rect">
            <a:avLst/>
          </a:prstGeom>
        </p:spPr>
      </p:pic>
      <p:pic>
        <p:nvPicPr>
          <p:cNvPr id="12" name="Picture 11"/>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11057063" y="6367463"/>
            <a:ext cx="644400" cy="172266"/>
          </a:xfrm>
          <a:prstGeom prst="rect">
            <a:avLst/>
          </a:prstGeom>
        </p:spPr>
      </p:pic>
    </p:spTree>
    <p:extLst>
      <p:ext uri="{BB962C8B-B14F-4D97-AF65-F5344CB8AC3E}">
        <p14:creationId xmlns:p14="http://schemas.microsoft.com/office/powerpoint/2010/main" val="1767613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7" r:id="rId3"/>
    <p:sldLayoutId id="2147483665" r:id="rId4"/>
    <p:sldLayoutId id="2147483666" r:id="rId5"/>
    <p:sldLayoutId id="2147483652" r:id="rId6"/>
    <p:sldLayoutId id="2147483664" r:id="rId7"/>
    <p:sldLayoutId id="2147483668" r:id="rId8"/>
    <p:sldLayoutId id="2147483669" r:id="rId9"/>
    <p:sldLayoutId id="2147483651" r:id="rId10"/>
    <p:sldLayoutId id="2147483660" r:id="rId11"/>
    <p:sldLayoutId id="2147483661" r:id="rId12"/>
    <p:sldLayoutId id="2147483662" r:id="rId13"/>
    <p:sldLayoutId id="2147483663" r:id="rId14"/>
    <p:sldLayoutId id="2147483654" r:id="rId15"/>
    <p:sldLayoutId id="2147483655" r:id="rId16"/>
  </p:sldLayoutIdLst>
  <p:hf hdr="0"/>
  <p:txStyles>
    <p:titleStyle>
      <a:lvl1pPr algn="l" defTabSz="914400" rtl="0" eaLnBrk="1" latinLnBrk="0" hangingPunct="1">
        <a:lnSpc>
          <a:spcPct val="90000"/>
        </a:lnSpc>
        <a:spcBef>
          <a:spcPct val="0"/>
        </a:spcBef>
        <a:buNone/>
        <a:defRPr sz="2500" b="1" kern="1200">
          <a:solidFill>
            <a:schemeClr val="accent1"/>
          </a:solidFill>
          <a:latin typeface="+mj-lt"/>
          <a:ea typeface="+mj-ea"/>
          <a:cs typeface="+mj-cs"/>
        </a:defRPr>
      </a:lvl1pPr>
    </p:titleStyle>
    <p:bodyStyle>
      <a:lvl1pPr marL="0" indent="0" algn="l" defTabSz="914400" rtl="0" eaLnBrk="1" latinLnBrk="0" hangingPunct="1">
        <a:lnSpc>
          <a:spcPct val="100000"/>
        </a:lnSpc>
        <a:spcBef>
          <a:spcPts val="2400"/>
        </a:spcBef>
        <a:spcAft>
          <a:spcPts val="600"/>
        </a:spcAft>
        <a:buFont typeface="Arial" panose="020B0604020202020204" pitchFamily="34" charset="0"/>
        <a:buNone/>
        <a:defRPr sz="1800" b="1" kern="1200">
          <a:solidFill>
            <a:schemeClr val="accent2"/>
          </a:solidFill>
          <a:latin typeface="+mn-lt"/>
          <a:ea typeface="+mn-ea"/>
          <a:cs typeface="+mn-cs"/>
        </a:defRPr>
      </a:lvl1pPr>
      <a:lvl2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1"/>
          </a:solidFill>
          <a:latin typeface="+mn-lt"/>
          <a:ea typeface="+mn-ea"/>
          <a:cs typeface="+mn-cs"/>
        </a:defRPr>
      </a:lvl2pPr>
      <a:lvl3pPr marL="252000" indent="-252000" algn="l" defTabSz="914400" rtl="0" eaLnBrk="1" latinLnBrk="0" hangingPunct="1">
        <a:lnSpc>
          <a:spcPct val="100000"/>
        </a:lnSpc>
        <a:spcBef>
          <a:spcPts val="600"/>
        </a:spcBef>
        <a:buClr>
          <a:schemeClr val="accent2"/>
        </a:buClr>
        <a:buSzPct val="70000"/>
        <a:buFont typeface="Wingdings 3" panose="05040102010807070707" pitchFamily="18" charset="2"/>
        <a:buChar char=""/>
        <a:defRPr sz="1800" kern="1200">
          <a:solidFill>
            <a:schemeClr val="tx1"/>
          </a:solidFill>
          <a:latin typeface="+mn-lt"/>
          <a:ea typeface="+mn-ea"/>
          <a:cs typeface="+mn-cs"/>
        </a:defRPr>
      </a:lvl3pPr>
      <a:lvl4pPr marL="0" indent="0" algn="l" defTabSz="914400" rtl="0" eaLnBrk="1" latinLnBrk="0" hangingPunct="1">
        <a:lnSpc>
          <a:spcPct val="100000"/>
        </a:lnSpc>
        <a:spcBef>
          <a:spcPts val="2400"/>
        </a:spcBef>
        <a:spcAft>
          <a:spcPts val="450"/>
        </a:spcAft>
        <a:buClr>
          <a:schemeClr val="accent2"/>
        </a:buClr>
        <a:buSzPct val="80000"/>
        <a:buFont typeface="Arial" panose="020B0604020202020204" pitchFamily="34" charset="0"/>
        <a:buNone/>
        <a:defRPr sz="1400" b="1" kern="1200">
          <a:solidFill>
            <a:schemeClr val="accent2"/>
          </a:solidFill>
          <a:latin typeface="+mn-lt"/>
          <a:ea typeface="+mn-ea"/>
          <a:cs typeface="+mn-cs"/>
        </a:defRPr>
      </a:lvl4pPr>
      <a:lvl5pPr marL="0" indent="0" algn="l" defTabSz="914400" rtl="0" eaLnBrk="1" latinLnBrk="0" hangingPunct="1">
        <a:lnSpc>
          <a:spcPct val="100000"/>
        </a:lnSpc>
        <a:spcBef>
          <a:spcPts val="450"/>
        </a:spcBef>
        <a:spcAft>
          <a:spcPts val="450"/>
        </a:spcAft>
        <a:buClr>
          <a:schemeClr val="accent2"/>
        </a:buClr>
        <a:buSzPct val="80000"/>
        <a:buFont typeface="Arial" panose="020B0604020202020204" pitchFamily="34" charset="0"/>
        <a:buNone/>
        <a:defRPr sz="1400" kern="1200">
          <a:solidFill>
            <a:schemeClr val="tx1"/>
          </a:solidFill>
          <a:latin typeface="+mn-lt"/>
          <a:ea typeface="+mn-ea"/>
          <a:cs typeface="+mn-cs"/>
        </a:defRPr>
      </a:lvl5pPr>
      <a:lvl6pPr marL="252000" indent="-252000" algn="l" defTabSz="914400" rtl="0" eaLnBrk="1" latinLnBrk="0" hangingPunct="1">
        <a:lnSpc>
          <a:spcPct val="100000"/>
        </a:lnSpc>
        <a:spcBef>
          <a:spcPts val="450"/>
        </a:spcBef>
        <a:buClr>
          <a:schemeClr val="accent2"/>
        </a:buClr>
        <a:buSzPct val="70000"/>
        <a:buFont typeface="Wingdings 3" panose="05040102010807070707" pitchFamily="18" charset="2"/>
        <a:buChar char="u"/>
        <a:defRPr sz="1400" kern="1200">
          <a:solidFill>
            <a:schemeClr val="tx1"/>
          </a:solidFill>
          <a:latin typeface="+mn-lt"/>
          <a:ea typeface="+mn-ea"/>
          <a:cs typeface="+mn-cs"/>
        </a:defRPr>
      </a:lvl6pPr>
      <a:lvl7pPr marL="0" indent="0" algn="l" defTabSz="914400" rtl="0" eaLnBrk="1" latinLnBrk="0" hangingPunct="1">
        <a:lnSpc>
          <a:spcPct val="100000"/>
        </a:lnSpc>
        <a:spcBef>
          <a:spcPts val="600"/>
        </a:spcBef>
        <a:buFont typeface="Arial" panose="020B0604020202020204" pitchFamily="34" charset="0"/>
        <a:buNone/>
        <a:defRPr sz="1000" kern="1200" baseline="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09" userDrawn="1">
          <p15:clr>
            <a:srgbClr val="F26B43"/>
          </p15:clr>
        </p15:guide>
        <p15:guide id="4" pos="7371" userDrawn="1">
          <p15:clr>
            <a:srgbClr val="F26B43"/>
          </p15:clr>
        </p15:guide>
        <p15:guide id="5" orient="horz" pos="309" userDrawn="1">
          <p15:clr>
            <a:srgbClr val="F26B43"/>
          </p15:clr>
        </p15:guide>
        <p15:guide id="6" orient="horz" pos="4011" userDrawn="1">
          <p15:clr>
            <a:srgbClr val="F26B43"/>
          </p15:clr>
        </p15:guide>
        <p15:guide id="7" orient="horz" pos="1508" userDrawn="1">
          <p15:clr>
            <a:srgbClr val="F26B43"/>
          </p15:clr>
        </p15:guide>
        <p15:guide id="8" orient="horz" pos="3702" userDrawn="1">
          <p15:clr>
            <a:srgbClr val="F26B43"/>
          </p15:clr>
        </p15:guide>
        <p15:guide id="9" orient="horz" pos="154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isced.uis.unesco.org/"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0537" y="2873014"/>
            <a:ext cx="8619595" cy="1792119"/>
          </a:xfrm>
        </p:spPr>
        <p:txBody>
          <a:bodyPr/>
          <a:lstStyle/>
          <a:p>
            <a:r>
              <a:rPr lang="en-GB" dirty="0"/>
              <a:t>Harmonization of employment related variables across surveys (HIES and LFS)</a:t>
            </a:r>
          </a:p>
        </p:txBody>
      </p:sp>
      <p:sp>
        <p:nvSpPr>
          <p:cNvPr id="3" name="Subtitle 2"/>
          <p:cNvSpPr>
            <a:spLocks noGrp="1"/>
          </p:cNvSpPr>
          <p:nvPr>
            <p:ph type="subTitle" idx="1"/>
          </p:nvPr>
        </p:nvSpPr>
        <p:spPr>
          <a:xfrm>
            <a:off x="490537" y="4662385"/>
            <a:ext cx="7200000" cy="1498600"/>
          </a:xfrm>
        </p:spPr>
        <p:txBody>
          <a:bodyPr/>
          <a:lstStyle/>
          <a:p>
            <a:pPr lvl="1"/>
            <a:r>
              <a:rPr lang="en-US" altLang="en-US" b="1" dirty="0"/>
              <a:t>GCC.STAT  preparatory Workshop </a:t>
            </a:r>
            <a:r>
              <a:rPr lang="ar-JO" altLang="en-US" b="1" dirty="0"/>
              <a:t/>
            </a:r>
            <a:br>
              <a:rPr lang="ar-JO" altLang="en-US" b="1" dirty="0"/>
            </a:br>
            <a:r>
              <a:rPr lang="en-US" altLang="en-US" b="1" dirty="0"/>
              <a:t>on The Implementation of the Harmonized Survey of Household Income and Expenditure in the GCC Countries</a:t>
            </a:r>
            <a:endParaRPr lang="x-none" altLang="en-US" b="1" dirty="0"/>
          </a:p>
          <a:p>
            <a:pPr lvl="1"/>
            <a:r>
              <a:rPr lang="en-GB" dirty="0"/>
              <a:t>Mabelin Villarreal-Fuentes</a:t>
            </a:r>
          </a:p>
        </p:txBody>
      </p:sp>
      <p:sp>
        <p:nvSpPr>
          <p:cNvPr id="4" name="Date Placeholder 3"/>
          <p:cNvSpPr>
            <a:spLocks noGrp="1"/>
          </p:cNvSpPr>
          <p:nvPr>
            <p:ph type="dt" sz="half" idx="10"/>
          </p:nvPr>
        </p:nvSpPr>
        <p:spPr/>
        <p:txBody>
          <a:bodyPr/>
          <a:lstStyle/>
          <a:p>
            <a:r>
              <a:rPr lang="en-GB" dirty="0"/>
              <a:t>Date: Wednesday. 25 / May / 2022</a:t>
            </a:r>
          </a:p>
        </p:txBody>
      </p:sp>
      <p:sp>
        <p:nvSpPr>
          <p:cNvPr id="5" name="Footer Placeholder 4"/>
          <p:cNvSpPr>
            <a:spLocks noGrp="1"/>
          </p:cNvSpPr>
          <p:nvPr>
            <p:ph type="ftr" sz="quarter" idx="11"/>
          </p:nvPr>
        </p:nvSpPr>
        <p:spPr/>
        <p:txBody>
          <a:bodyPr/>
          <a:lstStyle/>
          <a:p>
            <a:r>
              <a:rPr lang="en-GB"/>
              <a:t>Advancing social justice, promoting decent work</a:t>
            </a:r>
          </a:p>
        </p:txBody>
      </p:sp>
      <p:sp>
        <p:nvSpPr>
          <p:cNvPr id="6" name="Slide Number Placeholder 5"/>
          <p:cNvSpPr>
            <a:spLocks noGrp="1"/>
          </p:cNvSpPr>
          <p:nvPr>
            <p:ph type="sldNum" sz="quarter" idx="12"/>
          </p:nvPr>
        </p:nvSpPr>
        <p:spPr/>
        <p:txBody>
          <a:bodyPr/>
          <a:lstStyle/>
          <a:p>
            <a:fld id="{856227C0-AD57-4F9B-BAE3-EEFB0D0EE427}" type="slidenum">
              <a:rPr lang="en-GB" smtClean="0"/>
              <a:pPr/>
              <a:t>1</a:t>
            </a:fld>
            <a:endParaRPr lang="en-GB"/>
          </a:p>
        </p:txBody>
      </p:sp>
      <p:sp>
        <p:nvSpPr>
          <p:cNvPr id="12" name="Picture Placeholder 11"/>
          <p:cNvSpPr>
            <a:spLocks noGrp="1"/>
          </p:cNvSpPr>
          <p:nvPr>
            <p:ph type="pic" sz="quarter" idx="13"/>
          </p:nvPr>
        </p:nvSpPr>
        <p:spPr/>
      </p:sp>
    </p:spTree>
    <p:extLst>
      <p:ext uri="{BB962C8B-B14F-4D97-AF65-F5344CB8AC3E}">
        <p14:creationId xmlns:p14="http://schemas.microsoft.com/office/powerpoint/2010/main" val="900002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538" y="1423195"/>
            <a:ext cx="11210924" cy="720000"/>
          </a:xfrm>
        </p:spPr>
        <p:txBody>
          <a:bodyPr anchor="t">
            <a:normAutofit/>
          </a:bodyPr>
          <a:lstStyle/>
          <a:p>
            <a:r>
              <a:rPr lang="en-GB" b="0"/>
              <a:t>3. The ILO work on harmonizing employment related variables using </a:t>
            </a:r>
            <a:r>
              <a:rPr lang="en-GB"/>
              <a:t>anonymized</a:t>
            </a:r>
            <a:r>
              <a:rPr lang="en-GB" b="0"/>
              <a:t> household surveys (LFSs, HIES, etc)</a:t>
            </a:r>
          </a:p>
        </p:txBody>
      </p:sp>
      <p:pic>
        <p:nvPicPr>
          <p:cNvPr id="11" name="Picture 10" descr="Diagram&#10;&#10;Description automatically generated">
            <a:extLst>
              <a:ext uri="{FF2B5EF4-FFF2-40B4-BE49-F238E27FC236}">
                <a16:creationId xmlns:a16="http://schemas.microsoft.com/office/drawing/2014/main" xmlns="" id="{3869A82A-51F7-4274-925A-E335FE82860C}"/>
              </a:ext>
            </a:extLst>
          </p:cNvPr>
          <p:cNvPicPr>
            <a:picLocks noChangeAspect="1"/>
          </p:cNvPicPr>
          <p:nvPr/>
        </p:nvPicPr>
        <p:blipFill>
          <a:blip r:embed="rId3"/>
          <a:stretch>
            <a:fillRect/>
          </a:stretch>
        </p:blipFill>
        <p:spPr>
          <a:xfrm>
            <a:off x="1646936" y="2393950"/>
            <a:ext cx="3047603" cy="3482976"/>
          </a:xfrm>
          <a:prstGeom prst="rect">
            <a:avLst/>
          </a:prstGeom>
          <a:noFill/>
        </p:spPr>
      </p:pic>
      <p:sp>
        <p:nvSpPr>
          <p:cNvPr id="6" name="Footer Placeholder 5"/>
          <p:cNvSpPr>
            <a:spLocks noGrp="1"/>
          </p:cNvSpPr>
          <p:nvPr>
            <p:ph type="ftr" sz="quarter" idx="11"/>
          </p:nvPr>
        </p:nvSpPr>
        <p:spPr>
          <a:xfrm>
            <a:off x="490538" y="6337302"/>
            <a:ext cx="5605462" cy="180000"/>
          </a:xfrm>
        </p:spPr>
        <p:txBody>
          <a:bodyPr anchor="t">
            <a:normAutofit/>
          </a:bodyPr>
          <a:lstStyle/>
          <a:p>
            <a:pPr>
              <a:spcAft>
                <a:spcPts val="600"/>
              </a:spcAft>
            </a:pPr>
            <a:r>
              <a:rPr lang="en-GB" dirty="0"/>
              <a:t>Advancing social justice, promoting decent work</a:t>
            </a:r>
            <a:endParaRPr lang="en-GB"/>
          </a:p>
        </p:txBody>
      </p:sp>
      <p:sp>
        <p:nvSpPr>
          <p:cNvPr id="7" name="Slide Number Placeholder 6"/>
          <p:cNvSpPr>
            <a:spLocks noGrp="1"/>
          </p:cNvSpPr>
          <p:nvPr>
            <p:ph type="sldNum" sz="quarter" idx="12"/>
          </p:nvPr>
        </p:nvSpPr>
        <p:spPr>
          <a:xfrm>
            <a:off x="11161462" y="432000"/>
            <a:ext cx="540000" cy="288000"/>
          </a:xfrm>
        </p:spPr>
        <p:txBody>
          <a:bodyPr anchor="t">
            <a:normAutofit/>
          </a:bodyPr>
          <a:lstStyle/>
          <a:p>
            <a:pPr>
              <a:spcAft>
                <a:spcPts val="600"/>
              </a:spcAft>
            </a:pPr>
            <a:fld id="{856227C0-AD57-4F9B-BAE3-EEFB0D0EE427}" type="slidenum">
              <a:rPr lang="en-GB" smtClean="0"/>
              <a:pPr>
                <a:spcAft>
                  <a:spcPts val="600"/>
                </a:spcAft>
              </a:pPr>
              <a:t>10</a:t>
            </a:fld>
            <a:endParaRPr lang="en-GB"/>
          </a:p>
        </p:txBody>
      </p:sp>
      <p:sp>
        <p:nvSpPr>
          <p:cNvPr id="5" name="Date Placeholder 4"/>
          <p:cNvSpPr>
            <a:spLocks noGrp="1"/>
          </p:cNvSpPr>
          <p:nvPr>
            <p:ph type="dt" sz="half" idx="10"/>
          </p:nvPr>
        </p:nvSpPr>
        <p:spPr/>
        <p:txBody>
          <a:bodyPr/>
          <a:lstStyle/>
          <a:p>
            <a:pPr>
              <a:spcAft>
                <a:spcPts val="600"/>
              </a:spcAft>
            </a:pPr>
            <a:r>
              <a:rPr lang="en-GB"/>
              <a:t>Date: Monday / 01 / October / 2019</a:t>
            </a:r>
          </a:p>
        </p:txBody>
      </p:sp>
      <p:pic>
        <p:nvPicPr>
          <p:cNvPr id="13" name="Picture 12">
            <a:extLst>
              <a:ext uri="{FF2B5EF4-FFF2-40B4-BE49-F238E27FC236}">
                <a16:creationId xmlns:a16="http://schemas.microsoft.com/office/drawing/2014/main" xmlns="" id="{7F960917-38EF-4D0C-952B-ACE5888CA9D1}"/>
              </a:ext>
            </a:extLst>
          </p:cNvPr>
          <p:cNvPicPr>
            <a:picLocks noChangeAspect="1"/>
          </p:cNvPicPr>
          <p:nvPr/>
        </p:nvPicPr>
        <p:blipFill>
          <a:blip r:embed="rId4"/>
          <a:stretch>
            <a:fillRect/>
          </a:stretch>
        </p:blipFill>
        <p:spPr>
          <a:xfrm>
            <a:off x="7497463" y="2303041"/>
            <a:ext cx="1866670" cy="2646818"/>
          </a:xfrm>
          <a:prstGeom prst="rect">
            <a:avLst/>
          </a:prstGeom>
        </p:spPr>
      </p:pic>
      <p:sp>
        <p:nvSpPr>
          <p:cNvPr id="17" name="TextBox 16">
            <a:extLst>
              <a:ext uri="{FF2B5EF4-FFF2-40B4-BE49-F238E27FC236}">
                <a16:creationId xmlns:a16="http://schemas.microsoft.com/office/drawing/2014/main" xmlns="" id="{D3C05080-20CF-4439-82E2-944EB24DA5C1}"/>
              </a:ext>
            </a:extLst>
          </p:cNvPr>
          <p:cNvSpPr txBox="1"/>
          <p:nvPr/>
        </p:nvSpPr>
        <p:spPr>
          <a:xfrm>
            <a:off x="5605462" y="5287124"/>
            <a:ext cx="6096000" cy="246221"/>
          </a:xfrm>
          <a:prstGeom prst="rect">
            <a:avLst/>
          </a:prstGeom>
          <a:noFill/>
        </p:spPr>
        <p:txBody>
          <a:bodyPr wrap="square">
            <a:spAutoFit/>
          </a:bodyPr>
          <a:lstStyle/>
          <a:p>
            <a:r>
              <a:rPr lang="en-US" sz="1000" dirty="0"/>
              <a:t>https://www.ilo.org/wcmsp5/groups/public/---dgreports/---stat/documents/publication/wcms_651746.pdf</a:t>
            </a:r>
          </a:p>
        </p:txBody>
      </p:sp>
    </p:spTree>
    <p:extLst>
      <p:ext uri="{BB962C8B-B14F-4D97-AF65-F5344CB8AC3E}">
        <p14:creationId xmlns:p14="http://schemas.microsoft.com/office/powerpoint/2010/main" val="1049646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Thank you!</a:t>
            </a:r>
          </a:p>
        </p:txBody>
      </p:sp>
      <p:sp>
        <p:nvSpPr>
          <p:cNvPr id="3" name="Text Placeholder 2"/>
          <p:cNvSpPr>
            <a:spLocks noGrp="1"/>
          </p:cNvSpPr>
          <p:nvPr>
            <p:ph type="body" idx="1"/>
          </p:nvPr>
        </p:nvSpPr>
        <p:spPr>
          <a:xfrm>
            <a:off x="584394" y="3422058"/>
            <a:ext cx="5868000" cy="648000"/>
          </a:xfrm>
        </p:spPr>
        <p:txBody>
          <a:bodyPr/>
          <a:lstStyle/>
          <a:p>
            <a:r>
              <a:rPr lang="en-GB" sz="2000" dirty="0"/>
              <a:t>https://ilostat.ilo.org/</a:t>
            </a:r>
          </a:p>
        </p:txBody>
      </p:sp>
      <p:sp>
        <p:nvSpPr>
          <p:cNvPr id="4" name="Date Placeholder 3"/>
          <p:cNvSpPr>
            <a:spLocks noGrp="1"/>
          </p:cNvSpPr>
          <p:nvPr>
            <p:ph type="dt" sz="half" idx="10"/>
          </p:nvPr>
        </p:nvSpPr>
        <p:spPr/>
        <p:txBody>
          <a:bodyPr/>
          <a:lstStyle/>
          <a:p>
            <a:r>
              <a:rPr lang="en-GB"/>
              <a:t>Date: Monday / 01 / October / 2019</a:t>
            </a:r>
          </a:p>
        </p:txBody>
      </p:sp>
      <p:sp>
        <p:nvSpPr>
          <p:cNvPr id="5" name="Footer Placeholder 4"/>
          <p:cNvSpPr>
            <a:spLocks noGrp="1"/>
          </p:cNvSpPr>
          <p:nvPr>
            <p:ph type="ftr" sz="quarter" idx="11"/>
          </p:nvPr>
        </p:nvSpPr>
        <p:spPr/>
        <p:txBody>
          <a:bodyPr/>
          <a:lstStyle/>
          <a:p>
            <a:r>
              <a:rPr lang="en-GB"/>
              <a:t>Advancing social justice, promoting decent work</a:t>
            </a:r>
          </a:p>
        </p:txBody>
      </p:sp>
      <p:sp>
        <p:nvSpPr>
          <p:cNvPr id="6" name="Slide Number Placeholder 5"/>
          <p:cNvSpPr>
            <a:spLocks noGrp="1"/>
          </p:cNvSpPr>
          <p:nvPr>
            <p:ph type="sldNum" sz="quarter" idx="12"/>
          </p:nvPr>
        </p:nvSpPr>
        <p:spPr/>
        <p:txBody>
          <a:bodyPr/>
          <a:lstStyle/>
          <a:p>
            <a:fld id="{856227C0-AD57-4F9B-BAE3-EEFB0D0EE427}" type="slidenum">
              <a:rPr lang="en-GB" smtClean="0"/>
              <a:pPr/>
              <a:t>11</a:t>
            </a:fld>
            <a:endParaRPr lang="en-GB"/>
          </a:p>
        </p:txBody>
      </p:sp>
    </p:spTree>
    <p:extLst>
      <p:ext uri="{BB962C8B-B14F-4D97-AF65-F5344CB8AC3E}">
        <p14:creationId xmlns:p14="http://schemas.microsoft.com/office/powerpoint/2010/main" val="4162284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90538" y="1845734"/>
            <a:ext cx="11210924" cy="397138"/>
          </a:xfrm>
        </p:spPr>
        <p:txBody>
          <a:bodyPr/>
          <a:lstStyle/>
          <a:p>
            <a:r>
              <a:rPr lang="en-GB" dirty="0"/>
              <a:t>Contents</a:t>
            </a:r>
          </a:p>
        </p:txBody>
      </p:sp>
      <p:sp>
        <p:nvSpPr>
          <p:cNvPr id="5" name="Content Placeholder 4"/>
          <p:cNvSpPr>
            <a:spLocks noGrp="1"/>
          </p:cNvSpPr>
          <p:nvPr>
            <p:ph idx="1"/>
          </p:nvPr>
        </p:nvSpPr>
        <p:spPr>
          <a:xfrm>
            <a:off x="490538" y="1845734"/>
            <a:ext cx="11210924" cy="3980392"/>
          </a:xfrm>
        </p:spPr>
        <p:txBody>
          <a:bodyPr/>
          <a:lstStyle/>
          <a:p>
            <a:endParaRPr lang="en-GB" b="0" dirty="0">
              <a:solidFill>
                <a:schemeClr val="accent1"/>
              </a:solidFill>
              <a:latin typeface="+mj-lt"/>
              <a:ea typeface="+mj-ea"/>
              <a:cs typeface="+mj-cs"/>
            </a:endParaRPr>
          </a:p>
          <a:p>
            <a:endParaRPr lang="en-GB" b="0" dirty="0">
              <a:solidFill>
                <a:schemeClr val="accent1"/>
              </a:solidFill>
              <a:latin typeface="+mj-lt"/>
              <a:ea typeface="+mj-ea"/>
              <a:cs typeface="+mj-cs"/>
            </a:endParaRPr>
          </a:p>
          <a:p>
            <a:r>
              <a:rPr lang="en-GB" b="0" dirty="0">
                <a:solidFill>
                  <a:schemeClr val="accent1"/>
                </a:solidFill>
                <a:latin typeface="+mj-lt"/>
                <a:ea typeface="+mj-ea"/>
                <a:cs typeface="+mj-cs"/>
              </a:rPr>
              <a:t>1. Background: why and how to improve harmonization between HIES and other household surveys?</a:t>
            </a:r>
          </a:p>
          <a:p>
            <a:r>
              <a:rPr lang="en-GB" b="0" dirty="0">
                <a:solidFill>
                  <a:schemeClr val="accent1"/>
                </a:solidFill>
                <a:latin typeface="+mj-lt"/>
                <a:ea typeface="+mj-ea"/>
                <a:cs typeface="+mj-cs"/>
              </a:rPr>
              <a:t>2. Harmonization of labour related concepts and definitions using household surveys – HIES and LFS case</a:t>
            </a:r>
          </a:p>
          <a:p>
            <a:r>
              <a:rPr lang="en-GB" b="0" dirty="0">
                <a:solidFill>
                  <a:schemeClr val="accent1"/>
                </a:solidFill>
                <a:latin typeface="+mj-lt"/>
                <a:ea typeface="+mj-ea"/>
                <a:cs typeface="+mj-cs"/>
              </a:rPr>
              <a:t>3. The ILO work on harmonizing employment related variables using household surveys (LFSs, HIES, etc). </a:t>
            </a:r>
            <a:endParaRPr lang="en-GB" dirty="0">
              <a:solidFill>
                <a:schemeClr val="accent1"/>
              </a:solidFill>
              <a:latin typeface="+mj-lt"/>
              <a:ea typeface="+mj-ea"/>
              <a:cs typeface="+mj-cs"/>
            </a:endParaRPr>
          </a:p>
        </p:txBody>
      </p:sp>
      <p:sp>
        <p:nvSpPr>
          <p:cNvPr id="10" name="Date Placeholder 9"/>
          <p:cNvSpPr>
            <a:spLocks noGrp="1"/>
          </p:cNvSpPr>
          <p:nvPr>
            <p:ph type="dt" sz="half" idx="10"/>
          </p:nvPr>
        </p:nvSpPr>
        <p:spPr/>
        <p:txBody>
          <a:bodyPr/>
          <a:lstStyle/>
          <a:p>
            <a:r>
              <a:rPr lang="en-GB"/>
              <a:t>Date: Monday / 01 / October / 2019</a:t>
            </a:r>
          </a:p>
        </p:txBody>
      </p:sp>
      <p:sp>
        <p:nvSpPr>
          <p:cNvPr id="11" name="Footer Placeholder 10"/>
          <p:cNvSpPr>
            <a:spLocks noGrp="1"/>
          </p:cNvSpPr>
          <p:nvPr>
            <p:ph type="ftr" sz="quarter" idx="11"/>
          </p:nvPr>
        </p:nvSpPr>
        <p:spPr/>
        <p:txBody>
          <a:bodyPr/>
          <a:lstStyle/>
          <a:p>
            <a:r>
              <a:rPr lang="en-GB"/>
              <a:t>Advancing social justice, promoting decent work</a:t>
            </a:r>
          </a:p>
        </p:txBody>
      </p:sp>
      <p:sp>
        <p:nvSpPr>
          <p:cNvPr id="28" name="Slide Number Placeholder 27"/>
          <p:cNvSpPr>
            <a:spLocks noGrp="1"/>
          </p:cNvSpPr>
          <p:nvPr>
            <p:ph type="sldNum" sz="quarter" idx="12"/>
          </p:nvPr>
        </p:nvSpPr>
        <p:spPr/>
        <p:txBody>
          <a:bodyPr/>
          <a:lstStyle/>
          <a:p>
            <a:fld id="{856227C0-AD57-4F9B-BAE3-EEFB0D0EE427}" type="slidenum">
              <a:rPr lang="en-GB" smtClean="0"/>
              <a:t>2</a:t>
            </a:fld>
            <a:endParaRPr lang="en-GB"/>
          </a:p>
        </p:txBody>
      </p:sp>
    </p:spTree>
    <p:extLst>
      <p:ext uri="{BB962C8B-B14F-4D97-AF65-F5344CB8AC3E}">
        <p14:creationId xmlns:p14="http://schemas.microsoft.com/office/powerpoint/2010/main" val="2437050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0" dirty="0">
                <a:solidFill>
                  <a:schemeClr val="accent1"/>
                </a:solidFill>
                <a:latin typeface="+mj-lt"/>
                <a:ea typeface="+mj-ea"/>
                <a:cs typeface="+mj-cs"/>
              </a:rPr>
              <a:t>Background: </a:t>
            </a:r>
            <a:r>
              <a:rPr lang="en-GB" dirty="0">
                <a:solidFill>
                  <a:schemeClr val="accent1"/>
                </a:solidFill>
                <a:latin typeface="+mj-lt"/>
                <a:ea typeface="+mj-ea"/>
                <a:cs typeface="+mj-cs"/>
              </a:rPr>
              <a:t>why</a:t>
            </a:r>
            <a:r>
              <a:rPr lang="en-GB" b="0" dirty="0">
                <a:solidFill>
                  <a:schemeClr val="accent1"/>
                </a:solidFill>
                <a:latin typeface="+mj-lt"/>
                <a:ea typeface="+mj-ea"/>
                <a:cs typeface="+mj-cs"/>
              </a:rPr>
              <a:t> and </a:t>
            </a:r>
            <a:r>
              <a:rPr lang="en-GB" dirty="0">
                <a:solidFill>
                  <a:schemeClr val="accent1"/>
                </a:solidFill>
                <a:latin typeface="+mj-lt"/>
                <a:ea typeface="+mj-ea"/>
                <a:cs typeface="+mj-cs"/>
              </a:rPr>
              <a:t>how</a:t>
            </a:r>
            <a:r>
              <a:rPr lang="en-GB" b="0" dirty="0">
                <a:solidFill>
                  <a:schemeClr val="accent1"/>
                </a:solidFill>
                <a:latin typeface="+mj-lt"/>
                <a:ea typeface="+mj-ea"/>
                <a:cs typeface="+mj-cs"/>
              </a:rPr>
              <a:t> to improve harmonization between HIES and other household surveys? (1)</a:t>
            </a:r>
            <a:endParaRPr lang="en-GB" dirty="0"/>
          </a:p>
        </p:txBody>
      </p:sp>
      <p:sp>
        <p:nvSpPr>
          <p:cNvPr id="3" name="Content Placeholder 2"/>
          <p:cNvSpPr>
            <a:spLocks noGrp="1"/>
          </p:cNvSpPr>
          <p:nvPr>
            <p:ph sz="half" idx="1"/>
          </p:nvPr>
        </p:nvSpPr>
        <p:spPr>
          <a:xfrm>
            <a:off x="490537" y="2260600"/>
            <a:ext cx="10372195" cy="3616326"/>
          </a:xfrm>
        </p:spPr>
        <p:txBody>
          <a:bodyPr/>
          <a:lstStyle/>
          <a:p>
            <a:pPr lvl="1"/>
            <a:endParaRPr lang="en-GB" sz="1600" b="1" dirty="0">
              <a:solidFill>
                <a:srgbClr val="FF0000"/>
              </a:solidFill>
            </a:endParaRPr>
          </a:p>
          <a:p>
            <a:pPr lvl="1"/>
            <a:r>
              <a:rPr lang="en-GB" sz="1600" b="1" dirty="0">
                <a:solidFill>
                  <a:srgbClr val="FF0000"/>
                </a:solidFill>
              </a:rPr>
              <a:t>Why</a:t>
            </a:r>
            <a:r>
              <a:rPr lang="en-GB" sz="1600" dirty="0">
                <a:solidFill>
                  <a:srgbClr val="FF0000"/>
                </a:solidFill>
              </a:rPr>
              <a:t>: Benefits of harmonization between HIES and other household surveys at the national level</a:t>
            </a:r>
          </a:p>
          <a:p>
            <a:pPr lvl="2"/>
            <a:endParaRPr lang="en-GB" sz="1700" dirty="0"/>
          </a:p>
          <a:p>
            <a:pPr lvl="2"/>
            <a:r>
              <a:rPr lang="en-GB" sz="1700" dirty="0"/>
              <a:t>Possibility of improving </a:t>
            </a:r>
            <a:r>
              <a:rPr lang="en-GB" sz="1700" b="1" dirty="0"/>
              <a:t>comparability</a:t>
            </a:r>
            <a:r>
              <a:rPr lang="en-GB" sz="1700" dirty="0"/>
              <a:t> of derived estimates from HIES and the national HH survey (LFS).</a:t>
            </a:r>
          </a:p>
          <a:p>
            <a:pPr lvl="2"/>
            <a:r>
              <a:rPr lang="en-GB" sz="1700" dirty="0"/>
              <a:t>Enhances the </a:t>
            </a:r>
            <a:r>
              <a:rPr lang="en-GB" sz="1700" b="1" dirty="0"/>
              <a:t>complementarity </a:t>
            </a:r>
            <a:r>
              <a:rPr lang="en-GB" sz="1700" dirty="0"/>
              <a:t>of outputs obtain with HIES and LFS (surveys have more detailed modules depending on their objectives).</a:t>
            </a:r>
          </a:p>
          <a:p>
            <a:pPr lvl="2"/>
            <a:r>
              <a:rPr lang="en-GB" sz="1700" dirty="0"/>
              <a:t>Increases the possibility of being internationally comparable if international recommendations are implemented.   </a:t>
            </a:r>
          </a:p>
          <a:p>
            <a:pPr lvl="2"/>
            <a:r>
              <a:rPr lang="en-GB" sz="1700" dirty="0"/>
              <a:t>Reduces the replying burden to the respondent as the concept or definition is the same across HH surveys </a:t>
            </a:r>
          </a:p>
          <a:p>
            <a:pPr lvl="2"/>
            <a:r>
              <a:rPr lang="en-GB" sz="1700" dirty="0"/>
              <a:t>Increases the possibility of survey-to-survey imputation to fill data gaps. </a:t>
            </a:r>
          </a:p>
          <a:p>
            <a:pPr marL="0" lvl="2" indent="0">
              <a:buNone/>
            </a:pPr>
            <a:r>
              <a:rPr lang="en-GB" sz="1700" dirty="0"/>
              <a:t> </a:t>
            </a:r>
          </a:p>
          <a:p>
            <a:pPr lvl="2"/>
            <a:endParaRPr lang="en-GB" sz="1700" dirty="0"/>
          </a:p>
          <a:p>
            <a:pPr marL="0" lvl="2" indent="0">
              <a:buNone/>
            </a:pPr>
            <a:endParaRPr lang="en-GB" b="1" dirty="0"/>
          </a:p>
          <a:p>
            <a:pPr marL="0" lvl="2" indent="0">
              <a:buNone/>
            </a:pPr>
            <a:endParaRPr lang="en-GB" dirty="0"/>
          </a:p>
        </p:txBody>
      </p:sp>
      <p:sp>
        <p:nvSpPr>
          <p:cNvPr id="5" name="Date Placeholder 4"/>
          <p:cNvSpPr>
            <a:spLocks noGrp="1"/>
          </p:cNvSpPr>
          <p:nvPr>
            <p:ph type="dt" sz="half" idx="10"/>
          </p:nvPr>
        </p:nvSpPr>
        <p:spPr/>
        <p:txBody>
          <a:bodyPr/>
          <a:lstStyle/>
          <a:p>
            <a:r>
              <a:rPr lang="en-GB"/>
              <a:t>Date: Monday / 01 / October / 2019</a:t>
            </a:r>
          </a:p>
        </p:txBody>
      </p:sp>
      <p:sp>
        <p:nvSpPr>
          <p:cNvPr id="6" name="Footer Placeholder 5"/>
          <p:cNvSpPr>
            <a:spLocks noGrp="1"/>
          </p:cNvSpPr>
          <p:nvPr>
            <p:ph type="ftr" sz="quarter" idx="11"/>
          </p:nvPr>
        </p:nvSpPr>
        <p:spPr/>
        <p:txBody>
          <a:bodyPr/>
          <a:lstStyle/>
          <a:p>
            <a:r>
              <a:rPr lang="en-GB"/>
              <a:t>Advancing social justice, promoting decent work</a:t>
            </a:r>
          </a:p>
        </p:txBody>
      </p:sp>
      <p:sp>
        <p:nvSpPr>
          <p:cNvPr id="7" name="Slide Number Placeholder 6"/>
          <p:cNvSpPr>
            <a:spLocks noGrp="1"/>
          </p:cNvSpPr>
          <p:nvPr>
            <p:ph type="sldNum" sz="quarter" idx="12"/>
          </p:nvPr>
        </p:nvSpPr>
        <p:spPr/>
        <p:txBody>
          <a:bodyPr/>
          <a:lstStyle/>
          <a:p>
            <a:fld id="{856227C0-AD57-4F9B-BAE3-EEFB0D0EE427}" type="slidenum">
              <a:rPr lang="en-GB" smtClean="0"/>
              <a:pPr/>
              <a:t>3</a:t>
            </a:fld>
            <a:endParaRPr lang="en-GB"/>
          </a:p>
        </p:txBody>
      </p:sp>
    </p:spTree>
    <p:extLst>
      <p:ext uri="{BB962C8B-B14F-4D97-AF65-F5344CB8AC3E}">
        <p14:creationId xmlns:p14="http://schemas.microsoft.com/office/powerpoint/2010/main" val="97098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0" dirty="0">
                <a:solidFill>
                  <a:schemeClr val="accent1"/>
                </a:solidFill>
                <a:latin typeface="+mj-lt"/>
                <a:ea typeface="+mj-ea"/>
                <a:cs typeface="+mj-cs"/>
              </a:rPr>
              <a:t>Background: </a:t>
            </a:r>
            <a:r>
              <a:rPr lang="en-GB" dirty="0">
                <a:solidFill>
                  <a:schemeClr val="accent1"/>
                </a:solidFill>
                <a:latin typeface="+mj-lt"/>
                <a:ea typeface="+mj-ea"/>
                <a:cs typeface="+mj-cs"/>
              </a:rPr>
              <a:t>why</a:t>
            </a:r>
            <a:r>
              <a:rPr lang="en-GB" b="0" dirty="0">
                <a:solidFill>
                  <a:schemeClr val="accent1"/>
                </a:solidFill>
                <a:latin typeface="+mj-lt"/>
                <a:ea typeface="+mj-ea"/>
                <a:cs typeface="+mj-cs"/>
              </a:rPr>
              <a:t> and </a:t>
            </a:r>
            <a:r>
              <a:rPr lang="en-GB" dirty="0">
                <a:solidFill>
                  <a:schemeClr val="accent1"/>
                </a:solidFill>
                <a:latin typeface="+mj-lt"/>
                <a:ea typeface="+mj-ea"/>
                <a:cs typeface="+mj-cs"/>
              </a:rPr>
              <a:t>how</a:t>
            </a:r>
            <a:r>
              <a:rPr lang="en-GB" b="0" dirty="0">
                <a:solidFill>
                  <a:schemeClr val="accent1"/>
                </a:solidFill>
                <a:latin typeface="+mj-lt"/>
                <a:ea typeface="+mj-ea"/>
                <a:cs typeface="+mj-cs"/>
              </a:rPr>
              <a:t> to improve harmonization between HIES and other household surveys? (2)</a:t>
            </a:r>
            <a:endParaRPr lang="en-GB" dirty="0"/>
          </a:p>
        </p:txBody>
      </p:sp>
      <p:sp>
        <p:nvSpPr>
          <p:cNvPr id="3" name="Content Placeholder 2"/>
          <p:cNvSpPr>
            <a:spLocks noGrp="1"/>
          </p:cNvSpPr>
          <p:nvPr>
            <p:ph sz="half" idx="1"/>
          </p:nvPr>
        </p:nvSpPr>
        <p:spPr>
          <a:xfrm>
            <a:off x="490537" y="2260600"/>
            <a:ext cx="10372195" cy="3616326"/>
          </a:xfrm>
        </p:spPr>
        <p:txBody>
          <a:bodyPr/>
          <a:lstStyle/>
          <a:p>
            <a:pPr lvl="2"/>
            <a:r>
              <a:rPr lang="en-GB" sz="1700" dirty="0"/>
              <a:t>Results drawn from HIES surveys should aim at being comparable and consistent with other statistics at the national level. </a:t>
            </a:r>
            <a:endParaRPr lang="en-GB" b="1" dirty="0">
              <a:solidFill>
                <a:srgbClr val="FF0000"/>
              </a:solidFill>
            </a:endParaRPr>
          </a:p>
          <a:p>
            <a:pPr marL="0" lvl="2" indent="0">
              <a:buNone/>
            </a:pPr>
            <a:r>
              <a:rPr lang="en-GB" b="1" dirty="0">
                <a:solidFill>
                  <a:srgbClr val="FF0000"/>
                </a:solidFill>
              </a:rPr>
              <a:t>Why</a:t>
            </a:r>
            <a:r>
              <a:rPr lang="en-GB" dirty="0">
                <a:solidFill>
                  <a:srgbClr val="FF0000"/>
                </a:solidFill>
              </a:rPr>
              <a:t>: Input versus Output harmonization</a:t>
            </a:r>
          </a:p>
          <a:p>
            <a:pPr marL="0" lvl="2" indent="0">
              <a:buNone/>
            </a:pPr>
            <a:endParaRPr lang="en-GB" b="1" dirty="0"/>
          </a:p>
          <a:p>
            <a:pPr marL="0" lvl="2" indent="0">
              <a:buNone/>
            </a:pPr>
            <a:endParaRPr lang="en-GB" dirty="0"/>
          </a:p>
        </p:txBody>
      </p:sp>
      <p:sp>
        <p:nvSpPr>
          <p:cNvPr id="5" name="Date Placeholder 4"/>
          <p:cNvSpPr>
            <a:spLocks noGrp="1"/>
          </p:cNvSpPr>
          <p:nvPr>
            <p:ph type="dt" sz="half" idx="10"/>
          </p:nvPr>
        </p:nvSpPr>
        <p:spPr/>
        <p:txBody>
          <a:bodyPr/>
          <a:lstStyle/>
          <a:p>
            <a:r>
              <a:rPr lang="en-GB"/>
              <a:t>Date: Monday / 01 / October / 2019</a:t>
            </a:r>
          </a:p>
        </p:txBody>
      </p:sp>
      <p:sp>
        <p:nvSpPr>
          <p:cNvPr id="6" name="Footer Placeholder 5"/>
          <p:cNvSpPr>
            <a:spLocks noGrp="1"/>
          </p:cNvSpPr>
          <p:nvPr>
            <p:ph type="ftr" sz="quarter" idx="11"/>
          </p:nvPr>
        </p:nvSpPr>
        <p:spPr/>
        <p:txBody>
          <a:bodyPr/>
          <a:lstStyle/>
          <a:p>
            <a:r>
              <a:rPr lang="en-GB"/>
              <a:t>Advancing social justice, promoting decent work</a:t>
            </a:r>
          </a:p>
        </p:txBody>
      </p:sp>
      <p:sp>
        <p:nvSpPr>
          <p:cNvPr id="7" name="Slide Number Placeholder 6"/>
          <p:cNvSpPr>
            <a:spLocks noGrp="1"/>
          </p:cNvSpPr>
          <p:nvPr>
            <p:ph type="sldNum" sz="quarter" idx="12"/>
          </p:nvPr>
        </p:nvSpPr>
        <p:spPr/>
        <p:txBody>
          <a:bodyPr/>
          <a:lstStyle/>
          <a:p>
            <a:fld id="{856227C0-AD57-4F9B-BAE3-EEFB0D0EE427}" type="slidenum">
              <a:rPr lang="en-GB" smtClean="0"/>
              <a:pPr/>
              <a:t>4</a:t>
            </a:fld>
            <a:endParaRPr lang="en-GB"/>
          </a:p>
        </p:txBody>
      </p:sp>
      <p:graphicFrame>
        <p:nvGraphicFramePr>
          <p:cNvPr id="4" name="Table 7">
            <a:extLst>
              <a:ext uri="{FF2B5EF4-FFF2-40B4-BE49-F238E27FC236}">
                <a16:creationId xmlns:a16="http://schemas.microsoft.com/office/drawing/2014/main" xmlns="" id="{2562148D-3D64-4D68-955B-3A3D03257D96}"/>
              </a:ext>
            </a:extLst>
          </p:cNvPr>
          <p:cNvGraphicFramePr>
            <a:graphicFrameLocks noGrp="1"/>
          </p:cNvGraphicFramePr>
          <p:nvPr>
            <p:extLst>
              <p:ext uri="{D42A27DB-BD31-4B8C-83A1-F6EECF244321}">
                <p14:modId xmlns:p14="http://schemas.microsoft.com/office/powerpoint/2010/main" val="384352961"/>
              </p:ext>
            </p:extLst>
          </p:nvPr>
        </p:nvGraphicFramePr>
        <p:xfrm>
          <a:off x="1452131" y="3201364"/>
          <a:ext cx="9287738" cy="3035500"/>
        </p:xfrm>
        <a:graphic>
          <a:graphicData uri="http://schemas.openxmlformats.org/drawingml/2006/table">
            <a:tbl>
              <a:tblPr firstRow="1" bandRow="1">
                <a:tableStyleId>{5C22544A-7EE6-4342-B048-85BDC9FD1C3A}</a:tableStyleId>
              </a:tblPr>
              <a:tblGrid>
                <a:gridCol w="4668012">
                  <a:extLst>
                    <a:ext uri="{9D8B030D-6E8A-4147-A177-3AD203B41FA5}">
                      <a16:colId xmlns:a16="http://schemas.microsoft.com/office/drawing/2014/main" xmlns="" val="1734107200"/>
                    </a:ext>
                  </a:extLst>
                </a:gridCol>
                <a:gridCol w="4619726">
                  <a:extLst>
                    <a:ext uri="{9D8B030D-6E8A-4147-A177-3AD203B41FA5}">
                      <a16:colId xmlns:a16="http://schemas.microsoft.com/office/drawing/2014/main" xmlns="" val="1359964499"/>
                    </a:ext>
                  </a:extLst>
                </a:gridCol>
              </a:tblGrid>
              <a:tr h="475180">
                <a:tc>
                  <a:txBody>
                    <a:bodyPr/>
                    <a:lstStyle/>
                    <a:p>
                      <a:pPr algn="ctr"/>
                      <a:r>
                        <a:rPr lang="fr-CH" dirty="0"/>
                        <a:t>Input</a:t>
                      </a:r>
                      <a:endParaRPr lang="en-US" dirty="0"/>
                    </a:p>
                  </a:txBody>
                  <a:tcPr/>
                </a:tc>
                <a:tc>
                  <a:txBody>
                    <a:bodyPr/>
                    <a:lstStyle/>
                    <a:p>
                      <a:pPr algn="ctr"/>
                      <a:r>
                        <a:rPr lang="fr-CH" dirty="0"/>
                        <a:t>Output</a:t>
                      </a:r>
                      <a:endParaRPr lang="en-US" dirty="0"/>
                    </a:p>
                  </a:txBody>
                  <a:tcPr/>
                </a:tc>
                <a:extLst>
                  <a:ext uri="{0D108BD9-81ED-4DB2-BD59-A6C34878D82A}">
                    <a16:rowId xmlns:a16="http://schemas.microsoft.com/office/drawing/2014/main" xmlns="" val="2739566319"/>
                  </a:ext>
                </a:extLst>
              </a:tr>
              <a:tr h="370840">
                <a:tc>
                  <a:txBody>
                    <a:bodyPr/>
                    <a:lstStyle/>
                    <a:p>
                      <a:r>
                        <a:rPr lang="en-US" noProof="0" dirty="0"/>
                        <a:t>Aim at harmonization of the underlying statistical methodology, the concepts and </a:t>
                      </a:r>
                      <a:r>
                        <a:rPr lang="en-US" sz="1800" kern="1200" noProof="0" dirty="0">
                          <a:solidFill>
                            <a:schemeClr val="dk1"/>
                          </a:solidFill>
                          <a:latin typeface="+mn-lt"/>
                          <a:ea typeface="+mn-ea"/>
                          <a:cs typeface="+mn-cs"/>
                        </a:rPr>
                        <a:t>definitions as well as procedures (and questionnaires) </a:t>
                      </a:r>
                      <a:r>
                        <a:rPr lang="en-US" noProof="0" dirty="0"/>
                        <a:t>used in common topics (core variables). </a:t>
                      </a:r>
                    </a:p>
                    <a:p>
                      <a:endParaRPr lang="en-US" noProof="0" dirty="0"/>
                    </a:p>
                    <a:p>
                      <a:r>
                        <a:rPr lang="en-US" noProof="0" dirty="0">
                          <a:sym typeface="Wingdings" panose="05000000000000000000" pitchFamily="2" charset="2"/>
                        </a:rPr>
                        <a:t></a:t>
                      </a:r>
                      <a:r>
                        <a:rPr lang="en-US" noProof="0" dirty="0"/>
                        <a:t> </a:t>
                      </a:r>
                      <a:r>
                        <a:rPr lang="en-US" b="1" noProof="0" dirty="0"/>
                        <a:t>enhances comparability and consistency between surveys</a:t>
                      </a:r>
                      <a:r>
                        <a:rPr lang="en-US" noProof="0" dirty="0"/>
                        <a:t> </a:t>
                      </a:r>
                    </a:p>
                  </a:txBody>
                  <a:tcPr/>
                </a:tc>
                <a:tc>
                  <a:txBody>
                    <a:bodyPr/>
                    <a:lstStyle/>
                    <a:p>
                      <a:r>
                        <a:rPr lang="en-GB" sz="1800" kern="1200" dirty="0">
                          <a:solidFill>
                            <a:schemeClr val="dk1"/>
                          </a:solidFill>
                          <a:latin typeface="+mn-lt"/>
                          <a:ea typeface="+mn-ea"/>
                          <a:cs typeface="+mn-cs"/>
                        </a:rPr>
                        <a:t>Aim at </a:t>
                      </a:r>
                      <a:r>
                        <a:rPr lang="aa-ET" sz="1800" kern="1200" dirty="0">
                          <a:solidFill>
                            <a:schemeClr val="dk1"/>
                          </a:solidFill>
                          <a:latin typeface="+mn-lt"/>
                          <a:ea typeface="+mn-ea"/>
                          <a:cs typeface="+mn-cs"/>
                        </a:rPr>
                        <a:t>harmoni</a:t>
                      </a:r>
                      <a:r>
                        <a:rPr lang="fr-CH" sz="1800" kern="1200" dirty="0">
                          <a:solidFill>
                            <a:schemeClr val="dk1"/>
                          </a:solidFill>
                          <a:latin typeface="+mn-lt"/>
                          <a:ea typeface="+mn-ea"/>
                          <a:cs typeface="+mn-cs"/>
                        </a:rPr>
                        <a:t>z</a:t>
                      </a:r>
                      <a:r>
                        <a:rPr lang="aa-ET" sz="1800" kern="1200" dirty="0">
                          <a:solidFill>
                            <a:schemeClr val="dk1"/>
                          </a:solidFill>
                          <a:latin typeface="+mn-lt"/>
                          <a:ea typeface="+mn-ea"/>
                          <a:cs typeface="+mn-cs"/>
                        </a:rPr>
                        <a:t>ation </a:t>
                      </a:r>
                      <a:r>
                        <a:rPr lang="en-GB" sz="1800" kern="1200" dirty="0">
                          <a:solidFill>
                            <a:schemeClr val="dk1"/>
                          </a:solidFill>
                          <a:latin typeface="+mn-lt"/>
                          <a:ea typeface="+mn-ea"/>
                          <a:cs typeface="+mn-cs"/>
                        </a:rPr>
                        <a:t>of </a:t>
                      </a:r>
                      <a:r>
                        <a:rPr lang="aa-ET" sz="1800" kern="1200" dirty="0">
                          <a:solidFill>
                            <a:schemeClr val="dk1"/>
                          </a:solidFill>
                          <a:latin typeface="+mn-lt"/>
                          <a:ea typeface="+mn-ea"/>
                          <a:cs typeface="+mn-cs"/>
                        </a:rPr>
                        <a:t>statistical results</a:t>
                      </a:r>
                      <a:r>
                        <a:rPr lang="fr-CH" sz="1800" kern="1200" dirty="0">
                          <a:solidFill>
                            <a:schemeClr val="dk1"/>
                          </a:solidFill>
                          <a:latin typeface="+mn-lt"/>
                          <a:ea typeface="+mn-ea"/>
                          <a:cs typeface="+mn-cs"/>
                        </a:rPr>
                        <a:t>.</a:t>
                      </a:r>
                      <a:endParaRPr lang="en-GB" sz="1800" kern="1200" dirty="0">
                        <a:solidFill>
                          <a:schemeClr val="dk1"/>
                        </a:solidFill>
                        <a:latin typeface="+mn-lt"/>
                        <a:ea typeface="+mn-ea"/>
                        <a:cs typeface="+mn-cs"/>
                      </a:endParaRPr>
                    </a:p>
                    <a:p>
                      <a:r>
                        <a:rPr lang="en-GB" sz="1800" kern="1200" dirty="0">
                          <a:solidFill>
                            <a:schemeClr val="dk1"/>
                          </a:solidFill>
                          <a:latin typeface="+mn-lt"/>
                          <a:ea typeface="+mn-ea"/>
                          <a:cs typeface="+mn-cs"/>
                        </a:rPr>
                        <a:t>Can be done </a:t>
                      </a:r>
                      <a:r>
                        <a:rPr lang="aa-ET" sz="1800" kern="1200" dirty="0">
                          <a:solidFill>
                            <a:schemeClr val="dk1"/>
                          </a:solidFill>
                          <a:latin typeface="+mn-lt"/>
                          <a:ea typeface="+mn-ea"/>
                          <a:cs typeface="+mn-cs"/>
                        </a:rPr>
                        <a:t>for a restricted set of survey variables</a:t>
                      </a:r>
                      <a:r>
                        <a:rPr lang="fr-CH" sz="1800" kern="1200" dirty="0">
                          <a:solidFill>
                            <a:schemeClr val="dk1"/>
                          </a:solidFill>
                          <a:latin typeface="+mn-lt"/>
                          <a:ea typeface="+mn-ea"/>
                          <a:cs typeface="+mn-cs"/>
                        </a:rPr>
                        <a:t>. </a:t>
                      </a:r>
                      <a:r>
                        <a:rPr lang="en-US" noProof="0" dirty="0"/>
                        <a:t>Diminish harmonization of statistical outputs (final estimates; cross-tabulations). </a:t>
                      </a:r>
                    </a:p>
                    <a:p>
                      <a:endParaRPr lang="en-US" noProof="0" dirty="0"/>
                    </a:p>
                    <a:p>
                      <a:r>
                        <a:rPr lang="en-US" noProof="0" dirty="0">
                          <a:sym typeface="Wingdings" panose="05000000000000000000" pitchFamily="2" charset="2"/>
                        </a:rPr>
                        <a:t> Less reliability and accuracy of the harmonization, and it is limited to the statistical results produced. </a:t>
                      </a:r>
                      <a:endParaRPr lang="en-US" noProof="0" dirty="0"/>
                    </a:p>
                  </a:txBody>
                  <a:tcPr/>
                </a:tc>
                <a:extLst>
                  <a:ext uri="{0D108BD9-81ED-4DB2-BD59-A6C34878D82A}">
                    <a16:rowId xmlns:a16="http://schemas.microsoft.com/office/drawing/2014/main" xmlns="" val="1701221994"/>
                  </a:ext>
                </a:extLst>
              </a:tr>
            </a:tbl>
          </a:graphicData>
        </a:graphic>
      </p:graphicFrame>
    </p:spTree>
    <p:extLst>
      <p:ext uri="{BB962C8B-B14F-4D97-AF65-F5344CB8AC3E}">
        <p14:creationId xmlns:p14="http://schemas.microsoft.com/office/powerpoint/2010/main" val="59358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0" dirty="0">
                <a:solidFill>
                  <a:schemeClr val="accent1"/>
                </a:solidFill>
                <a:latin typeface="+mj-lt"/>
                <a:ea typeface="+mj-ea"/>
                <a:cs typeface="+mj-cs"/>
              </a:rPr>
              <a:t>Background: </a:t>
            </a:r>
            <a:r>
              <a:rPr lang="en-GB" dirty="0">
                <a:solidFill>
                  <a:schemeClr val="accent1"/>
                </a:solidFill>
                <a:latin typeface="+mj-lt"/>
                <a:ea typeface="+mj-ea"/>
                <a:cs typeface="+mj-cs"/>
              </a:rPr>
              <a:t>why</a:t>
            </a:r>
            <a:r>
              <a:rPr lang="en-GB" b="0" dirty="0">
                <a:solidFill>
                  <a:schemeClr val="accent1"/>
                </a:solidFill>
                <a:latin typeface="+mj-lt"/>
                <a:ea typeface="+mj-ea"/>
                <a:cs typeface="+mj-cs"/>
              </a:rPr>
              <a:t> and </a:t>
            </a:r>
            <a:r>
              <a:rPr lang="en-GB" dirty="0">
                <a:solidFill>
                  <a:schemeClr val="accent1"/>
                </a:solidFill>
                <a:latin typeface="+mj-lt"/>
                <a:ea typeface="+mj-ea"/>
                <a:cs typeface="+mj-cs"/>
              </a:rPr>
              <a:t>how</a:t>
            </a:r>
            <a:r>
              <a:rPr lang="en-GB" b="0" dirty="0">
                <a:solidFill>
                  <a:schemeClr val="accent1"/>
                </a:solidFill>
                <a:latin typeface="+mj-lt"/>
                <a:ea typeface="+mj-ea"/>
                <a:cs typeface="+mj-cs"/>
              </a:rPr>
              <a:t> to improve harmonization between HIES and other household surveys?</a:t>
            </a:r>
            <a:endParaRPr lang="en-GB" dirty="0"/>
          </a:p>
        </p:txBody>
      </p:sp>
      <p:sp>
        <p:nvSpPr>
          <p:cNvPr id="3" name="Content Placeholder 2"/>
          <p:cNvSpPr>
            <a:spLocks noGrp="1"/>
          </p:cNvSpPr>
          <p:nvPr>
            <p:ph sz="half" idx="1"/>
          </p:nvPr>
        </p:nvSpPr>
        <p:spPr>
          <a:xfrm>
            <a:off x="490537" y="2393950"/>
            <a:ext cx="10372195" cy="3482976"/>
          </a:xfrm>
        </p:spPr>
        <p:txBody>
          <a:bodyPr/>
          <a:lstStyle/>
          <a:p>
            <a:r>
              <a:rPr lang="en-GB" dirty="0"/>
              <a:t>How: What to take into account when aiming at HIES and LFS harmonization?</a:t>
            </a:r>
          </a:p>
          <a:p>
            <a:pPr lvl="2"/>
            <a:endParaRPr lang="en-GB" dirty="0"/>
          </a:p>
          <a:p>
            <a:pPr lvl="2"/>
            <a:r>
              <a:rPr lang="en-GB" dirty="0"/>
              <a:t>Invest in the adoption of internationally agreed standards and guidelines (e.g. those from the ICLS); in case of deviations due to national contexts, aim at implementing consistently across surveys.</a:t>
            </a:r>
          </a:p>
          <a:p>
            <a:pPr lvl="2"/>
            <a:r>
              <a:rPr lang="en-GB" dirty="0"/>
              <a:t>Include common questions across surveys and censuses for survey-to-survey imputation to fill data gaps, complement or derive new indicators.</a:t>
            </a:r>
          </a:p>
          <a:p>
            <a:pPr lvl="2"/>
            <a:r>
              <a:rPr lang="en-GB" dirty="0"/>
              <a:t>Invest in the capacity building for CAPI, phone, web, mixed-mode surveys.</a:t>
            </a:r>
          </a:p>
          <a:p>
            <a:pPr lvl="2"/>
            <a:r>
              <a:rPr lang="en-GB" dirty="0"/>
              <a:t>Quantify the benefits obtained from HIES survey and convey the message of the value of having such surveys (e.g. main source for indicators on consumer price (CPI) or indicators on the working poor.</a:t>
            </a:r>
          </a:p>
          <a:p>
            <a:pPr marL="0" lvl="2" indent="0">
              <a:buNone/>
            </a:pPr>
            <a:endParaRPr lang="en-GB" dirty="0"/>
          </a:p>
        </p:txBody>
      </p:sp>
      <p:sp>
        <p:nvSpPr>
          <p:cNvPr id="5" name="Date Placeholder 4"/>
          <p:cNvSpPr>
            <a:spLocks noGrp="1"/>
          </p:cNvSpPr>
          <p:nvPr>
            <p:ph type="dt" sz="half" idx="10"/>
          </p:nvPr>
        </p:nvSpPr>
        <p:spPr/>
        <p:txBody>
          <a:bodyPr/>
          <a:lstStyle/>
          <a:p>
            <a:r>
              <a:rPr lang="en-GB"/>
              <a:t>Date: Monday / 01 / October / 2019</a:t>
            </a:r>
          </a:p>
        </p:txBody>
      </p:sp>
      <p:sp>
        <p:nvSpPr>
          <p:cNvPr id="6" name="Footer Placeholder 5"/>
          <p:cNvSpPr>
            <a:spLocks noGrp="1"/>
          </p:cNvSpPr>
          <p:nvPr>
            <p:ph type="ftr" sz="quarter" idx="11"/>
          </p:nvPr>
        </p:nvSpPr>
        <p:spPr/>
        <p:txBody>
          <a:bodyPr/>
          <a:lstStyle/>
          <a:p>
            <a:r>
              <a:rPr lang="en-GB"/>
              <a:t>Advancing social justice, promoting decent work</a:t>
            </a:r>
          </a:p>
        </p:txBody>
      </p:sp>
      <p:sp>
        <p:nvSpPr>
          <p:cNvPr id="7" name="Slide Number Placeholder 6"/>
          <p:cNvSpPr>
            <a:spLocks noGrp="1"/>
          </p:cNvSpPr>
          <p:nvPr>
            <p:ph type="sldNum" sz="quarter" idx="12"/>
          </p:nvPr>
        </p:nvSpPr>
        <p:spPr/>
        <p:txBody>
          <a:bodyPr/>
          <a:lstStyle/>
          <a:p>
            <a:fld id="{856227C0-AD57-4F9B-BAE3-EEFB0D0EE427}" type="slidenum">
              <a:rPr lang="en-GB" smtClean="0"/>
              <a:pPr/>
              <a:t>5</a:t>
            </a:fld>
            <a:endParaRPr lang="en-GB"/>
          </a:p>
        </p:txBody>
      </p:sp>
    </p:spTree>
    <p:extLst>
      <p:ext uri="{BB962C8B-B14F-4D97-AF65-F5344CB8AC3E}">
        <p14:creationId xmlns:p14="http://schemas.microsoft.com/office/powerpoint/2010/main" val="1827023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538" y="1597352"/>
            <a:ext cx="11210924" cy="720000"/>
          </a:xfrm>
        </p:spPr>
        <p:txBody>
          <a:bodyPr/>
          <a:lstStyle/>
          <a:p>
            <a:r>
              <a:rPr lang="en-GB" b="0" dirty="0">
                <a:solidFill>
                  <a:schemeClr val="accent1"/>
                </a:solidFill>
                <a:latin typeface="+mj-lt"/>
                <a:ea typeface="+mj-ea"/>
                <a:cs typeface="+mj-cs"/>
              </a:rPr>
              <a:t>2. Harmonization of labour related concepts and definitions using household surveys – HIES and LFS case (1)</a:t>
            </a:r>
          </a:p>
        </p:txBody>
      </p:sp>
      <p:sp>
        <p:nvSpPr>
          <p:cNvPr id="3" name="Content Placeholder 2"/>
          <p:cNvSpPr>
            <a:spLocks noGrp="1"/>
          </p:cNvSpPr>
          <p:nvPr>
            <p:ph sz="half" idx="1"/>
          </p:nvPr>
        </p:nvSpPr>
        <p:spPr>
          <a:xfrm>
            <a:off x="490538" y="2799161"/>
            <a:ext cx="10871729" cy="3482976"/>
          </a:xfrm>
        </p:spPr>
        <p:txBody>
          <a:bodyPr/>
          <a:lstStyle/>
          <a:p>
            <a:pPr lvl="2"/>
            <a:r>
              <a:rPr lang="en-GB" dirty="0"/>
              <a:t>Harmonization of underlying </a:t>
            </a:r>
            <a:r>
              <a:rPr lang="en-GB" b="1" dirty="0"/>
              <a:t>general and labour related</a:t>
            </a:r>
            <a:r>
              <a:rPr lang="en-GB" dirty="0"/>
              <a:t> </a:t>
            </a:r>
            <a:r>
              <a:rPr lang="en-GB" b="1" dirty="0"/>
              <a:t>concepts </a:t>
            </a:r>
            <a:r>
              <a:rPr lang="en-GB" dirty="0"/>
              <a:t>and </a:t>
            </a:r>
            <a:r>
              <a:rPr lang="en-GB" b="1" dirty="0"/>
              <a:t>definitions</a:t>
            </a:r>
            <a:r>
              <a:rPr lang="en-GB" dirty="0"/>
              <a:t> at the microlevel data, making use of the </a:t>
            </a:r>
            <a:r>
              <a:rPr lang="en-GB" b="1" dirty="0"/>
              <a:t>survey questionnaire(s) </a:t>
            </a:r>
            <a:r>
              <a:rPr lang="en-GB" dirty="0"/>
              <a:t>and related documentation, that collect individual data in modules aiming at covering same topics (e.g. employment). The harmonization should also aim at using the same </a:t>
            </a:r>
            <a:r>
              <a:rPr lang="en-GB" b="1" dirty="0"/>
              <a:t>classifications</a:t>
            </a:r>
            <a:r>
              <a:rPr lang="en-GB" dirty="0"/>
              <a:t>. </a:t>
            </a:r>
          </a:p>
          <a:p>
            <a:pPr marL="0" lvl="2" indent="0">
              <a:buNone/>
            </a:pPr>
            <a:r>
              <a:rPr lang="en-GB" dirty="0"/>
              <a:t>- Number of questions used to define a particular concept + categories and number of categories within the variables </a:t>
            </a:r>
          </a:p>
          <a:p>
            <a:pPr marL="0" lvl="2" indent="0">
              <a:buNone/>
            </a:pPr>
            <a:endParaRPr lang="en-GB" dirty="0"/>
          </a:p>
          <a:p>
            <a:pPr lvl="2"/>
            <a:r>
              <a:rPr lang="en-GB" dirty="0"/>
              <a:t>Whenever possible, harmonization of: Sampling design, data imputation methods (rents, own production..), treatment of non-response, reference period. Also, coding books, methodological documentation, survey manuals/instruction manuals, user guides.  </a:t>
            </a:r>
          </a:p>
          <a:p>
            <a:pPr lvl="2"/>
            <a:endParaRPr lang="en-GB" dirty="0"/>
          </a:p>
        </p:txBody>
      </p:sp>
      <p:sp>
        <p:nvSpPr>
          <p:cNvPr id="5" name="Date Placeholder 4"/>
          <p:cNvSpPr>
            <a:spLocks noGrp="1"/>
          </p:cNvSpPr>
          <p:nvPr>
            <p:ph type="dt" sz="half" idx="10"/>
          </p:nvPr>
        </p:nvSpPr>
        <p:spPr/>
        <p:txBody>
          <a:bodyPr/>
          <a:lstStyle/>
          <a:p>
            <a:r>
              <a:rPr lang="en-GB"/>
              <a:t>Date: Monday / 01 / October / 2019</a:t>
            </a:r>
          </a:p>
        </p:txBody>
      </p:sp>
      <p:sp>
        <p:nvSpPr>
          <p:cNvPr id="6" name="Footer Placeholder 5"/>
          <p:cNvSpPr>
            <a:spLocks noGrp="1"/>
          </p:cNvSpPr>
          <p:nvPr>
            <p:ph type="ftr" sz="quarter" idx="11"/>
          </p:nvPr>
        </p:nvSpPr>
        <p:spPr/>
        <p:txBody>
          <a:bodyPr/>
          <a:lstStyle/>
          <a:p>
            <a:r>
              <a:rPr lang="en-GB" dirty="0"/>
              <a:t>Advancing social justice, promoting decent work</a:t>
            </a:r>
          </a:p>
        </p:txBody>
      </p:sp>
      <p:sp>
        <p:nvSpPr>
          <p:cNvPr id="7" name="Slide Number Placeholder 6"/>
          <p:cNvSpPr>
            <a:spLocks noGrp="1"/>
          </p:cNvSpPr>
          <p:nvPr>
            <p:ph type="sldNum" sz="quarter" idx="12"/>
          </p:nvPr>
        </p:nvSpPr>
        <p:spPr/>
        <p:txBody>
          <a:bodyPr/>
          <a:lstStyle/>
          <a:p>
            <a:fld id="{856227C0-AD57-4F9B-BAE3-EEFB0D0EE427}" type="slidenum">
              <a:rPr lang="en-GB" smtClean="0"/>
              <a:pPr/>
              <a:t>6</a:t>
            </a:fld>
            <a:endParaRPr lang="en-GB"/>
          </a:p>
        </p:txBody>
      </p:sp>
    </p:spTree>
    <p:extLst>
      <p:ext uri="{BB962C8B-B14F-4D97-AF65-F5344CB8AC3E}">
        <p14:creationId xmlns:p14="http://schemas.microsoft.com/office/powerpoint/2010/main" val="1767974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538" y="1597352"/>
            <a:ext cx="11210924" cy="720000"/>
          </a:xfrm>
        </p:spPr>
        <p:txBody>
          <a:bodyPr/>
          <a:lstStyle/>
          <a:p>
            <a:r>
              <a:rPr lang="en-GB" b="0" dirty="0">
                <a:solidFill>
                  <a:schemeClr val="accent1"/>
                </a:solidFill>
                <a:latin typeface="+mj-lt"/>
                <a:ea typeface="+mj-ea"/>
                <a:cs typeface="+mj-cs"/>
              </a:rPr>
              <a:t>2. Harmonization of labour related concepts and definitions using household surveys – HIES and LFS case (2)</a:t>
            </a:r>
          </a:p>
        </p:txBody>
      </p:sp>
      <p:sp>
        <p:nvSpPr>
          <p:cNvPr id="3" name="Content Placeholder 2"/>
          <p:cNvSpPr>
            <a:spLocks noGrp="1"/>
          </p:cNvSpPr>
          <p:nvPr>
            <p:ph sz="half" idx="1"/>
          </p:nvPr>
        </p:nvSpPr>
        <p:spPr>
          <a:xfrm>
            <a:off x="490538" y="2514600"/>
            <a:ext cx="10871729" cy="3767537"/>
          </a:xfrm>
        </p:spPr>
        <p:txBody>
          <a:bodyPr/>
          <a:lstStyle/>
          <a:p>
            <a:pPr lvl="2"/>
            <a:r>
              <a:rPr lang="en-GB" b="1" dirty="0"/>
              <a:t>Labour related concepts and definitions at the international level: </a:t>
            </a:r>
          </a:p>
          <a:p>
            <a:pPr marL="0" lvl="2" indent="0">
              <a:buNone/>
            </a:pPr>
            <a:endParaRPr lang="en-GB" dirty="0"/>
          </a:p>
          <a:p>
            <a:pPr marL="0" lvl="2" indent="0">
              <a:buNone/>
            </a:pPr>
            <a:endParaRPr lang="en-GB" b="1" dirty="0"/>
          </a:p>
          <a:p>
            <a:pPr marL="0" lvl="2" indent="0">
              <a:buNone/>
            </a:pPr>
            <a:endParaRPr lang="en-GB" b="1" dirty="0"/>
          </a:p>
        </p:txBody>
      </p:sp>
      <p:sp>
        <p:nvSpPr>
          <p:cNvPr id="5" name="Date Placeholder 4"/>
          <p:cNvSpPr>
            <a:spLocks noGrp="1"/>
          </p:cNvSpPr>
          <p:nvPr>
            <p:ph type="dt" sz="half" idx="10"/>
          </p:nvPr>
        </p:nvSpPr>
        <p:spPr/>
        <p:txBody>
          <a:bodyPr/>
          <a:lstStyle/>
          <a:p>
            <a:r>
              <a:rPr lang="en-GB"/>
              <a:t>Date: Monday / 01 / October / 2019</a:t>
            </a:r>
          </a:p>
        </p:txBody>
      </p:sp>
      <p:sp>
        <p:nvSpPr>
          <p:cNvPr id="6" name="Footer Placeholder 5"/>
          <p:cNvSpPr>
            <a:spLocks noGrp="1"/>
          </p:cNvSpPr>
          <p:nvPr>
            <p:ph type="ftr" sz="quarter" idx="11"/>
          </p:nvPr>
        </p:nvSpPr>
        <p:spPr/>
        <p:txBody>
          <a:bodyPr/>
          <a:lstStyle/>
          <a:p>
            <a:r>
              <a:rPr lang="en-GB" dirty="0"/>
              <a:t>Advancing social justice, promoting decent work</a:t>
            </a:r>
          </a:p>
        </p:txBody>
      </p:sp>
      <p:sp>
        <p:nvSpPr>
          <p:cNvPr id="7" name="Slide Number Placeholder 6"/>
          <p:cNvSpPr>
            <a:spLocks noGrp="1"/>
          </p:cNvSpPr>
          <p:nvPr>
            <p:ph type="sldNum" sz="quarter" idx="12"/>
          </p:nvPr>
        </p:nvSpPr>
        <p:spPr/>
        <p:txBody>
          <a:bodyPr/>
          <a:lstStyle/>
          <a:p>
            <a:fld id="{856227C0-AD57-4F9B-BAE3-EEFB0D0EE427}" type="slidenum">
              <a:rPr lang="en-GB" smtClean="0"/>
              <a:pPr/>
              <a:t>7</a:t>
            </a:fld>
            <a:endParaRPr lang="en-GB"/>
          </a:p>
        </p:txBody>
      </p:sp>
      <p:graphicFrame>
        <p:nvGraphicFramePr>
          <p:cNvPr id="9" name="Table 9">
            <a:extLst>
              <a:ext uri="{FF2B5EF4-FFF2-40B4-BE49-F238E27FC236}">
                <a16:creationId xmlns:a16="http://schemas.microsoft.com/office/drawing/2014/main" xmlns="" id="{8A0A8E87-21DA-4F38-A2DE-AD07FEE5776B}"/>
              </a:ext>
            </a:extLst>
          </p:cNvPr>
          <p:cNvGraphicFramePr>
            <a:graphicFrameLocks noGrp="1"/>
          </p:cNvGraphicFramePr>
          <p:nvPr>
            <p:extLst>
              <p:ext uri="{D42A27DB-BD31-4B8C-83A1-F6EECF244321}">
                <p14:modId xmlns:p14="http://schemas.microsoft.com/office/powerpoint/2010/main" val="1989214697"/>
              </p:ext>
            </p:extLst>
          </p:nvPr>
        </p:nvGraphicFramePr>
        <p:xfrm>
          <a:off x="618067" y="2894815"/>
          <a:ext cx="10955866" cy="3164100"/>
        </p:xfrm>
        <a:graphic>
          <a:graphicData uri="http://schemas.openxmlformats.org/drawingml/2006/table">
            <a:tbl>
              <a:tblPr firstRow="1" bandRow="1">
                <a:tableStyleId>{5C22544A-7EE6-4342-B048-85BDC9FD1C3A}</a:tableStyleId>
              </a:tblPr>
              <a:tblGrid>
                <a:gridCol w="5477933">
                  <a:extLst>
                    <a:ext uri="{9D8B030D-6E8A-4147-A177-3AD203B41FA5}">
                      <a16:colId xmlns:a16="http://schemas.microsoft.com/office/drawing/2014/main" xmlns="" val="1931613445"/>
                    </a:ext>
                  </a:extLst>
                </a:gridCol>
                <a:gridCol w="5477933">
                  <a:extLst>
                    <a:ext uri="{9D8B030D-6E8A-4147-A177-3AD203B41FA5}">
                      <a16:colId xmlns:a16="http://schemas.microsoft.com/office/drawing/2014/main" xmlns="" val="1812837544"/>
                    </a:ext>
                  </a:extLst>
                </a:gridCol>
              </a:tblGrid>
              <a:tr h="337272">
                <a:tc>
                  <a:txBody>
                    <a:bodyPr/>
                    <a:lstStyle/>
                    <a:p>
                      <a:pPr algn="ctr"/>
                      <a:r>
                        <a:rPr lang="en-US" sz="1400" noProof="0" dirty="0"/>
                        <a:t>Variable</a:t>
                      </a:r>
                    </a:p>
                  </a:txBody>
                  <a:tcPr anchor="ctr"/>
                </a:tc>
                <a:tc>
                  <a:txBody>
                    <a:bodyPr/>
                    <a:lstStyle/>
                    <a:p>
                      <a:pPr algn="ctr"/>
                      <a:r>
                        <a:rPr lang="en-US" sz="1400" noProof="0" dirty="0"/>
                        <a:t>Description</a:t>
                      </a:r>
                    </a:p>
                  </a:txBody>
                  <a:tcPr anchor="ctr"/>
                </a:tc>
                <a:extLst>
                  <a:ext uri="{0D108BD9-81ED-4DB2-BD59-A6C34878D82A}">
                    <a16:rowId xmlns:a16="http://schemas.microsoft.com/office/drawing/2014/main" xmlns="" val="388245814"/>
                  </a:ext>
                </a:extLst>
              </a:tr>
              <a:tr h="434566">
                <a:tc>
                  <a:txBody>
                    <a:bodyPr/>
                    <a:lstStyle/>
                    <a:p>
                      <a:r>
                        <a:rPr lang="en-US" sz="1200" noProof="0" dirty="0"/>
                        <a:t>Level of education</a:t>
                      </a:r>
                    </a:p>
                  </a:txBody>
                  <a:tcPr anchor="ctr"/>
                </a:tc>
                <a:tc>
                  <a:txBody>
                    <a:bodyPr/>
                    <a:lstStyle/>
                    <a:p>
                      <a:r>
                        <a:rPr lang="en-US" sz="1200" dirty="0"/>
                        <a:t>Highest level of education of the respondent should be coded following </a:t>
                      </a:r>
                      <a:r>
                        <a:rPr lang="en-US" sz="1200" b="1" dirty="0">
                          <a:hlinkClick r:id="rId3"/>
                        </a:rPr>
                        <a:t>ISCED 11</a:t>
                      </a:r>
                      <a:r>
                        <a:rPr lang="en-US" sz="1200" dirty="0"/>
                        <a:t> (UNESCO), or ISCED 97 (second best option).</a:t>
                      </a:r>
                    </a:p>
                  </a:txBody>
                  <a:tcPr anchor="ctr"/>
                </a:tc>
                <a:extLst>
                  <a:ext uri="{0D108BD9-81ED-4DB2-BD59-A6C34878D82A}">
                    <a16:rowId xmlns:a16="http://schemas.microsoft.com/office/drawing/2014/main" xmlns="" val="834173106"/>
                  </a:ext>
                </a:extLst>
              </a:tr>
              <a:tr h="493414">
                <a:tc>
                  <a:txBody>
                    <a:bodyPr/>
                    <a:lstStyle/>
                    <a:p>
                      <a:r>
                        <a:rPr lang="en-US" sz="1200" noProof="0" dirty="0"/>
                        <a:t>Place of birth</a:t>
                      </a:r>
                    </a:p>
                  </a:txBody>
                  <a:tcPr anchor="ctr"/>
                </a:tc>
                <a:tc>
                  <a:txBody>
                    <a:bodyPr/>
                    <a:lstStyle/>
                    <a:p>
                      <a:r>
                        <a:rPr lang="en-US" sz="1200" noProof="0" dirty="0"/>
                        <a:t>Divides the population into 2 categories: native-born (people born in the country) and foreign-born (people born abroad)</a:t>
                      </a:r>
                    </a:p>
                  </a:txBody>
                  <a:tcPr anchor="ctr"/>
                </a:tc>
                <a:extLst>
                  <a:ext uri="{0D108BD9-81ED-4DB2-BD59-A6C34878D82A}">
                    <a16:rowId xmlns:a16="http://schemas.microsoft.com/office/drawing/2014/main" xmlns="" val="1833900224"/>
                  </a:ext>
                </a:extLst>
              </a:tr>
              <a:tr h="618067">
                <a:tc>
                  <a:txBody>
                    <a:bodyPr/>
                    <a:lstStyle/>
                    <a:p>
                      <a:r>
                        <a:rPr lang="en-US" sz="1200" noProof="0" dirty="0"/>
                        <a:t>Citizenship</a:t>
                      </a:r>
                    </a:p>
                  </a:txBody>
                  <a:tcPr anchor="ctr"/>
                </a:tc>
                <a:tc>
                  <a:txBody>
                    <a:bodyPr/>
                    <a:lstStyle/>
                    <a:p>
                      <a:r>
                        <a:rPr lang="en-US" sz="1200" noProof="0" dirty="0"/>
                        <a:t>Divides the population into 2 categories: citizens (people holding the citizenship of the country) and non-citizens (or foreigners: people holding the citizenship of another country)</a:t>
                      </a:r>
                    </a:p>
                  </a:txBody>
                  <a:tcPr anchor="ctr"/>
                </a:tc>
                <a:extLst>
                  <a:ext uri="{0D108BD9-81ED-4DB2-BD59-A6C34878D82A}">
                    <a16:rowId xmlns:a16="http://schemas.microsoft.com/office/drawing/2014/main" xmlns="" val="2022120229"/>
                  </a:ext>
                </a:extLst>
              </a:tr>
              <a:tr h="618067">
                <a:tc>
                  <a:txBody>
                    <a:bodyPr/>
                    <a:lstStyle/>
                    <a:p>
                      <a:r>
                        <a:rPr lang="en-US" sz="1200" noProof="0" dirty="0"/>
                        <a:t>Disability status</a:t>
                      </a:r>
                    </a:p>
                  </a:txBody>
                  <a:tcPr anchor="ctr"/>
                </a:tc>
                <a:tc>
                  <a:txBody>
                    <a:bodyPr/>
                    <a:lstStyle/>
                    <a:p>
                      <a:r>
                        <a:rPr lang="en-US" sz="1200" dirty="0"/>
                        <a:t>Follows the </a:t>
                      </a:r>
                      <a:r>
                        <a:rPr lang="en-US" sz="1200" b="1" dirty="0"/>
                        <a:t>Washington Group recommendation</a:t>
                      </a:r>
                      <a:r>
                        <a:rPr lang="en-US" sz="1200" dirty="0"/>
                        <a:t>, at least 4 core questions (difficulties in seeing, hearing, walking and remembering)</a:t>
                      </a:r>
                      <a:endParaRPr lang="en-US" sz="1200" noProof="0" dirty="0"/>
                    </a:p>
                  </a:txBody>
                  <a:tcPr anchor="ctr"/>
                </a:tc>
                <a:extLst>
                  <a:ext uri="{0D108BD9-81ED-4DB2-BD59-A6C34878D82A}">
                    <a16:rowId xmlns:a16="http://schemas.microsoft.com/office/drawing/2014/main" xmlns="" val="313341033"/>
                  </a:ext>
                </a:extLst>
              </a:tr>
              <a:tr h="618067">
                <a:tc>
                  <a:txBody>
                    <a:bodyPr/>
                    <a:lstStyle/>
                    <a:p>
                      <a:r>
                        <a:rPr lang="en-US" sz="1200" noProof="0" dirty="0"/>
                        <a:t>Working-age population</a:t>
                      </a:r>
                    </a:p>
                  </a:txBody>
                  <a:tcPr anchor="ctr"/>
                </a:tc>
                <a:tc>
                  <a:txBody>
                    <a:bodyPr/>
                    <a:lstStyle/>
                    <a:p>
                      <a:r>
                        <a:rPr lang="en-US" sz="1200" noProof="0" dirty="0"/>
                        <a:t>Persons aged 15 years old and more (</a:t>
                      </a:r>
                      <a:r>
                        <a:rPr lang="en-US" sz="1200" b="1" noProof="0" dirty="0"/>
                        <a:t>19</a:t>
                      </a:r>
                      <a:r>
                        <a:rPr lang="en-US" sz="1200" b="1" baseline="30000" noProof="0" dirty="0"/>
                        <a:t>th</a:t>
                      </a:r>
                      <a:r>
                        <a:rPr lang="en-US" sz="1200" b="1" noProof="0" dirty="0"/>
                        <a:t> ICLS resolution</a:t>
                      </a:r>
                      <a:r>
                        <a:rPr lang="en-US" sz="1200" noProof="0" dirty="0"/>
                        <a:t>)</a:t>
                      </a:r>
                    </a:p>
                  </a:txBody>
                  <a:tcPr anchor="ctr"/>
                </a:tc>
                <a:extLst>
                  <a:ext uri="{0D108BD9-81ED-4DB2-BD59-A6C34878D82A}">
                    <a16:rowId xmlns:a16="http://schemas.microsoft.com/office/drawing/2014/main" xmlns="" val="727501372"/>
                  </a:ext>
                </a:extLst>
              </a:tr>
            </a:tbl>
          </a:graphicData>
        </a:graphic>
      </p:graphicFrame>
    </p:spTree>
    <p:extLst>
      <p:ext uri="{BB962C8B-B14F-4D97-AF65-F5344CB8AC3E}">
        <p14:creationId xmlns:p14="http://schemas.microsoft.com/office/powerpoint/2010/main" val="930878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538" y="1073148"/>
            <a:ext cx="11210924" cy="720000"/>
          </a:xfrm>
        </p:spPr>
        <p:txBody>
          <a:bodyPr/>
          <a:lstStyle/>
          <a:p>
            <a:r>
              <a:rPr lang="en-GB" b="0" dirty="0">
                <a:solidFill>
                  <a:schemeClr val="accent1"/>
                </a:solidFill>
                <a:latin typeface="+mj-lt"/>
                <a:ea typeface="+mj-ea"/>
                <a:cs typeface="+mj-cs"/>
              </a:rPr>
              <a:t>2. Harmonization of labour related concepts and definitions using household surveys – HIES and LFS case (3)</a:t>
            </a:r>
          </a:p>
        </p:txBody>
      </p:sp>
      <p:sp>
        <p:nvSpPr>
          <p:cNvPr id="3" name="Content Placeholder 2"/>
          <p:cNvSpPr>
            <a:spLocks noGrp="1"/>
          </p:cNvSpPr>
          <p:nvPr>
            <p:ph sz="half" idx="1"/>
          </p:nvPr>
        </p:nvSpPr>
        <p:spPr>
          <a:xfrm>
            <a:off x="490538" y="1793149"/>
            <a:ext cx="9413953" cy="243882"/>
          </a:xfrm>
        </p:spPr>
        <p:txBody>
          <a:bodyPr/>
          <a:lstStyle/>
          <a:p>
            <a:pPr lvl="2"/>
            <a:r>
              <a:rPr lang="en-GB" b="1" dirty="0"/>
              <a:t>Labour related concepts and definitions at the international level: </a:t>
            </a:r>
          </a:p>
          <a:p>
            <a:pPr marL="0" lvl="2" indent="0">
              <a:buNone/>
            </a:pPr>
            <a:endParaRPr lang="en-GB" dirty="0"/>
          </a:p>
          <a:p>
            <a:pPr marL="0" lvl="2" indent="0">
              <a:buNone/>
            </a:pPr>
            <a:endParaRPr lang="en-GB" b="1" dirty="0"/>
          </a:p>
          <a:p>
            <a:pPr marL="0" lvl="2" indent="0">
              <a:buNone/>
            </a:pPr>
            <a:endParaRPr lang="en-GB" b="1" dirty="0"/>
          </a:p>
        </p:txBody>
      </p:sp>
      <p:sp>
        <p:nvSpPr>
          <p:cNvPr id="5" name="Date Placeholder 4"/>
          <p:cNvSpPr>
            <a:spLocks noGrp="1"/>
          </p:cNvSpPr>
          <p:nvPr>
            <p:ph type="dt" sz="half" idx="10"/>
          </p:nvPr>
        </p:nvSpPr>
        <p:spPr/>
        <p:txBody>
          <a:bodyPr/>
          <a:lstStyle/>
          <a:p>
            <a:r>
              <a:rPr lang="en-GB"/>
              <a:t>Date: Monday / 01 / October / 2019</a:t>
            </a:r>
          </a:p>
        </p:txBody>
      </p:sp>
      <p:sp>
        <p:nvSpPr>
          <p:cNvPr id="6" name="Footer Placeholder 5"/>
          <p:cNvSpPr>
            <a:spLocks noGrp="1"/>
          </p:cNvSpPr>
          <p:nvPr>
            <p:ph type="ftr" sz="quarter" idx="11"/>
          </p:nvPr>
        </p:nvSpPr>
        <p:spPr/>
        <p:txBody>
          <a:bodyPr/>
          <a:lstStyle/>
          <a:p>
            <a:r>
              <a:rPr lang="en-GB" dirty="0"/>
              <a:t>Advancing social justice, promoting decent work</a:t>
            </a:r>
          </a:p>
        </p:txBody>
      </p:sp>
      <p:sp>
        <p:nvSpPr>
          <p:cNvPr id="7" name="Slide Number Placeholder 6"/>
          <p:cNvSpPr>
            <a:spLocks noGrp="1"/>
          </p:cNvSpPr>
          <p:nvPr>
            <p:ph type="sldNum" sz="quarter" idx="12"/>
          </p:nvPr>
        </p:nvSpPr>
        <p:spPr/>
        <p:txBody>
          <a:bodyPr/>
          <a:lstStyle/>
          <a:p>
            <a:fld id="{856227C0-AD57-4F9B-BAE3-EEFB0D0EE427}" type="slidenum">
              <a:rPr lang="en-GB" smtClean="0"/>
              <a:pPr/>
              <a:t>8</a:t>
            </a:fld>
            <a:endParaRPr lang="en-GB"/>
          </a:p>
        </p:txBody>
      </p:sp>
      <p:graphicFrame>
        <p:nvGraphicFramePr>
          <p:cNvPr id="9" name="Table 9">
            <a:extLst>
              <a:ext uri="{FF2B5EF4-FFF2-40B4-BE49-F238E27FC236}">
                <a16:creationId xmlns:a16="http://schemas.microsoft.com/office/drawing/2014/main" xmlns="" id="{8A0A8E87-21DA-4F38-A2DE-AD07FEE5776B}"/>
              </a:ext>
            </a:extLst>
          </p:cNvPr>
          <p:cNvGraphicFramePr>
            <a:graphicFrameLocks noGrp="1"/>
          </p:cNvGraphicFramePr>
          <p:nvPr>
            <p:extLst>
              <p:ext uri="{D42A27DB-BD31-4B8C-83A1-F6EECF244321}">
                <p14:modId xmlns:p14="http://schemas.microsoft.com/office/powerpoint/2010/main" val="1154012770"/>
              </p:ext>
            </p:extLst>
          </p:nvPr>
        </p:nvGraphicFramePr>
        <p:xfrm>
          <a:off x="575999" y="2146296"/>
          <a:ext cx="10955866" cy="1322087"/>
        </p:xfrm>
        <a:graphic>
          <a:graphicData uri="http://schemas.openxmlformats.org/drawingml/2006/table">
            <a:tbl>
              <a:tblPr firstRow="1" bandRow="1">
                <a:tableStyleId>{5C22544A-7EE6-4342-B048-85BDC9FD1C3A}</a:tableStyleId>
              </a:tblPr>
              <a:tblGrid>
                <a:gridCol w="5477933">
                  <a:extLst>
                    <a:ext uri="{9D8B030D-6E8A-4147-A177-3AD203B41FA5}">
                      <a16:colId xmlns:a16="http://schemas.microsoft.com/office/drawing/2014/main" xmlns="" val="1931613445"/>
                    </a:ext>
                  </a:extLst>
                </a:gridCol>
                <a:gridCol w="5477933">
                  <a:extLst>
                    <a:ext uri="{9D8B030D-6E8A-4147-A177-3AD203B41FA5}">
                      <a16:colId xmlns:a16="http://schemas.microsoft.com/office/drawing/2014/main" xmlns="" val="1812837544"/>
                    </a:ext>
                  </a:extLst>
                </a:gridCol>
              </a:tblGrid>
              <a:tr h="316247">
                <a:tc>
                  <a:txBody>
                    <a:bodyPr/>
                    <a:lstStyle/>
                    <a:p>
                      <a:pPr algn="ctr"/>
                      <a:r>
                        <a:rPr lang="en-US" sz="1200" noProof="0" dirty="0"/>
                        <a:t>Variable</a:t>
                      </a:r>
                    </a:p>
                  </a:txBody>
                  <a:tcPr anchor="ctr"/>
                </a:tc>
                <a:tc>
                  <a:txBody>
                    <a:bodyPr/>
                    <a:lstStyle/>
                    <a:p>
                      <a:pPr algn="ctr"/>
                      <a:r>
                        <a:rPr lang="en-US" sz="1200" noProof="0" dirty="0"/>
                        <a:t>Description</a:t>
                      </a:r>
                    </a:p>
                  </a:txBody>
                  <a:tcPr anchor="ctr"/>
                </a:tc>
                <a:extLst>
                  <a:ext uri="{0D108BD9-81ED-4DB2-BD59-A6C34878D82A}">
                    <a16:rowId xmlns:a16="http://schemas.microsoft.com/office/drawing/2014/main" xmlns="" val="388245814"/>
                  </a:ext>
                </a:extLst>
              </a:tr>
              <a:tr h="540012">
                <a:tc>
                  <a:txBody>
                    <a:bodyPr/>
                    <a:lstStyle/>
                    <a:p>
                      <a:r>
                        <a:rPr lang="en-US" sz="1200" noProof="0" dirty="0" err="1"/>
                        <a:t>Labour</a:t>
                      </a:r>
                      <a:r>
                        <a:rPr lang="en-US" sz="1200" noProof="0" dirty="0"/>
                        <a:t> Force Status </a:t>
                      </a:r>
                    </a:p>
                  </a:txBody>
                  <a:tcPr anchor="ctr"/>
                </a:tc>
                <a:tc>
                  <a:txBody>
                    <a:bodyPr/>
                    <a:lstStyle/>
                    <a:p>
                      <a:r>
                        <a:rPr lang="en-US" sz="1200" noProof="0" dirty="0"/>
                        <a:t>Divides the working-age population between </a:t>
                      </a:r>
                      <a:r>
                        <a:rPr lang="en-US" sz="1200" i="1" noProof="0" dirty="0"/>
                        <a:t>employed</a:t>
                      </a:r>
                      <a:r>
                        <a:rPr lang="en-US" sz="1200" noProof="0" dirty="0"/>
                        <a:t>, </a:t>
                      </a:r>
                      <a:r>
                        <a:rPr lang="en-US" sz="1200" i="1" noProof="0" dirty="0"/>
                        <a:t>unemployed</a:t>
                      </a:r>
                      <a:r>
                        <a:rPr lang="en-US" sz="1200" noProof="0" dirty="0"/>
                        <a:t>, </a:t>
                      </a:r>
                      <a:r>
                        <a:rPr lang="en-US" sz="1200" i="1" noProof="0" dirty="0"/>
                        <a:t>outside the </a:t>
                      </a:r>
                      <a:r>
                        <a:rPr lang="en-US" sz="1200" i="1" noProof="0" dirty="0" err="1"/>
                        <a:t>labour</a:t>
                      </a:r>
                      <a:r>
                        <a:rPr lang="en-US" sz="1200" i="1" noProof="0" dirty="0"/>
                        <a:t> force </a:t>
                      </a:r>
                      <a:r>
                        <a:rPr lang="en-US" sz="1200" noProof="0" dirty="0"/>
                        <a:t>according to the </a:t>
                      </a:r>
                      <a:r>
                        <a:rPr lang="en-US" sz="1200" b="1" noProof="0" dirty="0"/>
                        <a:t>19</a:t>
                      </a:r>
                      <a:r>
                        <a:rPr lang="en-US" sz="1200" b="1" baseline="30000" noProof="0" dirty="0"/>
                        <a:t>th</a:t>
                      </a:r>
                      <a:r>
                        <a:rPr lang="en-US" sz="1200" b="1" noProof="0" dirty="0"/>
                        <a:t> ICLS resolution</a:t>
                      </a:r>
                      <a:r>
                        <a:rPr lang="en-US" sz="1200" noProof="0" dirty="0"/>
                        <a:t>. </a:t>
                      </a:r>
                    </a:p>
                    <a:p>
                      <a:r>
                        <a:rPr lang="en-US" sz="1200" noProof="0" dirty="0"/>
                        <a:t>The three categories of </a:t>
                      </a:r>
                      <a:r>
                        <a:rPr lang="en-US" sz="1200" noProof="0" dirty="0" err="1"/>
                        <a:t>labour</a:t>
                      </a:r>
                      <a:r>
                        <a:rPr lang="en-US" sz="1200" noProof="0" dirty="0"/>
                        <a:t> force status are mutually exclusive and exhaustive. The sum of persons in employment and in unemployment equals the </a:t>
                      </a:r>
                      <a:r>
                        <a:rPr lang="en-US" sz="1200" b="1" noProof="0" dirty="0" err="1"/>
                        <a:t>labour</a:t>
                      </a:r>
                      <a:r>
                        <a:rPr lang="en-US" sz="1200" b="1" noProof="0" dirty="0"/>
                        <a:t> force</a:t>
                      </a:r>
                      <a:r>
                        <a:rPr lang="en-US" sz="1200" noProof="0" dirty="0"/>
                        <a:t>.</a:t>
                      </a:r>
                    </a:p>
                  </a:txBody>
                  <a:tcPr anchor="ctr"/>
                </a:tc>
                <a:extLst>
                  <a:ext uri="{0D108BD9-81ED-4DB2-BD59-A6C34878D82A}">
                    <a16:rowId xmlns:a16="http://schemas.microsoft.com/office/drawing/2014/main" xmlns="" val="2037746169"/>
                  </a:ext>
                </a:extLst>
              </a:tr>
            </a:tbl>
          </a:graphicData>
        </a:graphic>
      </p:graphicFrame>
      <p:pic>
        <p:nvPicPr>
          <p:cNvPr id="8" name="Picture 7">
            <a:extLst>
              <a:ext uri="{FF2B5EF4-FFF2-40B4-BE49-F238E27FC236}">
                <a16:creationId xmlns:a16="http://schemas.microsoft.com/office/drawing/2014/main" xmlns="" id="{CBCE5798-61D0-4C85-982D-F0F780734F49}"/>
              </a:ext>
            </a:extLst>
          </p:cNvPr>
          <p:cNvPicPr>
            <a:picLocks noChangeAspect="1"/>
          </p:cNvPicPr>
          <p:nvPr/>
        </p:nvPicPr>
        <p:blipFill>
          <a:blip r:embed="rId3"/>
          <a:stretch>
            <a:fillRect/>
          </a:stretch>
        </p:blipFill>
        <p:spPr>
          <a:xfrm>
            <a:off x="1974556" y="3647860"/>
            <a:ext cx="9557309" cy="2512868"/>
          </a:xfrm>
          <a:prstGeom prst="rect">
            <a:avLst/>
          </a:prstGeom>
        </p:spPr>
      </p:pic>
      <p:sp>
        <p:nvSpPr>
          <p:cNvPr id="10" name="Content Placeholder 2">
            <a:extLst>
              <a:ext uri="{FF2B5EF4-FFF2-40B4-BE49-F238E27FC236}">
                <a16:creationId xmlns:a16="http://schemas.microsoft.com/office/drawing/2014/main" xmlns="" id="{92F09876-E611-4AC1-915A-52B75D071801}"/>
              </a:ext>
            </a:extLst>
          </p:cNvPr>
          <p:cNvSpPr txBox="1">
            <a:spLocks/>
          </p:cNvSpPr>
          <p:nvPr/>
        </p:nvSpPr>
        <p:spPr>
          <a:xfrm>
            <a:off x="490538" y="4147175"/>
            <a:ext cx="1365422" cy="1648455"/>
          </a:xfrm>
          <a:prstGeom prst="rect">
            <a:avLst/>
          </a:prstGeom>
        </p:spPr>
        <p:txBody>
          <a:bodyPr vert="horz" lIns="0" tIns="0" rIns="0" bIns="0" rtlCol="0">
            <a:noAutofit/>
          </a:bodyPr>
          <a:lstStyle>
            <a:lvl1pPr marL="0" indent="0" algn="l" defTabSz="914400" rtl="0" eaLnBrk="1" latinLnBrk="0" hangingPunct="1">
              <a:lnSpc>
                <a:spcPct val="100000"/>
              </a:lnSpc>
              <a:spcBef>
                <a:spcPts val="2400"/>
              </a:spcBef>
              <a:spcAft>
                <a:spcPts val="600"/>
              </a:spcAft>
              <a:buFont typeface="Arial" panose="020B0604020202020204" pitchFamily="34" charset="0"/>
              <a:buNone/>
              <a:defRPr sz="1800" b="1" kern="1200">
                <a:solidFill>
                  <a:schemeClr val="accent2"/>
                </a:solidFill>
                <a:latin typeface="+mn-lt"/>
                <a:ea typeface="+mn-ea"/>
                <a:cs typeface="+mn-cs"/>
              </a:defRPr>
            </a:lvl1pPr>
            <a:lvl2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1"/>
                </a:solidFill>
                <a:latin typeface="+mn-lt"/>
                <a:ea typeface="+mn-ea"/>
                <a:cs typeface="+mn-cs"/>
              </a:defRPr>
            </a:lvl2pPr>
            <a:lvl3pPr marL="252000" indent="-252000" algn="l" defTabSz="914400" rtl="0" eaLnBrk="1" latinLnBrk="0" hangingPunct="1">
              <a:lnSpc>
                <a:spcPct val="100000"/>
              </a:lnSpc>
              <a:spcBef>
                <a:spcPts val="600"/>
              </a:spcBef>
              <a:buClr>
                <a:schemeClr val="accent2"/>
              </a:buClr>
              <a:buSzPct val="70000"/>
              <a:buFont typeface="Wingdings 3" panose="05040102010807070707" pitchFamily="18" charset="2"/>
              <a:buChar char=""/>
              <a:defRPr sz="1800" kern="1200">
                <a:solidFill>
                  <a:schemeClr val="tx1"/>
                </a:solidFill>
                <a:latin typeface="+mn-lt"/>
                <a:ea typeface="+mn-ea"/>
                <a:cs typeface="+mn-cs"/>
              </a:defRPr>
            </a:lvl3pPr>
            <a:lvl4pPr marL="0" indent="0" algn="l" defTabSz="914400" rtl="0" eaLnBrk="1" latinLnBrk="0" hangingPunct="1">
              <a:lnSpc>
                <a:spcPct val="100000"/>
              </a:lnSpc>
              <a:spcBef>
                <a:spcPts val="2400"/>
              </a:spcBef>
              <a:spcAft>
                <a:spcPts val="450"/>
              </a:spcAft>
              <a:buClr>
                <a:schemeClr val="accent2"/>
              </a:buClr>
              <a:buSzPct val="80000"/>
              <a:buFont typeface="Arial" panose="020B0604020202020204" pitchFamily="34" charset="0"/>
              <a:buNone/>
              <a:defRPr sz="1400" b="1" kern="1200">
                <a:solidFill>
                  <a:schemeClr val="accent2"/>
                </a:solidFill>
                <a:latin typeface="+mn-lt"/>
                <a:ea typeface="+mn-ea"/>
                <a:cs typeface="+mn-cs"/>
              </a:defRPr>
            </a:lvl4pPr>
            <a:lvl5pPr marL="0" indent="0" algn="l" defTabSz="914400" rtl="0" eaLnBrk="1" latinLnBrk="0" hangingPunct="1">
              <a:lnSpc>
                <a:spcPct val="100000"/>
              </a:lnSpc>
              <a:spcBef>
                <a:spcPts val="450"/>
              </a:spcBef>
              <a:spcAft>
                <a:spcPts val="450"/>
              </a:spcAft>
              <a:buClr>
                <a:schemeClr val="accent2"/>
              </a:buClr>
              <a:buSzPct val="80000"/>
              <a:buFont typeface="Arial" panose="020B0604020202020204" pitchFamily="34" charset="0"/>
              <a:buNone/>
              <a:defRPr sz="1400" kern="1200">
                <a:solidFill>
                  <a:schemeClr val="tx1"/>
                </a:solidFill>
                <a:latin typeface="+mn-lt"/>
                <a:ea typeface="+mn-ea"/>
                <a:cs typeface="+mn-cs"/>
              </a:defRPr>
            </a:lvl5pPr>
            <a:lvl6pPr marL="252000" indent="-252000" algn="l" defTabSz="914400" rtl="0" eaLnBrk="1" latinLnBrk="0" hangingPunct="1">
              <a:lnSpc>
                <a:spcPct val="100000"/>
              </a:lnSpc>
              <a:spcBef>
                <a:spcPts val="450"/>
              </a:spcBef>
              <a:buClr>
                <a:schemeClr val="accent2"/>
              </a:buClr>
              <a:buSzPct val="70000"/>
              <a:buFont typeface="Wingdings 3" panose="05040102010807070707" pitchFamily="18" charset="2"/>
              <a:buChar char="u"/>
              <a:defRPr sz="1400" kern="1200">
                <a:solidFill>
                  <a:schemeClr val="tx1"/>
                </a:solidFill>
                <a:latin typeface="+mn-lt"/>
                <a:ea typeface="+mn-ea"/>
                <a:cs typeface="+mn-cs"/>
              </a:defRPr>
            </a:lvl6pPr>
            <a:lvl7pPr marL="0" indent="0" algn="l" defTabSz="914400" rtl="0" eaLnBrk="1" latinLnBrk="0" hangingPunct="1">
              <a:lnSpc>
                <a:spcPct val="100000"/>
              </a:lnSpc>
              <a:spcBef>
                <a:spcPts val="600"/>
              </a:spcBef>
              <a:buFont typeface="Arial" panose="020B0604020202020204" pitchFamily="34" charset="0"/>
              <a:buNone/>
              <a:defRPr sz="1000" kern="1200" baseline="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2" indent="0">
              <a:buFont typeface="Wingdings 3" panose="05040102010807070707" pitchFamily="18" charset="2"/>
              <a:buNone/>
            </a:pPr>
            <a:r>
              <a:rPr lang="en-GB" dirty="0"/>
              <a:t>E.g. set of questions to identify labour force status</a:t>
            </a:r>
          </a:p>
          <a:p>
            <a:pPr marL="0" lvl="2" indent="0">
              <a:buFont typeface="Wingdings 3" panose="05040102010807070707" pitchFamily="18" charset="2"/>
              <a:buNone/>
            </a:pPr>
            <a:endParaRPr lang="en-GB" b="1" dirty="0"/>
          </a:p>
          <a:p>
            <a:pPr marL="0" lvl="2" indent="0">
              <a:buFont typeface="Wingdings 3" panose="05040102010807070707" pitchFamily="18" charset="2"/>
              <a:buNone/>
            </a:pPr>
            <a:endParaRPr lang="en-GB" b="1" dirty="0"/>
          </a:p>
        </p:txBody>
      </p:sp>
    </p:spTree>
    <p:extLst>
      <p:ext uri="{BB962C8B-B14F-4D97-AF65-F5344CB8AC3E}">
        <p14:creationId xmlns:p14="http://schemas.microsoft.com/office/powerpoint/2010/main" val="1114841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538" y="1597352"/>
            <a:ext cx="11210924" cy="720000"/>
          </a:xfrm>
        </p:spPr>
        <p:txBody>
          <a:bodyPr/>
          <a:lstStyle/>
          <a:p>
            <a:r>
              <a:rPr lang="en-GB" b="0" dirty="0">
                <a:solidFill>
                  <a:schemeClr val="accent1"/>
                </a:solidFill>
                <a:latin typeface="+mj-lt"/>
                <a:ea typeface="+mj-ea"/>
                <a:cs typeface="+mj-cs"/>
              </a:rPr>
              <a:t>2. Harmonization of labour related concepts and definitions using household surveys – HIES and LFS case (4)</a:t>
            </a:r>
          </a:p>
        </p:txBody>
      </p:sp>
      <p:sp>
        <p:nvSpPr>
          <p:cNvPr id="3" name="Content Placeholder 2"/>
          <p:cNvSpPr>
            <a:spLocks noGrp="1"/>
          </p:cNvSpPr>
          <p:nvPr>
            <p:ph sz="half" idx="1"/>
          </p:nvPr>
        </p:nvSpPr>
        <p:spPr>
          <a:xfrm>
            <a:off x="490538" y="2514600"/>
            <a:ext cx="10871729" cy="3767537"/>
          </a:xfrm>
        </p:spPr>
        <p:txBody>
          <a:bodyPr/>
          <a:lstStyle/>
          <a:p>
            <a:pPr lvl="2"/>
            <a:r>
              <a:rPr lang="en-GB" b="1" dirty="0"/>
              <a:t>Labour related concepts and definitions at the international level: </a:t>
            </a:r>
          </a:p>
          <a:p>
            <a:pPr marL="0" lvl="2" indent="0">
              <a:buNone/>
            </a:pPr>
            <a:endParaRPr lang="en-GB" dirty="0"/>
          </a:p>
          <a:p>
            <a:pPr marL="0" lvl="2" indent="0">
              <a:buNone/>
            </a:pPr>
            <a:endParaRPr lang="en-GB" b="1" dirty="0"/>
          </a:p>
          <a:p>
            <a:pPr marL="0" lvl="2" indent="0">
              <a:buNone/>
            </a:pPr>
            <a:endParaRPr lang="en-GB" b="1" dirty="0"/>
          </a:p>
        </p:txBody>
      </p:sp>
      <p:sp>
        <p:nvSpPr>
          <p:cNvPr id="5" name="Date Placeholder 4"/>
          <p:cNvSpPr>
            <a:spLocks noGrp="1"/>
          </p:cNvSpPr>
          <p:nvPr>
            <p:ph type="dt" sz="half" idx="10"/>
          </p:nvPr>
        </p:nvSpPr>
        <p:spPr/>
        <p:txBody>
          <a:bodyPr/>
          <a:lstStyle/>
          <a:p>
            <a:r>
              <a:rPr lang="en-GB"/>
              <a:t>Date: Monday / 01 / October / 2019</a:t>
            </a:r>
          </a:p>
        </p:txBody>
      </p:sp>
      <p:sp>
        <p:nvSpPr>
          <p:cNvPr id="6" name="Footer Placeholder 5"/>
          <p:cNvSpPr>
            <a:spLocks noGrp="1"/>
          </p:cNvSpPr>
          <p:nvPr>
            <p:ph type="ftr" sz="quarter" idx="11"/>
          </p:nvPr>
        </p:nvSpPr>
        <p:spPr/>
        <p:txBody>
          <a:bodyPr/>
          <a:lstStyle/>
          <a:p>
            <a:r>
              <a:rPr lang="en-GB" dirty="0"/>
              <a:t>Advancing social justice, promoting decent work</a:t>
            </a:r>
          </a:p>
        </p:txBody>
      </p:sp>
      <p:sp>
        <p:nvSpPr>
          <p:cNvPr id="7" name="Slide Number Placeholder 6"/>
          <p:cNvSpPr>
            <a:spLocks noGrp="1"/>
          </p:cNvSpPr>
          <p:nvPr>
            <p:ph type="sldNum" sz="quarter" idx="12"/>
          </p:nvPr>
        </p:nvSpPr>
        <p:spPr/>
        <p:txBody>
          <a:bodyPr/>
          <a:lstStyle/>
          <a:p>
            <a:fld id="{856227C0-AD57-4F9B-BAE3-EEFB0D0EE427}" type="slidenum">
              <a:rPr lang="en-GB" smtClean="0"/>
              <a:pPr/>
              <a:t>9</a:t>
            </a:fld>
            <a:endParaRPr lang="en-GB"/>
          </a:p>
        </p:txBody>
      </p:sp>
      <p:graphicFrame>
        <p:nvGraphicFramePr>
          <p:cNvPr id="9" name="Table 9">
            <a:extLst>
              <a:ext uri="{FF2B5EF4-FFF2-40B4-BE49-F238E27FC236}">
                <a16:creationId xmlns:a16="http://schemas.microsoft.com/office/drawing/2014/main" xmlns="" id="{8A0A8E87-21DA-4F38-A2DE-AD07FEE5776B}"/>
              </a:ext>
            </a:extLst>
          </p:cNvPr>
          <p:cNvGraphicFramePr>
            <a:graphicFrameLocks noGrp="1"/>
          </p:cNvGraphicFramePr>
          <p:nvPr>
            <p:extLst>
              <p:ext uri="{D42A27DB-BD31-4B8C-83A1-F6EECF244321}">
                <p14:modId xmlns:p14="http://schemas.microsoft.com/office/powerpoint/2010/main" val="1967964228"/>
              </p:ext>
            </p:extLst>
          </p:nvPr>
        </p:nvGraphicFramePr>
        <p:xfrm>
          <a:off x="618067" y="3165280"/>
          <a:ext cx="10955866" cy="3154519"/>
        </p:xfrm>
        <a:graphic>
          <a:graphicData uri="http://schemas.openxmlformats.org/drawingml/2006/table">
            <a:tbl>
              <a:tblPr firstRow="1" bandRow="1">
                <a:tableStyleId>{5C22544A-7EE6-4342-B048-85BDC9FD1C3A}</a:tableStyleId>
              </a:tblPr>
              <a:tblGrid>
                <a:gridCol w="5477933">
                  <a:extLst>
                    <a:ext uri="{9D8B030D-6E8A-4147-A177-3AD203B41FA5}">
                      <a16:colId xmlns:a16="http://schemas.microsoft.com/office/drawing/2014/main" xmlns="" val="1931613445"/>
                    </a:ext>
                  </a:extLst>
                </a:gridCol>
                <a:gridCol w="5477933">
                  <a:extLst>
                    <a:ext uri="{9D8B030D-6E8A-4147-A177-3AD203B41FA5}">
                      <a16:colId xmlns:a16="http://schemas.microsoft.com/office/drawing/2014/main" xmlns="" val="1812837544"/>
                    </a:ext>
                  </a:extLst>
                </a:gridCol>
              </a:tblGrid>
              <a:tr h="611455">
                <a:tc>
                  <a:txBody>
                    <a:bodyPr/>
                    <a:lstStyle/>
                    <a:p>
                      <a:pPr algn="ctr"/>
                      <a:r>
                        <a:rPr lang="en-US" sz="1400" noProof="0" dirty="0"/>
                        <a:t>Variable</a:t>
                      </a:r>
                    </a:p>
                  </a:txBody>
                  <a:tcPr anchor="ctr"/>
                </a:tc>
                <a:tc>
                  <a:txBody>
                    <a:bodyPr/>
                    <a:lstStyle/>
                    <a:p>
                      <a:pPr algn="ctr"/>
                      <a:r>
                        <a:rPr lang="en-US" sz="1400" noProof="0" dirty="0"/>
                        <a:t>Description</a:t>
                      </a:r>
                    </a:p>
                  </a:txBody>
                  <a:tcPr anchor="ctr"/>
                </a:tc>
                <a:extLst>
                  <a:ext uri="{0D108BD9-81ED-4DB2-BD59-A6C34878D82A}">
                    <a16:rowId xmlns:a16="http://schemas.microsoft.com/office/drawing/2014/main" xmlns="" val="388245814"/>
                  </a:ext>
                </a:extLst>
              </a:tr>
              <a:tr h="540012">
                <a:tc>
                  <a:txBody>
                    <a:bodyPr/>
                    <a:lstStyle/>
                    <a:p>
                      <a:r>
                        <a:rPr lang="en-US" sz="1400" noProof="0" dirty="0"/>
                        <a:t>Degree of </a:t>
                      </a:r>
                      <a:r>
                        <a:rPr lang="en-US" sz="1400" noProof="0" dirty="0" err="1"/>
                        <a:t>Labour</a:t>
                      </a:r>
                      <a:r>
                        <a:rPr lang="en-US" sz="1400" noProof="0" dirty="0"/>
                        <a:t> market attachment </a:t>
                      </a:r>
                    </a:p>
                  </a:txBody>
                  <a:tcPr anchor="ctr"/>
                </a:tc>
                <a:tc>
                  <a:txBody>
                    <a:bodyPr/>
                    <a:lstStyle/>
                    <a:p>
                      <a:r>
                        <a:rPr lang="en-US" sz="1400" noProof="0" dirty="0"/>
                        <a:t>Following the definition in the 19</a:t>
                      </a:r>
                      <a:r>
                        <a:rPr lang="en-US" sz="1400" baseline="30000" noProof="0" dirty="0"/>
                        <a:t>th</a:t>
                      </a:r>
                      <a:r>
                        <a:rPr lang="en-US" sz="1400" noProof="0" dirty="0"/>
                        <a:t> ICLS resolution (available and accurately defined if the components to define unemployment are included)</a:t>
                      </a:r>
                    </a:p>
                  </a:txBody>
                  <a:tcPr anchor="ctr"/>
                </a:tc>
                <a:extLst>
                  <a:ext uri="{0D108BD9-81ED-4DB2-BD59-A6C34878D82A}">
                    <a16:rowId xmlns:a16="http://schemas.microsoft.com/office/drawing/2014/main" xmlns="" val="215250517"/>
                  </a:ext>
                </a:extLst>
              </a:tr>
              <a:tr h="540012">
                <a:tc>
                  <a:txBody>
                    <a:bodyPr/>
                    <a:lstStyle/>
                    <a:p>
                      <a:r>
                        <a:rPr lang="en-US" sz="1400" noProof="0" dirty="0"/>
                        <a:t>Status in employment</a:t>
                      </a:r>
                    </a:p>
                  </a:txBody>
                  <a:tcPr anchor="ctr"/>
                </a:tc>
                <a:tc>
                  <a:txBody>
                    <a:bodyPr/>
                    <a:lstStyle/>
                    <a:p>
                      <a:r>
                        <a:rPr lang="en-US" sz="1400" dirty="0"/>
                        <a:t>International Classification of Status in Employment, </a:t>
                      </a:r>
                      <a:r>
                        <a:rPr lang="en-US" sz="1400" b="1" dirty="0"/>
                        <a:t>ICSE 93</a:t>
                      </a:r>
                      <a:r>
                        <a:rPr lang="en-US" sz="1400" dirty="0"/>
                        <a:t>, or the </a:t>
                      </a:r>
                      <a:r>
                        <a:rPr lang="en-US" sz="1400" b="1" dirty="0"/>
                        <a:t>ICSE 18</a:t>
                      </a:r>
                      <a:r>
                        <a:rPr lang="en-US" sz="1400" dirty="0"/>
                        <a:t>, adopted during the 20</a:t>
                      </a:r>
                      <a:r>
                        <a:rPr lang="en-US" sz="1400" baseline="30000" dirty="0"/>
                        <a:t>th</a:t>
                      </a:r>
                      <a:r>
                        <a:rPr lang="en-US" sz="1400" dirty="0"/>
                        <a:t> ICLS in 2018. For main and secondary job.</a:t>
                      </a:r>
                      <a:endParaRPr lang="en-US" sz="1400" noProof="0" dirty="0"/>
                    </a:p>
                  </a:txBody>
                  <a:tcPr anchor="ctr"/>
                </a:tc>
                <a:extLst>
                  <a:ext uri="{0D108BD9-81ED-4DB2-BD59-A6C34878D82A}">
                    <a16:rowId xmlns:a16="http://schemas.microsoft.com/office/drawing/2014/main" xmlns="" val="2831436475"/>
                  </a:ext>
                </a:extLst>
              </a:tr>
              <a:tr h="540012">
                <a:tc>
                  <a:txBody>
                    <a:bodyPr/>
                    <a:lstStyle/>
                    <a:p>
                      <a:r>
                        <a:rPr lang="en-US" sz="1400" noProof="0" dirty="0"/>
                        <a:t>Economic activity</a:t>
                      </a:r>
                    </a:p>
                  </a:txBody>
                  <a:tcPr anchor="ctr"/>
                </a:tc>
                <a:tc>
                  <a:txBody>
                    <a:bodyPr/>
                    <a:lstStyle/>
                    <a:p>
                      <a:r>
                        <a:rPr lang="en-US" sz="1400" noProof="0" dirty="0"/>
                        <a:t>International Standard Industrial Classification, </a:t>
                      </a:r>
                      <a:r>
                        <a:rPr lang="en-US" sz="1400" b="1" noProof="0" dirty="0"/>
                        <a:t>ISIC Revision 4</a:t>
                      </a:r>
                      <a:r>
                        <a:rPr lang="en-US" sz="1400" noProof="0" dirty="0"/>
                        <a:t> or Revision 3.1 (or prior revisions, but not recommended)</a:t>
                      </a:r>
                    </a:p>
                  </a:txBody>
                  <a:tcPr anchor="ctr"/>
                </a:tc>
                <a:extLst>
                  <a:ext uri="{0D108BD9-81ED-4DB2-BD59-A6C34878D82A}">
                    <a16:rowId xmlns:a16="http://schemas.microsoft.com/office/drawing/2014/main" xmlns="" val="3091938634"/>
                  </a:ext>
                </a:extLst>
              </a:tr>
              <a:tr h="540012">
                <a:tc>
                  <a:txBody>
                    <a:bodyPr/>
                    <a:lstStyle/>
                    <a:p>
                      <a:r>
                        <a:rPr lang="en-US" sz="1400" noProof="0" dirty="0"/>
                        <a:t>Occupation</a:t>
                      </a:r>
                    </a:p>
                  </a:txBody>
                  <a:tcPr anchor="ctr"/>
                </a:tc>
                <a:tc>
                  <a:txBody>
                    <a:bodyPr/>
                    <a:lstStyle/>
                    <a:p>
                      <a:r>
                        <a:rPr lang="en-US" sz="1400" noProof="0" dirty="0"/>
                        <a:t>International Standard Classification of Occupations ISCO 08, or, ISCO88 </a:t>
                      </a:r>
                      <a:r>
                        <a:rPr lang="en-US" sz="1400" b="1" noProof="0" dirty="0"/>
                        <a:t>(second best option)</a:t>
                      </a:r>
                    </a:p>
                  </a:txBody>
                  <a:tcPr anchor="ctr"/>
                </a:tc>
                <a:extLst>
                  <a:ext uri="{0D108BD9-81ED-4DB2-BD59-A6C34878D82A}">
                    <a16:rowId xmlns:a16="http://schemas.microsoft.com/office/drawing/2014/main" xmlns="" val="834173106"/>
                  </a:ext>
                </a:extLst>
              </a:tr>
            </a:tbl>
          </a:graphicData>
        </a:graphic>
      </p:graphicFrame>
    </p:spTree>
    <p:extLst>
      <p:ext uri="{BB962C8B-B14F-4D97-AF65-F5344CB8AC3E}">
        <p14:creationId xmlns:p14="http://schemas.microsoft.com/office/powerpoint/2010/main" val="142783528"/>
      </p:ext>
    </p:extLst>
  </p:cSld>
  <p:clrMapOvr>
    <a:masterClrMapping/>
  </p:clrMapOvr>
</p:sld>
</file>

<file path=ppt/theme/theme1.xml><?xml version="1.0" encoding="utf-8"?>
<a:theme xmlns:a="http://schemas.openxmlformats.org/drawingml/2006/main" name="ILO 2020">
  <a:themeElements>
    <a:clrScheme name="ILO Jan 2020">
      <a:dk1>
        <a:srgbClr val="230050"/>
      </a:dk1>
      <a:lt1>
        <a:sysClr val="window" lastClr="FFFFFF"/>
      </a:lt1>
      <a:dk2>
        <a:srgbClr val="000000"/>
      </a:dk2>
      <a:lt2>
        <a:srgbClr val="F8FCFE"/>
      </a:lt2>
      <a:accent1>
        <a:srgbClr val="1E2DBE"/>
      </a:accent1>
      <a:accent2>
        <a:srgbClr val="FA3C4B"/>
      </a:accent2>
      <a:accent3>
        <a:srgbClr val="FFCD2D"/>
      </a:accent3>
      <a:accent4>
        <a:srgbClr val="960A55"/>
      </a:accent4>
      <a:accent5>
        <a:srgbClr val="05D2D2"/>
      </a:accent5>
      <a:accent6>
        <a:srgbClr val="8CE164"/>
      </a:accent6>
      <a:hlink>
        <a:srgbClr val="230050"/>
      </a:hlink>
      <a:folHlink>
        <a:srgbClr val="23005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LO Presentation 16x9.potx" id="{1B78B7CC-6F33-4AED-B988-F1824BC14DB2}" vid="{017B0592-C5E0-43A0-8804-D21738B904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Template_English PowerPoint Presentation</Template>
  <TotalTime>1</TotalTime>
  <Words>1207</Words>
  <Application>Microsoft Office PowerPoint</Application>
  <PresentationFormat>Widescreen</PresentationFormat>
  <Paragraphs>128</Paragraphs>
  <Slides>11</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Wingdings</vt:lpstr>
      <vt:lpstr>Wingdings 3</vt:lpstr>
      <vt:lpstr>ILO 2020</vt:lpstr>
      <vt:lpstr>Harmonization of employment related variables across surveys (HIES and LFS)</vt:lpstr>
      <vt:lpstr>Contents</vt:lpstr>
      <vt:lpstr>Background: why and how to improve harmonization between HIES and other household surveys? (1)</vt:lpstr>
      <vt:lpstr>Background: why and how to improve harmonization between HIES and other household surveys? (2)</vt:lpstr>
      <vt:lpstr>Background: why and how to improve harmonization between HIES and other household surveys?</vt:lpstr>
      <vt:lpstr>2. Harmonization of labour related concepts and definitions using household surveys – HIES and LFS case (1)</vt:lpstr>
      <vt:lpstr>2. Harmonization of labour related concepts and definitions using household surveys – HIES and LFS case (2)</vt:lpstr>
      <vt:lpstr>2. Harmonization of labour related concepts and definitions using household surveys – HIES and LFS case (3)</vt:lpstr>
      <vt:lpstr>2. Harmonization of labour related concepts and definitions using household surveys – HIES and LFS case (4)</vt:lpstr>
      <vt:lpstr>3. The ILO work on harmonizing employment related variables using anonymized household surveys (LFSs, HIES, etc)</vt:lpstr>
      <vt:lpstr>Thank you!</vt:lpstr>
    </vt:vector>
  </TitlesOfParts>
  <Company>ILO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Harmonization of employment related variables across surveys (HIES and LFS)</dc:title>
  <dc:creator>Villarreal-Fuentes, Mabelin</dc:creator>
  <cp:lastModifiedBy>Zakariya Al-Abri</cp:lastModifiedBy>
  <cp:revision>5</cp:revision>
  <dcterms:created xsi:type="dcterms:W3CDTF">2022-05-23T12:48:30Z</dcterms:created>
  <dcterms:modified xsi:type="dcterms:W3CDTF">2022-05-25T05:42:54Z</dcterms:modified>
</cp:coreProperties>
</file>