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365" r:id="rId4"/>
    <p:sldId id="374" r:id="rId5"/>
    <p:sldId id="377" r:id="rId6"/>
    <p:sldId id="378" r:id="rId7"/>
    <p:sldId id="376" r:id="rId8"/>
    <p:sldId id="370" r:id="rId9"/>
    <p:sldId id="380" r:id="rId10"/>
    <p:sldId id="379" r:id="rId11"/>
    <p:sldId id="37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986" autoAdjust="0"/>
  </p:normalViewPr>
  <p:slideViewPr>
    <p:cSldViewPr snapToGrid="0" snapToObjects="1">
      <p:cViewPr varScale="1">
        <p:scale>
          <a:sx n="106" d="100"/>
          <a:sy n="106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7357-64F3-435F-A8F6-C30716C3684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FE3B-F495-4B24-AD24-A802A004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47760-4EED-5445-9851-2D45C45BD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3A7FE2-A37C-9045-98ED-6323D9BB8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80B0B1-F2B1-3247-91CA-0C9AADD8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220B6-2032-2348-B1DE-D2BA3070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5ECE1-5A73-9A42-8B15-E15FBA32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49163E-65A9-D34B-B893-E7A93E7AB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511"/>
            <a:ext cx="12209878" cy="68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3F239-8499-2F49-B0EA-3864C23E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CA529C-C6EF-4F40-81CF-986A2C15E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1A9C7-AF7A-8740-8F0A-D6055F19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F0B85-7B04-0747-9C4A-0ED55F23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EFB6E-61F3-5744-BC5C-FD1C67EA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9D0BA4-BD0B-7743-97B4-55551FFD6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E3C94-AF68-AA43-ABDB-9F6783C62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5CC0B-4BF9-B644-AE5B-C6C83213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7505D-7636-2C44-9E38-4816ABA5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47B56-C2EB-4A45-9082-A2A36206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C17EA-ABCE-AD48-82D1-99A5CF2E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ED840-C42F-DD48-91D1-3C0BD1673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C02EE-492E-4E4C-8D24-A163AD62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853C6-A1F4-F54F-8235-BAC70BD9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FFC2E-620D-CB44-8118-BB844FAF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D79CCB-8DFE-4C4F-9912-BBD3DFED1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4157"/>
            <a:ext cx="12192000" cy="68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5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2DEC-7A09-1040-BE87-CF9A2DDA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D8480-32C2-704D-85D0-3183E0B2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0520A-DCB7-944A-89F0-4481242B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25D25-AEA4-D64E-948C-656ABBC1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79AA5-E0BB-0C47-A6F7-89576922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8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8EE3D-BA22-5F4B-A0F8-8C73EA01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E3797-6839-604B-8394-8FD37277D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575D96-4C4F-264A-8850-1D8B492B8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C6C021-EDFB-5042-BE6F-FD2AC609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C3CAF4-B279-F945-BDF5-BB485436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5D598E-1927-A543-A095-02E852A3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64762-6B7A-3F46-9C20-24ABD94E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193CC1-48DC-E849-B3F4-001C55E3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89D99A-0133-AA47-A96B-FF6D9D0C5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FF4538-170E-4A41-B5EE-653689432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85564B-003D-194D-9E9E-3ADD590FB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A98F62-A9E1-4940-9F6E-C1F0AEB4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4EC9F-F37C-C64A-92E5-CCC63B4D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AE09B5-1121-B54B-B52F-A0830B99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7785C-6FC6-4E45-87FA-2F77BCE4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F2A9B8-828D-0C48-B770-3C4B2EF1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C88499-3822-194C-8732-4AFC35FE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FD82BD-28DC-A04F-9421-8EF4740B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E33E2C-3CA8-F940-99F1-F4DBCC33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FAB9F4-E498-8B4F-8F3D-B0E9AE0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CB1C3B-42E5-DD44-B3FD-6A8982C9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76177-C444-8A40-B3DC-5AD2BB75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873B6-984B-5B4D-B4D9-1F5451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AA09FA-7E9F-0148-95D8-1D8E2830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59F86-C19E-834D-A8FC-64A38330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1367F0-4F9D-C74D-B91A-4D501028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1FBE8-8E17-3B4E-B8CB-872E56F4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7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F4C5E-1E55-3048-8F49-D114CD96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D5499B-6FAB-4B47-A7E4-2C49669CF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0E8F9D-B91F-5644-801F-5F20780A0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4E6A9-6BDB-B044-999F-E681C09F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6F5157-075B-6846-950E-63C4BF6D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E22EBB-5F73-D84A-AC24-62C430FD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4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220DD5-D59C-7B4B-A329-493FBB43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B0434-AE18-8E4A-90BD-DBC313A2D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94554E-060A-8A4C-98D3-5320A2E56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0E5F-BB2F-9245-A34D-6105AC10200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1668-CA19-CB48-9FDA-CF026F590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9AC14A-8022-EF44-9F92-053177FC3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D549-D3E5-DB41-9E53-5DDD24D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442E23-7B4A-3844-AB22-3503ABCB4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716" y="2696556"/>
            <a:ext cx="9144000" cy="84674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Workshop on Harmonized Household 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Income and Expenditure Surveys in the GCC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284" y="3429000"/>
            <a:ext cx="7843896" cy="974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GE SS Text Bold" panose="020A0503020102020204" pitchFamily="18" charset="-78"/>
                <a:cs typeface="GE SS Text Bold" panose="020A0503020102020204" pitchFamily="18" charset="-78"/>
              </a:rPr>
              <a:t>International Best Practices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442E23-7B4A-3844-AB22-3503ABCB49AD}"/>
              </a:ext>
            </a:extLst>
          </p:cNvPr>
          <p:cNvSpPr txBox="1">
            <a:spLocks/>
          </p:cNvSpPr>
          <p:nvPr/>
        </p:nvSpPr>
        <p:spPr>
          <a:xfrm>
            <a:off x="1848159" y="4965132"/>
            <a:ext cx="9144000" cy="384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May 25, 2022</a:t>
            </a:r>
          </a:p>
        </p:txBody>
      </p:sp>
    </p:spTree>
    <p:extLst>
      <p:ext uri="{BB962C8B-B14F-4D97-AF65-F5344CB8AC3E}">
        <p14:creationId xmlns:p14="http://schemas.microsoft.com/office/powerpoint/2010/main" val="140206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GCC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966" y="1825625"/>
            <a:ext cx="9307833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National GCC HH survey program?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Adapted, common methodology 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Based on international best practices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Concepts, sampling, validation, etc.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Driven by national needs and objectives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Common components like HIES easy to ‘plug-in’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42C3BC8B-D652-4779-6F06-203A4F1B5041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988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GCC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46" y="1825625"/>
            <a:ext cx="9239253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Suggestions, existing plans</a:t>
            </a:r>
          </a:p>
          <a:p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GCC experiences!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CF9FED02-F003-34BC-1F91-4596303C3E1A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4E2A7-D3FB-1344-AF5C-F7527153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0AE1897E-ECD4-E545-8C07-C77F55B03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362"/>
            <a:ext cx="12192000" cy="689536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2647306" y="2574882"/>
            <a:ext cx="6330462" cy="1417267"/>
          </a:xfrm>
          <a:prstGeom prst="rect">
            <a:avLst/>
          </a:prstGeom>
          <a:noFill/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GE SS Text Bold" panose="020A0503020102020204" pitchFamily="18" charset="-78"/>
                <a:cs typeface="GE SS Text Bold" panose="020A0503020102020204" pitchFamily="18" charset="-78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17196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470355" y="705887"/>
            <a:ext cx="7680338" cy="45769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Contents</a:t>
            </a:r>
            <a:endParaRPr lang="ar-OM" sz="4000" b="1" dirty="0">
              <a:solidFill>
                <a:schemeClr val="accent4">
                  <a:lumMod val="50000"/>
                </a:schemeClr>
              </a:solidFill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043" y="1740350"/>
            <a:ext cx="3261726" cy="44710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651082" y="3148420"/>
            <a:ext cx="2541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Workshop on HIES in the GCC</a:t>
            </a:r>
          </a:p>
        </p:txBody>
      </p:sp>
      <p:sp>
        <p:nvSpPr>
          <p:cNvPr id="10" name="مستطيل 8"/>
          <p:cNvSpPr/>
          <p:nvPr/>
        </p:nvSpPr>
        <p:spPr>
          <a:xfrm flipH="1">
            <a:off x="3873310" y="1666834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95018" y="1581913"/>
            <a:ext cx="7625667" cy="5038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Overview and focus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World Bank LSMS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Some examples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Tools and data sources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GCC practices </a:t>
            </a:r>
          </a:p>
        </p:txBody>
      </p:sp>
    </p:spTree>
    <p:extLst>
      <p:ext uri="{BB962C8B-B14F-4D97-AF65-F5344CB8AC3E}">
        <p14:creationId xmlns:p14="http://schemas.microsoft.com/office/powerpoint/2010/main" val="35669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Overview and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0" y="1825625"/>
            <a:ext cx="925068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Household survey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ILO and this workshop laid out many best practices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LSMS and other international resources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GCC particularities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Foreign labor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Distribution</a:t>
            </a:r>
          </a:p>
          <a:p>
            <a:pPr lvl="1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9B1653C6-4B31-6047-46E5-8D6E09C4EE8C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10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429" y="1825625"/>
            <a:ext cx="9056371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The program supports production of high-quality, multi-topic household survey data that measure welfare and other key socioeconomic indicators.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Forefront of survey methodology, the LSMS conducts cutting-edge research on best practices in survey methods.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Broader welfare-orientation rather than just MFCE</a:t>
            </a: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247F37CC-5E15-E665-3671-90BE66673DCD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747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429" y="1825625"/>
            <a:ext cx="9056371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 modular, multipurpose survey vehicle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Existing framework to plan over medium term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flexible, on-going / annual 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Survey methodology, including sampling, for target population/s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Modules on health, education, gender, socio-economic, ITC, SDG-monitoring, other policy-relevant topics as needed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247F37CC-5E15-E665-3671-90BE66673DCD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17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429" y="1825625"/>
            <a:ext cx="9056371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Modeling household expenditure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Access to microdata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Reducing response burden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From survey results to final estimates</a:t>
            </a:r>
          </a:p>
          <a:p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247F37CC-5E15-E665-3671-90BE66673DCD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47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Tools and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966" y="1825625"/>
            <a:ext cx="9307833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As discussed yesterday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What, where and how to collect</a:t>
            </a:r>
          </a:p>
          <a:p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Covid forced some changes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 Innovation and mixed-mode surveys 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42C3BC8B-D652-4779-6F06-203A4F1B5041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86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Tools and data 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E9BE72-FA94-BB30-357C-E2C69B39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1398269"/>
            <a:ext cx="9509760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68" y="365125"/>
            <a:ext cx="8180832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Tools and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966" y="1825625"/>
            <a:ext cx="9307833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What data to collect?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Minimize survey coverage to areas resistant to other survey means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More detailed breakdowns from alternative data?</a:t>
            </a:r>
          </a:p>
          <a:p>
            <a:pPr lvl="1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Aggregates from alternative data?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Where?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Admin, corporate, survey, combo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How?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Apps, web, CATI, CAPI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Linking different sources, modes together</a:t>
            </a:r>
          </a:p>
        </p:txBody>
      </p:sp>
      <p:sp>
        <p:nvSpPr>
          <p:cNvPr id="4" name="مستطيل 8">
            <a:extLst>
              <a:ext uri="{FF2B5EF4-FFF2-40B4-BE49-F238E27FC236}">
                <a16:creationId xmlns:a16="http://schemas.microsoft.com/office/drawing/2014/main" xmlns="" id="{42C3BC8B-D652-4779-6F06-203A4F1B5041}"/>
              </a:ext>
            </a:extLst>
          </p:cNvPr>
          <p:cNvSpPr/>
          <p:nvPr/>
        </p:nvSpPr>
        <p:spPr>
          <a:xfrm flipH="1">
            <a:off x="1711785" y="1825625"/>
            <a:ext cx="45719" cy="4544568"/>
          </a:xfrm>
          <a:prstGeom prst="rect">
            <a:avLst/>
          </a:prstGeom>
          <a:solidFill>
            <a:srgbClr val="C6A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Arabic 55 Roman"/>
              <a:ea typeface="+mn-ea"/>
              <a:cs typeface="Frutiger LT Arabic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20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20220</TotalTime>
  <Words>307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Frutiger LT Arabic 55 Roman</vt:lpstr>
      <vt:lpstr>GE SS Text Bold</vt:lpstr>
      <vt:lpstr>GE SS Text Light</vt:lpstr>
      <vt:lpstr>Wingdings</vt:lpstr>
      <vt:lpstr>Office Theme</vt:lpstr>
      <vt:lpstr>International Best Practices</vt:lpstr>
      <vt:lpstr>PowerPoint Presentation</vt:lpstr>
      <vt:lpstr>Overview and focus</vt:lpstr>
      <vt:lpstr>LSMS</vt:lpstr>
      <vt:lpstr>LSMS</vt:lpstr>
      <vt:lpstr>Examples</vt:lpstr>
      <vt:lpstr>Tools and data sources</vt:lpstr>
      <vt:lpstr>Tools and data sources</vt:lpstr>
      <vt:lpstr>Tools and data sources</vt:lpstr>
      <vt:lpstr>GCC practices</vt:lpstr>
      <vt:lpstr>GCC practices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Zakariya Al-Abri</cp:lastModifiedBy>
  <cp:revision>180</cp:revision>
  <dcterms:created xsi:type="dcterms:W3CDTF">2020-02-06T06:50:19Z</dcterms:created>
  <dcterms:modified xsi:type="dcterms:W3CDTF">2022-05-24T06:26:34Z</dcterms:modified>
</cp:coreProperties>
</file>