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34" r:id="rId3"/>
    <p:sldId id="337" r:id="rId4"/>
    <p:sldId id="338" r:id="rId5"/>
    <p:sldId id="335" r:id="rId6"/>
    <p:sldId id="339" r:id="rId7"/>
    <p:sldId id="340" r:id="rId8"/>
    <p:sldId id="31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4D7BC2"/>
    <a:srgbClr val="A77D5F"/>
    <a:srgbClr val="C88B9A"/>
    <a:srgbClr val="B2C9E2"/>
    <a:srgbClr val="30649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D3D3B-79EE-4960-9B54-A443089F8A34}"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EC89A-35AC-4045-8A2A-19C99D050EFB}" type="slidenum">
              <a:rPr lang="en-US" smtClean="0"/>
              <a:t>‹#›</a:t>
            </a:fld>
            <a:endParaRPr lang="en-US"/>
          </a:p>
        </p:txBody>
      </p:sp>
    </p:spTree>
    <p:extLst>
      <p:ext uri="{BB962C8B-B14F-4D97-AF65-F5344CB8AC3E}">
        <p14:creationId xmlns:p14="http://schemas.microsoft.com/office/powerpoint/2010/main" val="27760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2</a:t>
            </a:fld>
            <a:endParaRPr lang="en-US"/>
          </a:p>
        </p:txBody>
      </p:sp>
    </p:spTree>
    <p:extLst>
      <p:ext uri="{BB962C8B-B14F-4D97-AF65-F5344CB8AC3E}">
        <p14:creationId xmlns:p14="http://schemas.microsoft.com/office/powerpoint/2010/main" val="319889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3</a:t>
            </a:fld>
            <a:endParaRPr lang="en-US"/>
          </a:p>
        </p:txBody>
      </p:sp>
    </p:spTree>
    <p:extLst>
      <p:ext uri="{BB962C8B-B14F-4D97-AF65-F5344CB8AC3E}">
        <p14:creationId xmlns:p14="http://schemas.microsoft.com/office/powerpoint/2010/main" val="35943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4</a:t>
            </a:fld>
            <a:endParaRPr lang="en-US"/>
          </a:p>
        </p:txBody>
      </p:sp>
    </p:spTree>
    <p:extLst>
      <p:ext uri="{BB962C8B-B14F-4D97-AF65-F5344CB8AC3E}">
        <p14:creationId xmlns:p14="http://schemas.microsoft.com/office/powerpoint/2010/main" val="333289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5</a:t>
            </a:fld>
            <a:endParaRPr lang="en-US"/>
          </a:p>
        </p:txBody>
      </p:sp>
    </p:spTree>
    <p:extLst>
      <p:ext uri="{BB962C8B-B14F-4D97-AF65-F5344CB8AC3E}">
        <p14:creationId xmlns:p14="http://schemas.microsoft.com/office/powerpoint/2010/main" val="401834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6</a:t>
            </a:fld>
            <a:endParaRPr lang="en-US"/>
          </a:p>
        </p:txBody>
      </p:sp>
    </p:spTree>
    <p:extLst>
      <p:ext uri="{BB962C8B-B14F-4D97-AF65-F5344CB8AC3E}">
        <p14:creationId xmlns:p14="http://schemas.microsoft.com/office/powerpoint/2010/main" val="224752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EC89A-35AC-4045-8A2A-19C99D050EFB}" type="slidenum">
              <a:rPr lang="en-US" smtClean="0"/>
              <a:t>7</a:t>
            </a:fld>
            <a:endParaRPr lang="en-US"/>
          </a:p>
        </p:txBody>
      </p:sp>
    </p:spTree>
    <p:extLst>
      <p:ext uri="{BB962C8B-B14F-4D97-AF65-F5344CB8AC3E}">
        <p14:creationId xmlns:p14="http://schemas.microsoft.com/office/powerpoint/2010/main" val="159450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1A1802-C66A-40D9-8B92-905062A2D76B}"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7367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A1802-C66A-40D9-8B92-905062A2D76B}"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18746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A1802-C66A-40D9-8B92-905062A2D76B}"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34748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A1802-C66A-40D9-8B92-905062A2D76B}"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339766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A1802-C66A-40D9-8B92-905062A2D76B}"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237544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1A1802-C66A-40D9-8B92-905062A2D76B}"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167041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1A1802-C66A-40D9-8B92-905062A2D76B}" type="datetimeFigureOut">
              <a:rPr lang="en-US" smtClean="0"/>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119381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1A1802-C66A-40D9-8B92-905062A2D76B}" type="datetimeFigureOut">
              <a:rPr lang="en-US" smtClean="0"/>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354502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A1802-C66A-40D9-8B92-905062A2D76B}" type="datetimeFigureOut">
              <a:rPr lang="en-US" smtClean="0"/>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96079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A1802-C66A-40D9-8B92-905062A2D76B}"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304437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A1802-C66A-40D9-8B92-905062A2D76B}"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3229-7C02-4F20-BD9E-9609FE38E325}" type="slidenum">
              <a:rPr lang="en-US" smtClean="0"/>
              <a:t>‹#›</a:t>
            </a:fld>
            <a:endParaRPr lang="en-US"/>
          </a:p>
        </p:txBody>
      </p:sp>
    </p:spTree>
    <p:extLst>
      <p:ext uri="{BB962C8B-B14F-4D97-AF65-F5344CB8AC3E}">
        <p14:creationId xmlns:p14="http://schemas.microsoft.com/office/powerpoint/2010/main" val="347106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A1802-C66A-40D9-8B92-905062A2D76B}" type="datetimeFigureOut">
              <a:rPr lang="en-US" smtClean="0"/>
              <a:t>5/23/2022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63229-7C02-4F20-BD9E-9609FE38E325}" type="slidenum">
              <a:rPr lang="en-US" smtClean="0"/>
              <a:t>‹#›</a:t>
            </a:fld>
            <a:endParaRPr lang="en-US"/>
          </a:p>
        </p:txBody>
      </p:sp>
    </p:spTree>
    <p:extLst>
      <p:ext uri="{BB962C8B-B14F-4D97-AF65-F5344CB8AC3E}">
        <p14:creationId xmlns:p14="http://schemas.microsoft.com/office/powerpoint/2010/main" val="169895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ec.europa.eu/eurostat/web/hicp/overview" TargetMode="External"/><Relationship Id="rId13" Type="http://schemas.openxmlformats.org/officeDocument/2006/relationships/hyperlink" Target="https://www.dsc.gov.ae/ar-ae/Programs-Statistical-Surveys/Pages/Statistical-Project-details.aspx?ProjectId=23#DSC_Tab3" TargetMode="External"/><Relationship Id="rId3" Type="http://schemas.openxmlformats.org/officeDocument/2006/relationships/image" Target="../media/image2.png"/><Relationship Id="rId7" Type="http://schemas.openxmlformats.org/officeDocument/2006/relationships/hyperlink" Target="https://ec.europa.eu/eurostat/documents/203647/7610424/HBS+Anonymisation+criteria/193abbfd-cfac-45be-a12f-8b0f5cf3ca3e" TargetMode="External"/><Relationship Id="rId12" Type="http://schemas.openxmlformats.org/officeDocument/2006/relationships/hyperlink" Target="https://www.scad.gov.ae/ar/pages/MethodStandard.aspx" TargetMode="External"/><Relationship Id="rId2" Type="http://schemas.openxmlformats.org/officeDocument/2006/relationships/notesSlide" Target="../notesSlides/notesSlide6.xml"/><Relationship Id="rId16" Type="http://schemas.openxmlformats.org/officeDocument/2006/relationships/hyperlink" Target="https://www.bls.gov/cex/research_papers/pdf/the-eu-harmonisation-of-the-household-budget-surveys-state-of-play-and-future-developments.pdf" TargetMode="External"/><Relationship Id="rId1" Type="http://schemas.openxmlformats.org/officeDocument/2006/relationships/slideLayout" Target="../slideLayouts/slideLayout2.xml"/><Relationship Id="rId6" Type="http://schemas.openxmlformats.org/officeDocument/2006/relationships/hyperlink" Target="https://ec.europa.eu/eurostat/documents/203647/7610424/HBS+User+Manual.pdf/fb5d8371-08fe-4ecf-bca6-b40984fde0b6?t=1624343433403" TargetMode="External"/><Relationship Id="rId11" Type="http://schemas.openxmlformats.org/officeDocument/2006/relationships/hyperlink" Target="https://circabc.europa.eu/sd/a/b862932f-2209-450f-a76d-9cfe842936b4/DOCSILC065%20operation%202019_V9.pdf" TargetMode="External"/><Relationship Id="rId5" Type="http://schemas.openxmlformats.org/officeDocument/2006/relationships/hyperlink" Target="https://ec.europa.eu/eurostat/web/microdata/household-budget-survey" TargetMode="External"/><Relationship Id="rId15" Type="http://schemas.openxmlformats.org/officeDocument/2006/relationships/hyperlink" Target="https://erf.org.eg/harmonized-household-income-and-expenditure-surveys-hhies/" TargetMode="External"/><Relationship Id="rId10" Type="http://schemas.openxmlformats.org/officeDocument/2006/relationships/hyperlink" Target="https://ec.europa.eu/eurostat/web/microdata/european-union-statistics-on-income-and-living-conditions" TargetMode="External"/><Relationship Id="rId4" Type="http://schemas.openxmlformats.org/officeDocument/2006/relationships/hyperlink" Target="https://ec.europa.eu/eurostat/web/household-budget-surveys" TargetMode="External"/><Relationship Id="rId9" Type="http://schemas.openxmlformats.org/officeDocument/2006/relationships/hyperlink" Target="https://www.eui.eu/Research/Library/ResearchGuides/Economics/Statistics/DataPortal/EU-SILC" TargetMode="External"/><Relationship Id="rId14" Type="http://schemas.openxmlformats.org/officeDocument/2006/relationships/hyperlink" Target="https://fcsc.gov.ae/ar-ae/Pages/Statistics/qualitygate.asp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16245" y="1918177"/>
            <a:ext cx="6920639" cy="1887696"/>
          </a:xfrm>
          <a:prstGeom prst="rect">
            <a:avLst/>
          </a:prstGeom>
          <a:ln>
            <a:noFill/>
          </a:ln>
        </p:spPr>
        <p:txBody>
          <a:bodyPr wrap="square" lIns="0" tIns="0" rIns="0" bIns="0">
            <a:spAutoFit/>
          </a:bodyPr>
          <a:lstStyle>
            <a:defPPr>
              <a:defRPr lang="en-US"/>
            </a:defPPr>
            <a:lvl1pPr marL="0" algn="l" defTabSz="1295979" rtl="0" eaLnBrk="1" latinLnBrk="0" hangingPunct="1">
              <a:defRPr sz="2551" kern="1200">
                <a:solidFill>
                  <a:schemeClr val="tx1"/>
                </a:solidFill>
                <a:latin typeface="+mn-lt"/>
                <a:ea typeface="+mn-ea"/>
                <a:cs typeface="+mn-cs"/>
              </a:defRPr>
            </a:lvl1pPr>
            <a:lvl2pPr marL="647990" algn="l" defTabSz="1295979" rtl="0" eaLnBrk="1" latinLnBrk="0" hangingPunct="1">
              <a:defRPr sz="2551" kern="1200">
                <a:solidFill>
                  <a:schemeClr val="tx1"/>
                </a:solidFill>
                <a:latin typeface="+mn-lt"/>
                <a:ea typeface="+mn-ea"/>
                <a:cs typeface="+mn-cs"/>
              </a:defRPr>
            </a:lvl2pPr>
            <a:lvl3pPr marL="1295979" algn="l" defTabSz="1295979" rtl="0" eaLnBrk="1" latinLnBrk="0" hangingPunct="1">
              <a:defRPr sz="2551" kern="1200">
                <a:solidFill>
                  <a:schemeClr val="tx1"/>
                </a:solidFill>
                <a:latin typeface="+mn-lt"/>
                <a:ea typeface="+mn-ea"/>
                <a:cs typeface="+mn-cs"/>
              </a:defRPr>
            </a:lvl3pPr>
            <a:lvl4pPr marL="1943969" algn="l" defTabSz="1295979" rtl="0" eaLnBrk="1" latinLnBrk="0" hangingPunct="1">
              <a:defRPr sz="2551" kern="1200">
                <a:solidFill>
                  <a:schemeClr val="tx1"/>
                </a:solidFill>
                <a:latin typeface="+mn-lt"/>
                <a:ea typeface="+mn-ea"/>
                <a:cs typeface="+mn-cs"/>
              </a:defRPr>
            </a:lvl4pPr>
            <a:lvl5pPr marL="2591958" algn="l" defTabSz="1295979" rtl="0" eaLnBrk="1" latinLnBrk="0" hangingPunct="1">
              <a:defRPr sz="2551" kern="1200">
                <a:solidFill>
                  <a:schemeClr val="tx1"/>
                </a:solidFill>
                <a:latin typeface="+mn-lt"/>
                <a:ea typeface="+mn-ea"/>
                <a:cs typeface="+mn-cs"/>
              </a:defRPr>
            </a:lvl5pPr>
            <a:lvl6pPr marL="3239948" algn="l" defTabSz="1295979" rtl="0" eaLnBrk="1" latinLnBrk="0" hangingPunct="1">
              <a:defRPr sz="2551" kern="1200">
                <a:solidFill>
                  <a:schemeClr val="tx1"/>
                </a:solidFill>
                <a:latin typeface="+mn-lt"/>
                <a:ea typeface="+mn-ea"/>
                <a:cs typeface="+mn-cs"/>
              </a:defRPr>
            </a:lvl6pPr>
            <a:lvl7pPr marL="3887937" algn="l" defTabSz="1295979" rtl="0" eaLnBrk="1" latinLnBrk="0" hangingPunct="1">
              <a:defRPr sz="2551" kern="1200">
                <a:solidFill>
                  <a:schemeClr val="tx1"/>
                </a:solidFill>
                <a:latin typeface="+mn-lt"/>
                <a:ea typeface="+mn-ea"/>
                <a:cs typeface="+mn-cs"/>
              </a:defRPr>
            </a:lvl7pPr>
            <a:lvl8pPr marL="4535927" algn="l" defTabSz="1295979" rtl="0" eaLnBrk="1" latinLnBrk="0" hangingPunct="1">
              <a:defRPr sz="2551" kern="1200">
                <a:solidFill>
                  <a:schemeClr val="tx1"/>
                </a:solidFill>
                <a:latin typeface="+mn-lt"/>
                <a:ea typeface="+mn-ea"/>
                <a:cs typeface="+mn-cs"/>
              </a:defRPr>
            </a:lvl8pPr>
            <a:lvl9pPr marL="5183916" algn="l" defTabSz="1295979" rtl="0" eaLnBrk="1" latinLnBrk="0" hangingPunct="1">
              <a:defRPr sz="2551" kern="1200">
                <a:solidFill>
                  <a:schemeClr val="tx1"/>
                </a:solidFill>
                <a:latin typeface="+mn-lt"/>
                <a:ea typeface="+mn-ea"/>
                <a:cs typeface="+mn-cs"/>
              </a:defRPr>
            </a:lvl9pPr>
          </a:lstStyle>
          <a:p>
            <a:pPr marL="0" marR="0" lvl="0" indent="0" algn="r" defTabSz="1295979" rtl="1" eaLnBrk="1" fontAlgn="auto" latinLnBrk="0" hangingPunct="1">
              <a:lnSpc>
                <a:spcPts val="4000"/>
              </a:lnSpc>
              <a:spcAft>
                <a:spcPts val="2400"/>
              </a:spcAft>
              <a:buClrTx/>
              <a:buSzTx/>
              <a:buFontTx/>
              <a:buNone/>
              <a:tabLst/>
              <a:defRPr/>
            </a:pPr>
            <a:r>
              <a:rPr lang="ar-OM" sz="3200" dirty="0" smtClean="0">
                <a:latin typeface="GE SS Text Bold" panose="020A0503020102020204" pitchFamily="18" charset="-78"/>
                <a:ea typeface="GE SS Text Bold" panose="020A0503020102020204" pitchFamily="18" charset="-78"/>
                <a:cs typeface="GE SS Text Bold" panose="020A0503020102020204" pitchFamily="18" charset="-78"/>
              </a:rPr>
              <a:t>المسح الموحد </a:t>
            </a:r>
            <a:endParaRPr kumimoji="0" lang="ar-OM" sz="3200" i="0" u="none" strike="noStrike" kern="1200" cap="none" spc="0" normalizeH="0" baseline="0" noProof="0" dirty="0">
              <a:ln>
                <a:noFill/>
              </a:ln>
              <a:effectLst/>
              <a:uLnTx/>
              <a:uFillTx/>
              <a:latin typeface="GE SS Text Bold" panose="020A0503020102020204" pitchFamily="18" charset="-78"/>
              <a:ea typeface="GE SS Text Bold" panose="020A0503020102020204" pitchFamily="18" charset="-78"/>
              <a:cs typeface="GE SS Text Bold" panose="020A0503020102020204" pitchFamily="18" charset="-78"/>
            </a:endParaRPr>
          </a:p>
          <a:p>
            <a:pPr lvl="0" algn="r" rtl="1">
              <a:lnSpc>
                <a:spcPts val="4000"/>
              </a:lnSpc>
              <a:spcAft>
                <a:spcPts val="2400"/>
              </a:spcAft>
              <a:defRPr/>
            </a:pPr>
            <a:r>
              <a:rPr lang="ar-OM" sz="4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دخل وإنفاق الأسرة بدول مجلس التعاون</a:t>
            </a:r>
            <a:endParaRPr lang="ar-OM" sz="2000" dirty="0">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2" name="Rectangle 1"/>
          <p:cNvSpPr/>
          <p:nvPr/>
        </p:nvSpPr>
        <p:spPr>
          <a:xfrm>
            <a:off x="3767918" y="4966353"/>
            <a:ext cx="1869422" cy="461665"/>
          </a:xfrm>
          <a:prstGeom prst="rect">
            <a:avLst/>
          </a:prstGeom>
        </p:spPr>
        <p:txBody>
          <a:bodyPr wrap="none">
            <a:spAutoFit/>
          </a:bodyPr>
          <a:lstStyle/>
          <a:p>
            <a:pPr lvl="0" algn="r" defTabSz="1295979" rtl="1">
              <a:defRPr/>
            </a:pPr>
            <a:r>
              <a:rPr lang="ar-OM" sz="1200" dirty="0" smtClean="0">
                <a:latin typeface="GE SS Text Bold" panose="020A0503020102020204" pitchFamily="18" charset="-78"/>
                <a:ea typeface="GE SS Text Bold" panose="020A0503020102020204" pitchFamily="18" charset="-78"/>
                <a:cs typeface="GE SS Text Bold" panose="020A0503020102020204" pitchFamily="18" charset="-78"/>
              </a:rPr>
              <a:t>بتول عبيد</a:t>
            </a:r>
          </a:p>
          <a:p>
            <a:pPr lvl="0" algn="r" defTabSz="1295979" rtl="1">
              <a:defRPr/>
            </a:pPr>
            <a:r>
              <a:rPr lang="ar-OM" sz="1200" dirty="0" smtClean="0">
                <a:latin typeface="GE SS Text Bold" panose="020A0503020102020204" pitchFamily="18" charset="-78"/>
                <a:ea typeface="GE SS Text Bold" panose="020A0503020102020204" pitchFamily="18" charset="-78"/>
                <a:cs typeface="GE SS Text Bold" panose="020A0503020102020204" pitchFamily="18" charset="-78"/>
              </a:rPr>
              <a:t>المركز الإحصائي الخليجي</a:t>
            </a:r>
          </a:p>
        </p:txBody>
      </p:sp>
    </p:spTree>
    <p:extLst>
      <p:ext uri="{BB962C8B-B14F-4D97-AF65-F5344CB8AC3E}">
        <p14:creationId xmlns:p14="http://schemas.microsoft.com/office/powerpoint/2010/main" val="417756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519555" y="6538912"/>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2</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المسح الموحد لدخل وإنفاق الأسرة بدول المجلس </a:t>
            </a:r>
            <a:endParaRPr lang="ar-OM" sz="2400" dirty="0">
              <a:solidFill>
                <a:srgbClr val="306491"/>
              </a:solidFill>
              <a:latin typeface="GE SS Text Bold" panose="020A0503020102020204" pitchFamily="18" charset="-78"/>
              <a:ea typeface="GE SS Text Bold" panose="020A0503020102020204" pitchFamily="18" charset="-78"/>
            </a:endParaRPr>
          </a:p>
        </p:txBody>
      </p:sp>
      <p:sp>
        <p:nvSpPr>
          <p:cNvPr id="4" name="Footer Placeholder 5">
            <a:extLst>
              <a:ext uri="{FF2B5EF4-FFF2-40B4-BE49-F238E27FC236}">
                <a16:creationId xmlns:a16="http://schemas.microsoft.com/office/drawing/2014/main" xmlns="" id="{9C670F82-7B09-406D-8CBC-51376AD743A0}"/>
              </a:ext>
            </a:extLst>
          </p:cNvPr>
          <p:cNvSpPr txBox="1">
            <a:spLocks/>
          </p:cNvSpPr>
          <p:nvPr/>
        </p:nvSpPr>
        <p:spPr>
          <a:xfrm>
            <a:off x="808505" y="6550453"/>
            <a:ext cx="6491128" cy="161583"/>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105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1050" dirty="0">
                <a:solidFill>
                  <a:srgbClr val="306491"/>
                </a:solidFill>
                <a:latin typeface="GE SS Text Light" panose="020A0503020102020204" pitchFamily="18" charset="-78"/>
                <a:ea typeface="GE SS Text Light" panose="020A0503020102020204" pitchFamily="18" charset="-78"/>
              </a:rPr>
              <a:t>عن </a:t>
            </a:r>
            <a:r>
              <a:rPr lang="ar-OM" sz="1050" dirty="0" smtClean="0">
                <a:solidFill>
                  <a:srgbClr val="306491"/>
                </a:solidFill>
                <a:latin typeface="GE SS Text Light" panose="020A0503020102020204" pitchFamily="18" charset="-78"/>
                <a:ea typeface="GE SS Text Light" panose="020A0503020102020204" pitchFamily="18" charset="-78"/>
              </a:rPr>
              <a:t>ب</a:t>
            </a:r>
            <a:r>
              <a:rPr lang="ar-OM" sz="1050" dirty="0">
                <a:solidFill>
                  <a:srgbClr val="306491"/>
                </a:solidFill>
                <a:latin typeface="GE SS Text Light" panose="020A0503020102020204" pitchFamily="18" charset="-78"/>
                <a:ea typeface="GE SS Text Light" panose="020A0503020102020204" pitchFamily="18" charset="-78"/>
              </a:rPr>
              <a:t>ُ</a:t>
            </a:r>
            <a:r>
              <a:rPr lang="ar-OM" sz="1050" dirty="0" smtClean="0">
                <a:solidFill>
                  <a:srgbClr val="306491"/>
                </a:solidFill>
                <a:latin typeface="GE SS Text Light" panose="020A0503020102020204" pitchFamily="18" charset="-78"/>
                <a:ea typeface="GE SS Text Light" panose="020A0503020102020204" pitchFamily="18" charset="-78"/>
              </a:rPr>
              <a:t>عد</a:t>
            </a:r>
            <a:endParaRPr lang="ar-OM" sz="1050" dirty="0">
              <a:solidFill>
                <a:srgbClr val="306491"/>
              </a:solidFill>
              <a:latin typeface="GE SS Text Light" panose="020A0503020102020204" pitchFamily="18" charset="-78"/>
              <a:ea typeface="GE SS Text Light"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0" name="Rectangle 9">
            <a:extLst>
              <a:ext uri="{FF2B5EF4-FFF2-40B4-BE49-F238E27FC236}">
                <a16:creationId xmlns:a16="http://schemas.microsoft.com/office/drawing/2014/main" xmlns="" id="{D39CEBE3-BD4F-43EA-87E5-02C1C4A63E64}"/>
              </a:ext>
            </a:extLst>
          </p:cNvPr>
          <p:cNvSpPr/>
          <p:nvPr/>
        </p:nvSpPr>
        <p:spPr>
          <a:xfrm>
            <a:off x="1291048" y="1128005"/>
            <a:ext cx="7506287" cy="1754326"/>
          </a:xfrm>
          <a:prstGeom prst="rect">
            <a:avLst/>
          </a:prstGeom>
        </p:spPr>
        <p:txBody>
          <a:bodyPr wrap="square">
            <a:spAutoFit/>
          </a:bodyPr>
          <a:lstStyle/>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مسح دخل وإنفاق الأسرة من أهم المسوح الأسرية بعد التعداد السكاني من حيث أهمية توفير البيانات والمؤشرات التي تعكس المستويات الاجتماعية والاقتصادية للسر وتساعد في الوقوف على واقع الظروف المعيشية في الدولة التي تساعد متخذ القرار في تحديد الخطط التنموية اللازمة للارتقاء بمستوى المعيشة وتحقيق الاستقرار والرفاهية.</a:t>
            </a: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algn="just" rtl="1"/>
            <a:r>
              <a:rPr lang="ar-SA"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a:t>
            </a:r>
            <a:endParaRPr lang="en-US"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 name="Rectangle 11">
            <a:extLst>
              <a:ext uri="{FF2B5EF4-FFF2-40B4-BE49-F238E27FC236}">
                <a16:creationId xmlns:a16="http://schemas.microsoft.com/office/drawing/2014/main" xmlns="" id="{1D46185E-ABE2-4F96-A6FB-CBEF37585B3E}"/>
              </a:ext>
            </a:extLst>
          </p:cNvPr>
          <p:cNvSpPr/>
          <p:nvPr/>
        </p:nvSpPr>
        <p:spPr>
          <a:xfrm>
            <a:off x="8797335" y="1128005"/>
            <a:ext cx="2375971" cy="338554"/>
          </a:xfrm>
          <a:prstGeom prst="rect">
            <a:avLst/>
          </a:prstGeom>
        </p:spPr>
        <p:txBody>
          <a:bodyPr wrap="none">
            <a:spAutoFit/>
          </a:bodyPr>
          <a:lstStyle/>
          <a:p>
            <a:r>
              <a:rPr lang="ar-OM"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مسح دخل وإنفاق الأسرة </a:t>
            </a:r>
            <a:r>
              <a:rPr lang="ar-SA"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 </a:t>
            </a:r>
            <a:endParaRPr lang="en-US" sz="1600" b="1" dirty="0">
              <a:solidFill>
                <a:schemeClr val="accent1">
                  <a:lumMod val="75000"/>
                </a:schemeClr>
              </a:solidFill>
            </a:endParaRPr>
          </a:p>
        </p:txBody>
      </p:sp>
      <p:sp>
        <p:nvSpPr>
          <p:cNvPr id="30" name="Rectangle 29">
            <a:extLst>
              <a:ext uri="{FF2B5EF4-FFF2-40B4-BE49-F238E27FC236}">
                <a16:creationId xmlns:a16="http://schemas.microsoft.com/office/drawing/2014/main" xmlns="" id="{D39CEBE3-BD4F-43EA-87E5-02C1C4A63E64}"/>
              </a:ext>
            </a:extLst>
          </p:cNvPr>
          <p:cNvSpPr/>
          <p:nvPr/>
        </p:nvSpPr>
        <p:spPr>
          <a:xfrm>
            <a:off x="960905" y="2589865"/>
            <a:ext cx="7837796" cy="3416320"/>
          </a:xfrm>
          <a:prstGeom prst="rect">
            <a:avLst/>
          </a:prstGeom>
        </p:spPr>
        <p:txBody>
          <a:bodyPr wrap="square">
            <a:spAutoFit/>
          </a:bodyPr>
          <a:lstStyle/>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مسح يستخدم مفاهيم وتعاريف وتصانيف واحدة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للمتغيرات الأساسية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المتعلقة بالدخل والإنفاق على مستوى مجلس التعاون، حيث يغطي المسح التالي:-</a:t>
            </a:r>
          </a:p>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مجتمع الدراسة  (الأسرة المعيشية  الخاصة (المواطنة وغير المواطنة) + مساكن العمل (التجمعات العمالية/ الجماعية).</a:t>
            </a:r>
          </a:p>
          <a:p>
            <a:pPr algn="just" rtl="1"/>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الاسناد الزمني لتنفيذ المسح</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المفاهيم والتعاريف الدولية</a:t>
            </a:r>
          </a:p>
          <a:p>
            <a:pPr marL="285750" indent="-285750" algn="just" rtl="1">
              <a:buFontTx/>
              <a:buChar char="-"/>
            </a:pPr>
            <a:endParaRPr lang="en-US"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الأدلة والتصانيف الإحصائية </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منهجية جمع البيانات</a:t>
            </a:r>
          </a:p>
        </p:txBody>
      </p:sp>
      <p:sp>
        <p:nvSpPr>
          <p:cNvPr id="31" name="Rectangle 30">
            <a:extLst>
              <a:ext uri="{FF2B5EF4-FFF2-40B4-BE49-F238E27FC236}">
                <a16:creationId xmlns:a16="http://schemas.microsoft.com/office/drawing/2014/main" xmlns="" id="{1D46185E-ABE2-4F96-A6FB-CBEF37585B3E}"/>
              </a:ext>
            </a:extLst>
          </p:cNvPr>
          <p:cNvSpPr/>
          <p:nvPr/>
        </p:nvSpPr>
        <p:spPr>
          <a:xfrm>
            <a:off x="8967170" y="2713054"/>
            <a:ext cx="3004349" cy="338554"/>
          </a:xfrm>
          <a:prstGeom prst="rect">
            <a:avLst/>
          </a:prstGeom>
        </p:spPr>
        <p:txBody>
          <a:bodyPr wrap="none">
            <a:spAutoFit/>
          </a:bodyPr>
          <a:lstStyle/>
          <a:p>
            <a:r>
              <a:rPr lang="ar-OM"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مسح دخل وإنفاق الأسرة الموحد </a:t>
            </a:r>
            <a:r>
              <a:rPr lang="ar-SA"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 </a:t>
            </a:r>
            <a:endParaRPr lang="en-US" sz="1600" b="1" dirty="0">
              <a:solidFill>
                <a:schemeClr val="accent1">
                  <a:lumMod val="75000"/>
                </a:schemeClr>
              </a:solidFill>
            </a:endParaRPr>
          </a:p>
        </p:txBody>
      </p:sp>
      <p:pic>
        <p:nvPicPr>
          <p:cNvPr id="2" name="Picture 1"/>
          <p:cNvPicPr>
            <a:picLocks noChangeAspect="1"/>
          </p:cNvPicPr>
          <p:nvPr/>
        </p:nvPicPr>
        <p:blipFill>
          <a:blip r:embed="rId4">
            <a:duotone>
              <a:prstClr val="black"/>
              <a:schemeClr val="accent1">
                <a:tint val="45000"/>
                <a:satMod val="400000"/>
              </a:schemeClr>
            </a:duotone>
          </a:blip>
          <a:stretch>
            <a:fillRect/>
          </a:stretch>
        </p:blipFill>
        <p:spPr>
          <a:xfrm>
            <a:off x="1213748" y="4580791"/>
            <a:ext cx="3666055" cy="1635981"/>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H="1">
            <a:off x="4947476" y="5249008"/>
            <a:ext cx="1092840" cy="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78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519555" y="6538912"/>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3</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المسح الموحد لدخل وإنفاق الأسرة بدول المجلس </a:t>
            </a:r>
            <a:endParaRPr lang="ar-OM" sz="2400" dirty="0">
              <a:solidFill>
                <a:srgbClr val="306491"/>
              </a:solidFill>
              <a:latin typeface="GE SS Text Bold" panose="020A0503020102020204" pitchFamily="18" charset="-78"/>
              <a:ea typeface="GE SS Text Bold"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0" name="Rectangle 9">
            <a:extLst>
              <a:ext uri="{FF2B5EF4-FFF2-40B4-BE49-F238E27FC236}">
                <a16:creationId xmlns:a16="http://schemas.microsoft.com/office/drawing/2014/main" xmlns="" id="{D39CEBE3-BD4F-43EA-87E5-02C1C4A63E64}"/>
              </a:ext>
            </a:extLst>
          </p:cNvPr>
          <p:cNvSpPr/>
          <p:nvPr/>
        </p:nvSpPr>
        <p:spPr>
          <a:xfrm>
            <a:off x="1676401" y="1245849"/>
            <a:ext cx="9606108" cy="923330"/>
          </a:xfrm>
          <a:prstGeom prst="rect">
            <a:avLst/>
          </a:prstGeom>
        </p:spPr>
        <p:txBody>
          <a:bodyPr wrap="square">
            <a:spAutoFit/>
          </a:bodyPr>
          <a:lstStyle/>
          <a:p>
            <a:pPr marL="285750" indent="-285750" algn="just" rtl="1">
              <a:buFont typeface="Wingdings" panose="05000000000000000000" pitchFamily="2" charset="2"/>
              <a:buChar char="§"/>
            </a:pPr>
            <a:r>
              <a:rPr lang="ar-SA"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توفر إحصاءات خليجية موحّدة، وعالية الجودة، وتلبي احتياجات المستخدمين بشكل آني لاتخاذ القرارات في المدى القريب، ووضع الرؤى ورسم الاستراتيجيات والسياسات في المدى المتوسط والبعيد، وذلك في الظروف العادية وفي الظروف الاستثنائية. </a:t>
            </a:r>
            <a:endParaRPr lang="en-US"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 name="Rectangle 11">
            <a:extLst>
              <a:ext uri="{FF2B5EF4-FFF2-40B4-BE49-F238E27FC236}">
                <a16:creationId xmlns:a16="http://schemas.microsoft.com/office/drawing/2014/main" xmlns="" id="{1D46185E-ABE2-4F96-A6FB-CBEF37585B3E}"/>
              </a:ext>
            </a:extLst>
          </p:cNvPr>
          <p:cNvSpPr/>
          <p:nvPr/>
        </p:nvSpPr>
        <p:spPr>
          <a:xfrm>
            <a:off x="2165648" y="661356"/>
            <a:ext cx="1779654" cy="400110"/>
          </a:xfrm>
          <a:prstGeom prst="rect">
            <a:avLst/>
          </a:prstGeom>
        </p:spPr>
        <p:txBody>
          <a:bodyPr wrap="none">
            <a:spAutoFit/>
          </a:bodyPr>
          <a:lstStyle/>
          <a:p>
            <a:r>
              <a:rPr lang="ar-OM" sz="2000" b="1" dirty="0" smtClean="0">
                <a:solidFill>
                  <a:srgbClr val="C00000"/>
                </a:solidFill>
              </a:rPr>
              <a:t>لماذا المسح الموحد</a:t>
            </a:r>
            <a:endParaRPr lang="en-US" sz="2000" b="1" dirty="0">
              <a:solidFill>
                <a:srgbClr val="C00000"/>
              </a:solidFill>
            </a:endParaRPr>
          </a:p>
        </p:txBody>
      </p:sp>
      <p:sp>
        <p:nvSpPr>
          <p:cNvPr id="28" name="Footer Placeholder 5">
            <a:extLst>
              <a:ext uri="{FF2B5EF4-FFF2-40B4-BE49-F238E27FC236}">
                <a16:creationId xmlns:a16="http://schemas.microsoft.com/office/drawing/2014/main" xmlns="" id="{9C670F82-7B09-406D-8CBC-51376AD743A0}"/>
              </a:ext>
            </a:extLst>
          </p:cNvPr>
          <p:cNvSpPr txBox="1">
            <a:spLocks/>
          </p:cNvSpPr>
          <p:nvPr/>
        </p:nvSpPr>
        <p:spPr>
          <a:xfrm>
            <a:off x="869009" y="6538912"/>
            <a:ext cx="9283762" cy="161583"/>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105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1050" dirty="0">
                <a:solidFill>
                  <a:srgbClr val="306491"/>
                </a:solidFill>
                <a:latin typeface="GE SS Text Light" panose="020A0503020102020204" pitchFamily="18" charset="-78"/>
                <a:ea typeface="GE SS Text Light" panose="020A0503020102020204" pitchFamily="18" charset="-78"/>
              </a:rPr>
              <a:t>عن </a:t>
            </a:r>
            <a:r>
              <a:rPr lang="ar-OM" sz="1050" dirty="0" smtClean="0">
                <a:solidFill>
                  <a:srgbClr val="306491"/>
                </a:solidFill>
                <a:latin typeface="GE SS Text Light" panose="020A0503020102020204" pitchFamily="18" charset="-78"/>
                <a:ea typeface="GE SS Text Light" panose="020A0503020102020204" pitchFamily="18" charset="-78"/>
              </a:rPr>
              <a:t>ب</a:t>
            </a:r>
            <a:r>
              <a:rPr lang="ar-OM" sz="1050" dirty="0">
                <a:solidFill>
                  <a:srgbClr val="306491"/>
                </a:solidFill>
                <a:latin typeface="GE SS Text Light" panose="020A0503020102020204" pitchFamily="18" charset="-78"/>
                <a:ea typeface="GE SS Text Light" panose="020A0503020102020204" pitchFamily="18" charset="-78"/>
              </a:rPr>
              <a:t>ُ</a:t>
            </a:r>
            <a:r>
              <a:rPr lang="ar-OM" sz="1050" dirty="0" smtClean="0">
                <a:solidFill>
                  <a:srgbClr val="306491"/>
                </a:solidFill>
                <a:latin typeface="GE SS Text Light" panose="020A0503020102020204" pitchFamily="18" charset="-78"/>
                <a:ea typeface="GE SS Text Light" panose="020A0503020102020204" pitchFamily="18" charset="-78"/>
              </a:rPr>
              <a:t>عد</a:t>
            </a:r>
            <a:endParaRPr lang="ar-OM" sz="1050" dirty="0">
              <a:solidFill>
                <a:srgbClr val="306491"/>
              </a:solidFill>
              <a:latin typeface="GE SS Text Light" panose="020A0503020102020204" pitchFamily="18" charset="-78"/>
              <a:ea typeface="GE SS Text Light" panose="020A0503020102020204" pitchFamily="18" charset="-78"/>
            </a:endParaRPr>
          </a:p>
        </p:txBody>
      </p:sp>
      <p:sp>
        <p:nvSpPr>
          <p:cNvPr id="2" name="Rectangle 2"/>
          <p:cNvSpPr>
            <a:spLocks noChangeArrowheads="1"/>
          </p:cNvSpPr>
          <p:nvPr/>
        </p:nvSpPr>
        <p:spPr bwMode="auto">
          <a:xfrm>
            <a:off x="-423692" y="2099733"/>
            <a:ext cx="191208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75767626"/>
              </p:ext>
            </p:extLst>
          </p:nvPr>
        </p:nvGraphicFramePr>
        <p:xfrm>
          <a:off x="1236133" y="2038278"/>
          <a:ext cx="5943600" cy="4216319"/>
        </p:xfrm>
        <a:graphic>
          <a:graphicData uri="http://schemas.openxmlformats.org/presentationml/2006/ole">
            <mc:AlternateContent xmlns:mc="http://schemas.openxmlformats.org/markup-compatibility/2006">
              <mc:Choice xmlns:v="urn:schemas-microsoft-com:vml" Requires="v">
                <p:oleObj spid="_x0000_s1059" name="Slide" r:id="rId5" imgW="6096015" imgH="3429236" progId="PowerPoint.Slide.12">
                  <p:embed/>
                </p:oleObj>
              </mc:Choice>
              <mc:Fallback>
                <p:oleObj name="Slide" r:id="rId5" imgW="6096015" imgH="3429236"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133" y="2038278"/>
                        <a:ext cx="5943600" cy="4216319"/>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xmlns="" id="{D39CEBE3-BD4F-43EA-87E5-02C1C4A63E64}"/>
              </a:ext>
            </a:extLst>
          </p:cNvPr>
          <p:cNvSpPr/>
          <p:nvPr/>
        </p:nvSpPr>
        <p:spPr>
          <a:xfrm>
            <a:off x="7487256" y="2353562"/>
            <a:ext cx="3766756" cy="2585323"/>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توفر هذه الإحصاءات الموحدة يساعد في إجراء دراسات تحليلية معمقة بشأن كل ما يتعلق الانفاق والاستهلاك الاسري والدخل وكل متطلبات الأسرة في التعليم والصحة والإسكان وربطها بالعديد من المتغيرات والخصائص الأخرى بحيث يتم تقدير حجم الطلب على السلع والخدمات والتنبؤ المستقبلي</a:t>
            </a:r>
            <a:r>
              <a:rPr lang="ar-SA"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a:t>
            </a:r>
            <a:endParaRPr lang="en-US"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Tree>
    <p:extLst>
      <p:ext uri="{BB962C8B-B14F-4D97-AF65-F5344CB8AC3E}">
        <p14:creationId xmlns:p14="http://schemas.microsoft.com/office/powerpoint/2010/main" val="216880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519555" y="6538912"/>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4</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المسح الموحد لدخل وإنفاق الأسرة بدول المجلس </a:t>
            </a:r>
            <a:endParaRPr lang="ar-OM" sz="2400" dirty="0">
              <a:solidFill>
                <a:srgbClr val="306491"/>
              </a:solidFill>
              <a:latin typeface="GE SS Text Bold" panose="020A0503020102020204" pitchFamily="18" charset="-78"/>
              <a:ea typeface="GE SS Text Bold"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 name="Rectangle 11">
            <a:extLst>
              <a:ext uri="{FF2B5EF4-FFF2-40B4-BE49-F238E27FC236}">
                <a16:creationId xmlns:a16="http://schemas.microsoft.com/office/drawing/2014/main" xmlns="" id="{1D46185E-ABE2-4F96-A6FB-CBEF37585B3E}"/>
              </a:ext>
            </a:extLst>
          </p:cNvPr>
          <p:cNvSpPr/>
          <p:nvPr/>
        </p:nvSpPr>
        <p:spPr>
          <a:xfrm>
            <a:off x="2165648" y="661356"/>
            <a:ext cx="1821332" cy="400110"/>
          </a:xfrm>
          <a:prstGeom prst="rect">
            <a:avLst/>
          </a:prstGeom>
        </p:spPr>
        <p:txBody>
          <a:bodyPr wrap="none">
            <a:spAutoFit/>
          </a:bodyPr>
          <a:lstStyle/>
          <a:p>
            <a:r>
              <a:rPr lang="ar-OM" sz="2000" b="1" dirty="0" smtClean="0">
                <a:solidFill>
                  <a:srgbClr val="C00000"/>
                </a:solidFill>
              </a:rPr>
              <a:t>الإحصاءات الموحدة</a:t>
            </a:r>
            <a:endParaRPr lang="en-US" sz="2000" b="1" dirty="0">
              <a:solidFill>
                <a:srgbClr val="C00000"/>
              </a:solidFill>
            </a:endParaRPr>
          </a:p>
        </p:txBody>
      </p:sp>
      <p:sp>
        <p:nvSpPr>
          <p:cNvPr id="28" name="Footer Placeholder 5">
            <a:extLst>
              <a:ext uri="{FF2B5EF4-FFF2-40B4-BE49-F238E27FC236}">
                <a16:creationId xmlns:a16="http://schemas.microsoft.com/office/drawing/2014/main" xmlns="" id="{9C670F82-7B09-406D-8CBC-51376AD743A0}"/>
              </a:ext>
            </a:extLst>
          </p:cNvPr>
          <p:cNvSpPr txBox="1">
            <a:spLocks/>
          </p:cNvSpPr>
          <p:nvPr/>
        </p:nvSpPr>
        <p:spPr>
          <a:xfrm>
            <a:off x="869009" y="6538912"/>
            <a:ext cx="9283762" cy="161583"/>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105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1050" dirty="0">
                <a:solidFill>
                  <a:srgbClr val="306491"/>
                </a:solidFill>
                <a:latin typeface="GE SS Text Light" panose="020A0503020102020204" pitchFamily="18" charset="-78"/>
                <a:ea typeface="GE SS Text Light" panose="020A0503020102020204" pitchFamily="18" charset="-78"/>
              </a:rPr>
              <a:t>عن </a:t>
            </a:r>
            <a:r>
              <a:rPr lang="ar-OM" sz="1050" dirty="0" smtClean="0">
                <a:solidFill>
                  <a:srgbClr val="306491"/>
                </a:solidFill>
                <a:latin typeface="GE SS Text Light" panose="020A0503020102020204" pitchFamily="18" charset="-78"/>
                <a:ea typeface="GE SS Text Light" panose="020A0503020102020204" pitchFamily="18" charset="-78"/>
              </a:rPr>
              <a:t>ب</a:t>
            </a:r>
            <a:r>
              <a:rPr lang="ar-OM" sz="1050" dirty="0">
                <a:solidFill>
                  <a:srgbClr val="306491"/>
                </a:solidFill>
                <a:latin typeface="GE SS Text Light" panose="020A0503020102020204" pitchFamily="18" charset="-78"/>
                <a:ea typeface="GE SS Text Light" panose="020A0503020102020204" pitchFamily="18" charset="-78"/>
              </a:rPr>
              <a:t>ُ</a:t>
            </a:r>
            <a:r>
              <a:rPr lang="ar-OM" sz="1050" dirty="0" smtClean="0">
                <a:solidFill>
                  <a:srgbClr val="306491"/>
                </a:solidFill>
                <a:latin typeface="GE SS Text Light" panose="020A0503020102020204" pitchFamily="18" charset="-78"/>
                <a:ea typeface="GE SS Text Light" panose="020A0503020102020204" pitchFamily="18" charset="-78"/>
              </a:rPr>
              <a:t>عد</a:t>
            </a:r>
            <a:endParaRPr lang="ar-OM" sz="1050" dirty="0">
              <a:solidFill>
                <a:srgbClr val="306491"/>
              </a:solidFill>
              <a:latin typeface="GE SS Text Light" panose="020A0503020102020204" pitchFamily="18" charset="-78"/>
              <a:ea typeface="GE SS Text Light" panose="020A0503020102020204" pitchFamily="18" charset="-78"/>
            </a:endParaRPr>
          </a:p>
        </p:txBody>
      </p:sp>
      <p:sp>
        <p:nvSpPr>
          <p:cNvPr id="2" name="Rectangle 2"/>
          <p:cNvSpPr>
            <a:spLocks noChangeArrowheads="1"/>
          </p:cNvSpPr>
          <p:nvPr/>
        </p:nvSpPr>
        <p:spPr bwMode="auto">
          <a:xfrm>
            <a:off x="-423692" y="2099733"/>
            <a:ext cx="191208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19">
            <a:extLst>
              <a:ext uri="{FF2B5EF4-FFF2-40B4-BE49-F238E27FC236}">
                <a16:creationId xmlns:a16="http://schemas.microsoft.com/office/drawing/2014/main" xmlns="" id="{D39CEBE3-BD4F-43EA-87E5-02C1C4A63E64}"/>
              </a:ext>
            </a:extLst>
          </p:cNvPr>
          <p:cNvSpPr/>
          <p:nvPr/>
        </p:nvSpPr>
        <p:spPr>
          <a:xfrm>
            <a:off x="3444712" y="1607731"/>
            <a:ext cx="7837796" cy="369332"/>
          </a:xfrm>
          <a:prstGeom prst="rect">
            <a:avLst/>
          </a:prstGeom>
        </p:spPr>
        <p:txBody>
          <a:bodyPr wrap="square">
            <a:spAutoFit/>
          </a:bodyPr>
          <a:lstStyle/>
          <a:p>
            <a:pPr marL="285750" indent="-285750" algn="just" rtl="1">
              <a:buFontTx/>
              <a:buChar char="-"/>
            </a:pPr>
            <a:endPar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1" name="Rectangle 20">
            <a:extLst>
              <a:ext uri="{FF2B5EF4-FFF2-40B4-BE49-F238E27FC236}">
                <a16:creationId xmlns:a16="http://schemas.microsoft.com/office/drawing/2014/main" xmlns="" id="{1D46185E-ABE2-4F96-A6FB-CBEF37585B3E}"/>
              </a:ext>
            </a:extLst>
          </p:cNvPr>
          <p:cNvSpPr/>
          <p:nvPr/>
        </p:nvSpPr>
        <p:spPr>
          <a:xfrm>
            <a:off x="9318269" y="1376898"/>
            <a:ext cx="2020105" cy="461665"/>
          </a:xfrm>
          <a:prstGeom prst="rect">
            <a:avLst/>
          </a:prstGeom>
        </p:spPr>
        <p:txBody>
          <a:bodyPr wrap="none">
            <a:spAutoFit/>
          </a:bodyPr>
          <a:lstStyle/>
          <a:p>
            <a:r>
              <a:rPr lang="ar-OM" sz="2400" b="1" dirty="0" smtClean="0">
                <a:solidFill>
                  <a:srgbClr val="0070C0"/>
                </a:solidFill>
              </a:rPr>
              <a:t>المؤشرات الرئيسة</a:t>
            </a:r>
            <a:endParaRPr lang="en-US" sz="2400" b="1" dirty="0">
              <a:solidFill>
                <a:srgbClr val="0070C0"/>
              </a:solidFill>
            </a:endParaRPr>
          </a:p>
        </p:txBody>
      </p:sp>
      <p:sp>
        <p:nvSpPr>
          <p:cNvPr id="22" name="Rectangle 21">
            <a:extLst>
              <a:ext uri="{FF2B5EF4-FFF2-40B4-BE49-F238E27FC236}">
                <a16:creationId xmlns:a16="http://schemas.microsoft.com/office/drawing/2014/main" xmlns="" id="{D39CEBE3-BD4F-43EA-87E5-02C1C4A63E64}"/>
              </a:ext>
            </a:extLst>
          </p:cNvPr>
          <p:cNvSpPr/>
          <p:nvPr/>
        </p:nvSpPr>
        <p:spPr>
          <a:xfrm>
            <a:off x="694885" y="3416712"/>
            <a:ext cx="4641881" cy="2031325"/>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مؤشرات الامن الغذائي</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حساب ميزانية الاسرة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مؤشرات الرفاه الاجتماعي والاقتصادي</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حساب خط الفقر</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حساب خط الاكتفاء الذاتي</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مؤشرات كفاءة توزيع الدخل (عدالة التوزيع)</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مؤشرات الحد الأدنى للأجور والرواتب</a:t>
            </a:r>
            <a:endParaRPr lang="en-US"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3" name="Rectangle 22">
            <a:extLst>
              <a:ext uri="{FF2B5EF4-FFF2-40B4-BE49-F238E27FC236}">
                <a16:creationId xmlns:a16="http://schemas.microsoft.com/office/drawing/2014/main" xmlns="" id="{1D46185E-ABE2-4F96-A6FB-CBEF37585B3E}"/>
              </a:ext>
            </a:extLst>
          </p:cNvPr>
          <p:cNvSpPr/>
          <p:nvPr/>
        </p:nvSpPr>
        <p:spPr>
          <a:xfrm>
            <a:off x="3444712" y="2841704"/>
            <a:ext cx="1734770" cy="461665"/>
          </a:xfrm>
          <a:prstGeom prst="rect">
            <a:avLst/>
          </a:prstGeom>
        </p:spPr>
        <p:txBody>
          <a:bodyPr wrap="none">
            <a:spAutoFit/>
          </a:bodyPr>
          <a:lstStyle/>
          <a:p>
            <a:r>
              <a:rPr lang="ar-OM" sz="2400" b="1" dirty="0" smtClean="0">
                <a:solidFill>
                  <a:srgbClr val="0070C0"/>
                </a:solidFill>
              </a:rPr>
              <a:t>مؤشرات مهمة </a:t>
            </a:r>
            <a:endParaRPr lang="en-US" sz="2400" b="1" dirty="0">
              <a:solidFill>
                <a:srgbClr val="0070C0"/>
              </a:solidFill>
            </a:endParaRPr>
          </a:p>
        </p:txBody>
      </p:sp>
      <p:sp>
        <p:nvSpPr>
          <p:cNvPr id="24" name="Rectangle 23">
            <a:extLst>
              <a:ext uri="{FF2B5EF4-FFF2-40B4-BE49-F238E27FC236}">
                <a16:creationId xmlns:a16="http://schemas.microsoft.com/office/drawing/2014/main" xmlns="" id="{D39CEBE3-BD4F-43EA-87E5-02C1C4A63E64}"/>
              </a:ext>
            </a:extLst>
          </p:cNvPr>
          <p:cNvSpPr/>
          <p:nvPr/>
        </p:nvSpPr>
        <p:spPr>
          <a:xfrm>
            <a:off x="6696493" y="1925618"/>
            <a:ext cx="4641881" cy="4801314"/>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بالدخل</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بالإنفاق</a:t>
            </a:r>
            <a:endParaRPr lang="en-US"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باستهلاك الاسرة (للحسابات القومية)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بالأسرة (النوع والحجم و ...)</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بالسكن والحيازة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بحيازة السلع المعمرة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بالتعليم</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بالصحة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بالعمل</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بمستوى المعيشة</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بإنتاج الاسر المعيشية (القطاع غير المنظم)</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المؤشرات المتعلقة بالاتصالات</a:t>
            </a:r>
          </a:p>
          <a:p>
            <a:pPr marL="285750" indent="-285750" algn="just" rtl="1">
              <a:buFont typeface="Wingdings" panose="05000000000000000000" pitchFamily="2" charset="2"/>
              <a:buChar char="§"/>
            </a:pPr>
            <a:endPar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 typeface="Wingdings" panose="05000000000000000000" pitchFamily="2" charset="2"/>
              <a:buChar char="§"/>
            </a:pPr>
            <a:endPar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 typeface="Wingdings" panose="05000000000000000000" pitchFamily="2" charset="2"/>
              <a:buChar char="§"/>
            </a:pPr>
            <a:endPar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5" name="Rectangle 24">
            <a:extLst>
              <a:ext uri="{FF2B5EF4-FFF2-40B4-BE49-F238E27FC236}">
                <a16:creationId xmlns:a16="http://schemas.microsoft.com/office/drawing/2014/main" xmlns="" id="{1D46185E-ABE2-4F96-A6FB-CBEF37585B3E}"/>
              </a:ext>
            </a:extLst>
          </p:cNvPr>
          <p:cNvSpPr/>
          <p:nvPr/>
        </p:nvSpPr>
        <p:spPr>
          <a:xfrm>
            <a:off x="2487483" y="1501736"/>
            <a:ext cx="2909771" cy="461665"/>
          </a:xfrm>
          <a:prstGeom prst="rect">
            <a:avLst/>
          </a:prstGeom>
        </p:spPr>
        <p:txBody>
          <a:bodyPr wrap="none">
            <a:spAutoFit/>
          </a:bodyPr>
          <a:lstStyle/>
          <a:p>
            <a:r>
              <a:rPr lang="ar-OM" sz="2400" b="1" dirty="0" smtClean="0">
                <a:solidFill>
                  <a:srgbClr val="0070C0"/>
                </a:solidFill>
              </a:rPr>
              <a:t>مؤشرات التنمية المستدامة </a:t>
            </a:r>
            <a:endParaRPr lang="en-US" sz="2400" b="1" dirty="0">
              <a:solidFill>
                <a:srgbClr val="0070C0"/>
              </a:solidFill>
            </a:endParaRPr>
          </a:p>
        </p:txBody>
      </p:sp>
      <p:sp>
        <p:nvSpPr>
          <p:cNvPr id="26" name="Rectangle 25">
            <a:extLst>
              <a:ext uri="{FF2B5EF4-FFF2-40B4-BE49-F238E27FC236}">
                <a16:creationId xmlns:a16="http://schemas.microsoft.com/office/drawing/2014/main" xmlns="" id="{D39CEBE3-BD4F-43EA-87E5-02C1C4A63E64}"/>
              </a:ext>
            </a:extLst>
          </p:cNvPr>
          <p:cNvSpPr/>
          <p:nvPr/>
        </p:nvSpPr>
        <p:spPr>
          <a:xfrm>
            <a:off x="694240" y="1827687"/>
            <a:ext cx="4641881" cy="369332"/>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كافة المؤشرات المتعلقة بالتنمية المستدامة</a:t>
            </a:r>
          </a:p>
        </p:txBody>
      </p:sp>
    </p:spTree>
    <p:extLst>
      <p:ext uri="{BB962C8B-B14F-4D97-AF65-F5344CB8AC3E}">
        <p14:creationId xmlns:p14="http://schemas.microsoft.com/office/powerpoint/2010/main" val="373822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519555" y="6538912"/>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5</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المسح الموحد لدخل وإنفاق الأسرة  </a:t>
            </a:r>
            <a:endParaRPr lang="ar-OM" sz="2400" dirty="0">
              <a:solidFill>
                <a:srgbClr val="306491"/>
              </a:solidFill>
              <a:latin typeface="GE SS Text Bold" panose="020A0503020102020204" pitchFamily="18" charset="-78"/>
              <a:ea typeface="GE SS Text Bold"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0" name="Rectangle 9">
            <a:extLst>
              <a:ext uri="{FF2B5EF4-FFF2-40B4-BE49-F238E27FC236}">
                <a16:creationId xmlns:a16="http://schemas.microsoft.com/office/drawing/2014/main" xmlns="" id="{D39CEBE3-BD4F-43EA-87E5-02C1C4A63E64}"/>
              </a:ext>
            </a:extLst>
          </p:cNvPr>
          <p:cNvSpPr/>
          <p:nvPr/>
        </p:nvSpPr>
        <p:spPr>
          <a:xfrm>
            <a:off x="1565032" y="1120123"/>
            <a:ext cx="8587740" cy="1754326"/>
          </a:xfrm>
          <a:prstGeom prst="rect">
            <a:avLst/>
          </a:prstGeom>
        </p:spPr>
        <p:txBody>
          <a:bodyPr wrap="square">
            <a:spAutoFit/>
          </a:bodyPr>
          <a:lstStyle/>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من المسوح الأساسية التي تساعد في دراسة المستويات الاجتماعية والاقتصادية للأسر ومعرفة مستوى رفاهية المجتمع، وتعطي أنماط إنفاق الأسر تصورا دقيقا لمستويات المعيشة، كما تقدم أفضل المؤشرات عن أوضاعه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الاجتماعية</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a:t>
            </a:r>
          </a:p>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أحدث مسح كان في عام </a:t>
            </a:r>
            <a:r>
              <a:rPr lang="ar-OM" dirty="0">
                <a:solidFill>
                  <a:srgbClr val="222222"/>
                </a:solidFill>
                <a:latin typeface="GE SS Text Light" panose="020A0503020102020204" pitchFamily="18" charset="-78"/>
                <a:ea typeface="GE SS Text Light" panose="020A0503020102020204" pitchFamily="18" charset="-78"/>
              </a:rPr>
              <a:t>2019م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ويجري تنفيذ المسح على مستوى الدولة بالإشراف والتعاون والتنسيق الكامل بين المركز الاتحادي للتنافسية والإحصاء ومراكز الإحصاء المحلية:-</a:t>
            </a:r>
          </a:p>
          <a:p>
            <a:pPr algn="just" rtl="1"/>
            <a:endParaRPr lang="en-US"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 name="Rectangle 11">
            <a:extLst>
              <a:ext uri="{FF2B5EF4-FFF2-40B4-BE49-F238E27FC236}">
                <a16:creationId xmlns:a16="http://schemas.microsoft.com/office/drawing/2014/main" xmlns="" id="{1D46185E-ABE2-4F96-A6FB-CBEF37585B3E}"/>
              </a:ext>
            </a:extLst>
          </p:cNvPr>
          <p:cNvSpPr/>
          <p:nvPr/>
        </p:nvSpPr>
        <p:spPr>
          <a:xfrm>
            <a:off x="10152771" y="1138410"/>
            <a:ext cx="1494491" cy="584775"/>
          </a:xfrm>
          <a:prstGeom prst="rect">
            <a:avLst/>
          </a:prstGeom>
        </p:spPr>
        <p:txBody>
          <a:bodyPr wrap="square">
            <a:spAutoFit/>
          </a:bodyPr>
          <a:lstStyle/>
          <a:p>
            <a:r>
              <a:rPr lang="ar-OM"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مسح دخل وإنفاق الأسرة</a:t>
            </a:r>
            <a:endParaRPr lang="en-US"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8" name="Footer Placeholder 5">
            <a:extLst>
              <a:ext uri="{FF2B5EF4-FFF2-40B4-BE49-F238E27FC236}">
                <a16:creationId xmlns:a16="http://schemas.microsoft.com/office/drawing/2014/main" xmlns="" id="{9C670F82-7B09-406D-8CBC-51376AD743A0}"/>
              </a:ext>
            </a:extLst>
          </p:cNvPr>
          <p:cNvSpPr txBox="1">
            <a:spLocks/>
          </p:cNvSpPr>
          <p:nvPr/>
        </p:nvSpPr>
        <p:spPr>
          <a:xfrm>
            <a:off x="869009" y="6538912"/>
            <a:ext cx="9283762" cy="161583"/>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105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1050" dirty="0">
                <a:solidFill>
                  <a:srgbClr val="306491"/>
                </a:solidFill>
                <a:latin typeface="GE SS Text Light" panose="020A0503020102020204" pitchFamily="18" charset="-78"/>
                <a:ea typeface="GE SS Text Light" panose="020A0503020102020204" pitchFamily="18" charset="-78"/>
              </a:rPr>
              <a:t>عن </a:t>
            </a:r>
            <a:r>
              <a:rPr lang="ar-OM" sz="1050" dirty="0" smtClean="0">
                <a:solidFill>
                  <a:srgbClr val="306491"/>
                </a:solidFill>
                <a:latin typeface="GE SS Text Light" panose="020A0503020102020204" pitchFamily="18" charset="-78"/>
                <a:ea typeface="GE SS Text Light" panose="020A0503020102020204" pitchFamily="18" charset="-78"/>
              </a:rPr>
              <a:t>ب</a:t>
            </a:r>
            <a:r>
              <a:rPr lang="ar-OM" sz="1050" dirty="0">
                <a:solidFill>
                  <a:srgbClr val="306491"/>
                </a:solidFill>
                <a:latin typeface="GE SS Text Light" panose="020A0503020102020204" pitchFamily="18" charset="-78"/>
                <a:ea typeface="GE SS Text Light" panose="020A0503020102020204" pitchFamily="18" charset="-78"/>
              </a:rPr>
              <a:t>ُ</a:t>
            </a:r>
            <a:r>
              <a:rPr lang="ar-OM" sz="1050" dirty="0" smtClean="0">
                <a:solidFill>
                  <a:srgbClr val="306491"/>
                </a:solidFill>
                <a:latin typeface="GE SS Text Light" panose="020A0503020102020204" pitchFamily="18" charset="-78"/>
                <a:ea typeface="GE SS Text Light" panose="020A0503020102020204" pitchFamily="18" charset="-78"/>
              </a:rPr>
              <a:t>عد</a:t>
            </a:r>
            <a:endParaRPr lang="ar-OM" sz="1050" dirty="0">
              <a:solidFill>
                <a:srgbClr val="306491"/>
              </a:solidFill>
              <a:latin typeface="GE SS Text Light" panose="020A0503020102020204" pitchFamily="18" charset="-78"/>
              <a:ea typeface="GE SS Text Light" panose="020A0503020102020204" pitchFamily="18" charset="-78"/>
            </a:endParaRPr>
          </a:p>
        </p:txBody>
      </p:sp>
      <p:sp>
        <p:nvSpPr>
          <p:cNvPr id="30" name="Rectangle 29">
            <a:extLst>
              <a:ext uri="{FF2B5EF4-FFF2-40B4-BE49-F238E27FC236}">
                <a16:creationId xmlns:a16="http://schemas.microsoft.com/office/drawing/2014/main" xmlns="" id="{D39CEBE3-BD4F-43EA-87E5-02C1C4A63E64}"/>
              </a:ext>
            </a:extLst>
          </p:cNvPr>
          <p:cNvSpPr/>
          <p:nvPr/>
        </p:nvSpPr>
        <p:spPr>
          <a:xfrm>
            <a:off x="1050044" y="2659679"/>
            <a:ext cx="9448282" cy="3693319"/>
          </a:xfrm>
          <a:prstGeom prst="rect">
            <a:avLst/>
          </a:prstGeom>
        </p:spPr>
        <p:txBody>
          <a:bodyPr wrap="square">
            <a:spAutoFit/>
          </a:bodyPr>
          <a:lstStyle/>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منهجية المسح وتقسيم الطبقات (اسر إماراتية، اسر غير إماراتية، اسر جماعية، وتجمعات عمل.</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استمارات المسح (استمارة الاسرة والافراد والدخل، استمارة الانفاق بكافة التفاصيل).</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الأدلة والتصانيف الإحصائية (الجنسية، المهن، النشاط الاقتصادي، السلع).</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جمع البيانات (مقابلات شخصية ومتابعة عبر الهاتف).</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المفاهيم والتعاريف والمصطلحات.</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الاسناد الزمني.</a:t>
            </a:r>
          </a:p>
          <a:p>
            <a:pPr marL="285750" indent="-285750" algn="just" rtl="1">
              <a:buFontTx/>
              <a:buChar char="-"/>
            </a:pP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مخرجات المسح (مؤشرات على مستوى الدولة).</a:t>
            </a:r>
          </a:p>
        </p:txBody>
      </p:sp>
      <p:sp>
        <p:nvSpPr>
          <p:cNvPr id="11" name="Rectangle 10">
            <a:extLst>
              <a:ext uri="{FF2B5EF4-FFF2-40B4-BE49-F238E27FC236}">
                <a16:creationId xmlns:a16="http://schemas.microsoft.com/office/drawing/2014/main" xmlns="" id="{1D46185E-ABE2-4F96-A6FB-CBEF37585B3E}"/>
              </a:ext>
            </a:extLst>
          </p:cNvPr>
          <p:cNvSpPr/>
          <p:nvPr/>
        </p:nvSpPr>
        <p:spPr>
          <a:xfrm>
            <a:off x="2107797" y="640816"/>
            <a:ext cx="3666388" cy="400110"/>
          </a:xfrm>
          <a:prstGeom prst="rect">
            <a:avLst/>
          </a:prstGeom>
        </p:spPr>
        <p:txBody>
          <a:bodyPr wrap="none">
            <a:spAutoFit/>
          </a:bodyPr>
          <a:lstStyle/>
          <a:p>
            <a:r>
              <a:rPr lang="ar-OM" sz="2000" b="1" dirty="0" smtClean="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rPr>
              <a:t>تجربة دولة الإمارات العربية المتحدة</a:t>
            </a:r>
            <a:endParaRPr lang="en-US" sz="2000" b="1" dirty="0">
              <a:solidFill>
                <a:srgbClr val="C00000"/>
              </a:solidFill>
            </a:endParaRPr>
          </a:p>
        </p:txBody>
      </p:sp>
    </p:spTree>
    <p:extLst>
      <p:ext uri="{BB962C8B-B14F-4D97-AF65-F5344CB8AC3E}">
        <p14:creationId xmlns:p14="http://schemas.microsoft.com/office/powerpoint/2010/main" val="148951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519555" y="6538912"/>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6</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latin typeface="GE SS Text Bold" panose="020A0503020102020204" pitchFamily="18" charset="-78"/>
                <a:ea typeface="GE SS Text Bold" panose="020A0503020102020204" pitchFamily="18" charset="-78"/>
                <a:cs typeface="GE SS Text Bold" panose="020A0503020102020204" pitchFamily="18" charset="-78"/>
              </a:rPr>
              <a:t>المسح الموحد لدخل وإنفاق الأسرة </a:t>
            </a:r>
            <a:endParaRPr lang="ar-OM" sz="2400" dirty="0">
              <a:solidFill>
                <a:srgbClr val="306491"/>
              </a:solidFill>
              <a:latin typeface="GE SS Text Bold" panose="020A0503020102020204" pitchFamily="18" charset="-78"/>
              <a:ea typeface="GE SS Text Bold"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0" name="Rectangle 9">
            <a:extLst>
              <a:ext uri="{FF2B5EF4-FFF2-40B4-BE49-F238E27FC236}">
                <a16:creationId xmlns:a16="http://schemas.microsoft.com/office/drawing/2014/main" xmlns="" id="{D39CEBE3-BD4F-43EA-87E5-02C1C4A63E64}"/>
              </a:ext>
            </a:extLst>
          </p:cNvPr>
          <p:cNvSpPr/>
          <p:nvPr/>
        </p:nvSpPr>
        <p:spPr>
          <a:xfrm>
            <a:off x="1574800" y="1114948"/>
            <a:ext cx="7872181" cy="1200329"/>
          </a:xfrm>
          <a:prstGeom prst="rect">
            <a:avLst/>
          </a:prstGeom>
        </p:spPr>
        <p:txBody>
          <a:bodyPr wrap="square">
            <a:spAutoFit/>
          </a:bodyPr>
          <a:lstStyle/>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مسح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وطني يركز على إنفاق الأسر على السلع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والخدمات،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ويعطي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صورة للظروف المعيشية في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الاتحاد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الأوروبي، يتم تنفيذه </a:t>
            </a:r>
            <a:r>
              <a:rPr lang="en-US"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ن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قبل كل دولة عضو ويتم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استخدام بياناته لوفير أهم مؤشرات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الاقتصاد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الكلي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مثل مؤشرات أسعار المستهلك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والحسابات القومية وبعض المؤشرات الديموغرافية. وينفذ كل </a:t>
            </a:r>
            <a:r>
              <a:rPr lang="ar-OM" b="1" dirty="0" smtClean="0">
                <a:solidFill>
                  <a:srgbClr val="222222"/>
                </a:solidFill>
                <a:latin typeface="GE SS Text Light" panose="020A0503020102020204" pitchFamily="18" charset="-78"/>
                <a:ea typeface="GE SS Text Light" panose="020A0503020102020204" pitchFamily="18" charset="-78"/>
              </a:rPr>
              <a:t>5</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سنوات بشكل غير إلزامي للدول.</a:t>
            </a:r>
            <a:endParaRPr lang="en-US"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2" name="Rectangle 11">
            <a:extLst>
              <a:ext uri="{FF2B5EF4-FFF2-40B4-BE49-F238E27FC236}">
                <a16:creationId xmlns:a16="http://schemas.microsoft.com/office/drawing/2014/main" xmlns="" id="{1D46185E-ABE2-4F96-A6FB-CBEF37585B3E}"/>
              </a:ext>
            </a:extLst>
          </p:cNvPr>
          <p:cNvSpPr/>
          <p:nvPr/>
        </p:nvSpPr>
        <p:spPr>
          <a:xfrm>
            <a:off x="9508535" y="1138410"/>
            <a:ext cx="2746265" cy="584775"/>
          </a:xfrm>
          <a:prstGeom prst="rect">
            <a:avLst/>
          </a:prstGeom>
        </p:spPr>
        <p:txBody>
          <a:bodyPr wrap="none">
            <a:spAutoFit/>
          </a:bodyPr>
          <a:lstStyle/>
          <a:p>
            <a:r>
              <a:rPr lang="ar-OM"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rPr>
              <a:t>مسح ميزانية الأسرة</a:t>
            </a:r>
            <a:endParaRPr lang="en-US" sz="1600" b="1" dirty="0" smtClean="0">
              <a:solidFill>
                <a:schemeClr val="accent1">
                  <a:lumMod val="75000"/>
                </a:schemeClr>
              </a:solidFill>
              <a:latin typeface="GE SS Text Light" panose="020A0503020102020204" pitchFamily="18" charset="-78"/>
              <a:ea typeface="GE SS Text Light" panose="020A0503020102020204" pitchFamily="18" charset="-78"/>
              <a:cs typeface="GE SS Text Light" panose="020A0503020102020204" pitchFamily="18" charset="-78"/>
            </a:endParaRPr>
          </a:p>
          <a:p>
            <a:r>
              <a:rPr lang="en-US" sz="1600" b="1" dirty="0" smtClean="0">
                <a:solidFill>
                  <a:schemeClr val="accent1">
                    <a:lumMod val="75000"/>
                  </a:schemeClr>
                </a:solidFill>
                <a:latin typeface="Arial" panose="020B0604020202020204" pitchFamily="34" charset="0"/>
                <a:ea typeface="GE SS Text Light" panose="020A0503020102020204" pitchFamily="18" charset="-78"/>
                <a:cs typeface="Arial" panose="020B0604020202020204" pitchFamily="34" charset="0"/>
              </a:rPr>
              <a:t>Household Budget Survey</a:t>
            </a:r>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28" name="Footer Placeholder 5">
            <a:extLst>
              <a:ext uri="{FF2B5EF4-FFF2-40B4-BE49-F238E27FC236}">
                <a16:creationId xmlns:a16="http://schemas.microsoft.com/office/drawing/2014/main" xmlns="" id="{9C670F82-7B09-406D-8CBC-51376AD743A0}"/>
              </a:ext>
            </a:extLst>
          </p:cNvPr>
          <p:cNvSpPr txBox="1">
            <a:spLocks/>
          </p:cNvSpPr>
          <p:nvPr/>
        </p:nvSpPr>
        <p:spPr>
          <a:xfrm>
            <a:off x="869009" y="6538912"/>
            <a:ext cx="9283762" cy="161583"/>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105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1050" dirty="0">
                <a:solidFill>
                  <a:srgbClr val="306491"/>
                </a:solidFill>
                <a:latin typeface="GE SS Text Light" panose="020A0503020102020204" pitchFamily="18" charset="-78"/>
                <a:ea typeface="GE SS Text Light" panose="020A0503020102020204" pitchFamily="18" charset="-78"/>
              </a:rPr>
              <a:t>عن </a:t>
            </a:r>
            <a:r>
              <a:rPr lang="ar-OM" sz="1050" dirty="0" smtClean="0">
                <a:solidFill>
                  <a:srgbClr val="306491"/>
                </a:solidFill>
                <a:latin typeface="GE SS Text Light" panose="020A0503020102020204" pitchFamily="18" charset="-78"/>
                <a:ea typeface="GE SS Text Light" panose="020A0503020102020204" pitchFamily="18" charset="-78"/>
              </a:rPr>
              <a:t>ب</a:t>
            </a:r>
            <a:r>
              <a:rPr lang="ar-OM" sz="1050" dirty="0">
                <a:solidFill>
                  <a:srgbClr val="306491"/>
                </a:solidFill>
                <a:latin typeface="GE SS Text Light" panose="020A0503020102020204" pitchFamily="18" charset="-78"/>
                <a:ea typeface="GE SS Text Light" panose="020A0503020102020204" pitchFamily="18" charset="-78"/>
              </a:rPr>
              <a:t>ُ</a:t>
            </a:r>
            <a:r>
              <a:rPr lang="ar-OM" sz="1050" dirty="0" smtClean="0">
                <a:solidFill>
                  <a:srgbClr val="306491"/>
                </a:solidFill>
                <a:latin typeface="GE SS Text Light" panose="020A0503020102020204" pitchFamily="18" charset="-78"/>
                <a:ea typeface="GE SS Text Light" panose="020A0503020102020204" pitchFamily="18" charset="-78"/>
              </a:rPr>
              <a:t>عد</a:t>
            </a:r>
            <a:endParaRPr lang="ar-OM" sz="1050" dirty="0">
              <a:solidFill>
                <a:srgbClr val="306491"/>
              </a:solidFill>
              <a:latin typeface="GE SS Text Light" panose="020A0503020102020204" pitchFamily="18" charset="-78"/>
              <a:ea typeface="GE SS Text Light" panose="020A0503020102020204" pitchFamily="18" charset="-78"/>
            </a:endParaRPr>
          </a:p>
        </p:txBody>
      </p:sp>
      <p:sp>
        <p:nvSpPr>
          <p:cNvPr id="30" name="Rectangle 29">
            <a:extLst>
              <a:ext uri="{FF2B5EF4-FFF2-40B4-BE49-F238E27FC236}">
                <a16:creationId xmlns:a16="http://schemas.microsoft.com/office/drawing/2014/main" xmlns="" id="{D39CEBE3-BD4F-43EA-87E5-02C1C4A63E64}"/>
              </a:ext>
            </a:extLst>
          </p:cNvPr>
          <p:cNvSpPr/>
          <p:nvPr/>
        </p:nvSpPr>
        <p:spPr>
          <a:xfrm>
            <a:off x="4538133" y="2320360"/>
            <a:ext cx="6519334" cy="2031325"/>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لا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يمكن مقارنة بيانات الإنفاق الاستهلاكي النهائي للأسر المعيشية </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للدول التي تنفذه مباشرة لأنه غير موحد ومنسق بشكل كامل وذلك لأن :- </a:t>
            </a: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المنهجيات المستخدمة لجمع البيانات غير متسقة بالكامل.</a:t>
            </a:r>
          </a:p>
          <a:p>
            <a:pPr marL="285750" indent="-285750" algn="just" rtl="1">
              <a:buFontTx/>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المفاهيم المستخدمة لبعض المتغيرات غير متسقة بالكامل.</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يوصي الإحصاء الأوروبي بشكل مستمر لمزيد من التوحيد للوصول إلى مسح موحد ويتم اعتماد البيانات من خلال فريق عمل خاص بذلك.</a:t>
            </a:r>
          </a:p>
        </p:txBody>
      </p:sp>
      <p:sp>
        <p:nvSpPr>
          <p:cNvPr id="11" name="Rectangle 10">
            <a:extLst>
              <a:ext uri="{FF2B5EF4-FFF2-40B4-BE49-F238E27FC236}">
                <a16:creationId xmlns:a16="http://schemas.microsoft.com/office/drawing/2014/main" xmlns="" id="{1D46185E-ABE2-4F96-A6FB-CBEF37585B3E}"/>
              </a:ext>
            </a:extLst>
          </p:cNvPr>
          <p:cNvSpPr/>
          <p:nvPr/>
        </p:nvSpPr>
        <p:spPr>
          <a:xfrm>
            <a:off x="2107797" y="640816"/>
            <a:ext cx="2270173" cy="400110"/>
          </a:xfrm>
          <a:prstGeom prst="rect">
            <a:avLst/>
          </a:prstGeom>
        </p:spPr>
        <p:txBody>
          <a:bodyPr wrap="none">
            <a:spAutoFit/>
          </a:bodyPr>
          <a:lstStyle/>
          <a:p>
            <a:r>
              <a:rPr lang="ar-OM" sz="2000" b="1" dirty="0" smtClean="0">
                <a:solidFill>
                  <a:srgbClr val="C00000"/>
                </a:solidFill>
                <a:latin typeface="GE SS Text Light" panose="020A0503020102020204" pitchFamily="18" charset="-78"/>
                <a:ea typeface="GE SS Text Light" panose="020A0503020102020204" pitchFamily="18" charset="-78"/>
                <a:cs typeface="GE SS Text Light" panose="020A0503020102020204" pitchFamily="18" charset="-78"/>
              </a:rPr>
              <a:t>تجربة الاتحاد الأوروبي</a:t>
            </a:r>
            <a:endParaRPr lang="en-US" sz="2000" b="1" dirty="0">
              <a:solidFill>
                <a:srgbClr val="C00000"/>
              </a:solidFill>
            </a:endParaRPr>
          </a:p>
        </p:txBody>
      </p:sp>
      <p:pic>
        <p:nvPicPr>
          <p:cNvPr id="2" name="Picture 1"/>
          <p:cNvPicPr>
            <a:picLocks noChangeAspect="1"/>
          </p:cNvPicPr>
          <p:nvPr/>
        </p:nvPicPr>
        <p:blipFill>
          <a:blip r:embed="rId4"/>
          <a:stretch>
            <a:fillRect/>
          </a:stretch>
        </p:blipFill>
        <p:spPr>
          <a:xfrm>
            <a:off x="869009" y="2237275"/>
            <a:ext cx="3720177" cy="1866900"/>
          </a:xfrm>
          <a:prstGeom prst="rect">
            <a:avLst/>
          </a:prstGeom>
        </p:spPr>
      </p:pic>
      <p:pic>
        <p:nvPicPr>
          <p:cNvPr id="3" name="Picture 2"/>
          <p:cNvPicPr>
            <a:picLocks noChangeAspect="1"/>
          </p:cNvPicPr>
          <p:nvPr/>
        </p:nvPicPr>
        <p:blipFill>
          <a:blip r:embed="rId5"/>
          <a:stretch>
            <a:fillRect/>
          </a:stretch>
        </p:blipFill>
        <p:spPr>
          <a:xfrm>
            <a:off x="2107796" y="3613021"/>
            <a:ext cx="2481389" cy="457200"/>
          </a:xfrm>
          <a:prstGeom prst="rect">
            <a:avLst/>
          </a:prstGeom>
        </p:spPr>
      </p:pic>
      <p:pic>
        <p:nvPicPr>
          <p:cNvPr id="5" name="Picture 4"/>
          <p:cNvPicPr>
            <a:picLocks noChangeAspect="1"/>
          </p:cNvPicPr>
          <p:nvPr/>
        </p:nvPicPr>
        <p:blipFill>
          <a:blip r:embed="rId6"/>
          <a:stretch>
            <a:fillRect/>
          </a:stretch>
        </p:blipFill>
        <p:spPr>
          <a:xfrm>
            <a:off x="997255" y="4009629"/>
            <a:ext cx="1237945" cy="495300"/>
          </a:xfrm>
          <a:prstGeom prst="rect">
            <a:avLst/>
          </a:prstGeom>
        </p:spPr>
      </p:pic>
      <p:sp>
        <p:nvSpPr>
          <p:cNvPr id="15" name="Rectangle 14">
            <a:extLst>
              <a:ext uri="{FF2B5EF4-FFF2-40B4-BE49-F238E27FC236}">
                <a16:creationId xmlns:a16="http://schemas.microsoft.com/office/drawing/2014/main" xmlns="" id="{D39CEBE3-BD4F-43EA-87E5-02C1C4A63E64}"/>
              </a:ext>
            </a:extLst>
          </p:cNvPr>
          <p:cNvSpPr/>
          <p:nvPr/>
        </p:nvSpPr>
        <p:spPr>
          <a:xfrm>
            <a:off x="1811867" y="4482479"/>
            <a:ext cx="7676541" cy="646331"/>
          </a:xfrm>
          <a:prstGeom prst="rect">
            <a:avLst/>
          </a:prstGeom>
        </p:spPr>
        <p:txBody>
          <a:bodyPr wrap="square">
            <a:spAutoFit/>
          </a:bodyPr>
          <a:lstStyle/>
          <a:p>
            <a:pPr algn="just" rtl="1"/>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مشروع يهدف إلى جمع بيانات متسقة قابلة للمقارنة عن الدخل والفقر والظروف المعيشية للأسرة.</a:t>
            </a:r>
            <a:endParaRPr lang="ar-OM"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16" name="Rectangle 15">
            <a:extLst>
              <a:ext uri="{FF2B5EF4-FFF2-40B4-BE49-F238E27FC236}">
                <a16:creationId xmlns:a16="http://schemas.microsoft.com/office/drawing/2014/main" xmlns="" id="{1D46185E-ABE2-4F96-A6FB-CBEF37585B3E}"/>
              </a:ext>
            </a:extLst>
          </p:cNvPr>
          <p:cNvSpPr/>
          <p:nvPr/>
        </p:nvSpPr>
        <p:spPr>
          <a:xfrm>
            <a:off x="9532462" y="4495086"/>
            <a:ext cx="2558714" cy="584775"/>
          </a:xfrm>
          <a:prstGeom prst="rect">
            <a:avLst/>
          </a:prstGeom>
        </p:spPr>
        <p:txBody>
          <a:bodyPr wrap="none">
            <a:spAutoFit/>
          </a:bodyPr>
          <a:lstStyle/>
          <a:p>
            <a:r>
              <a:rPr lang="ar-OM" sz="1600" b="1" dirty="0" smtClean="0">
                <a:solidFill>
                  <a:schemeClr val="accent1">
                    <a:lumMod val="75000"/>
                  </a:schemeClr>
                </a:solidFill>
              </a:rPr>
              <a:t>إحصاءات الدخل والظروف المعيشية</a:t>
            </a:r>
          </a:p>
          <a:p>
            <a:pPr algn="ctr"/>
            <a:r>
              <a:rPr lang="en-US" sz="1600" b="1" dirty="0" smtClean="0">
                <a:solidFill>
                  <a:schemeClr val="accent1">
                    <a:lumMod val="75000"/>
                  </a:schemeClr>
                </a:solidFill>
              </a:rPr>
              <a:t>EU-SILC</a:t>
            </a:r>
            <a:endParaRPr lang="en-US" sz="1600" b="1" dirty="0">
              <a:solidFill>
                <a:schemeClr val="accent1">
                  <a:lumMod val="75000"/>
                </a:schemeClr>
              </a:solidFill>
            </a:endParaRPr>
          </a:p>
        </p:txBody>
      </p:sp>
      <p:sp>
        <p:nvSpPr>
          <p:cNvPr id="18" name="Rectangle 17">
            <a:extLst>
              <a:ext uri="{FF2B5EF4-FFF2-40B4-BE49-F238E27FC236}">
                <a16:creationId xmlns:a16="http://schemas.microsoft.com/office/drawing/2014/main" xmlns="" id="{D39CEBE3-BD4F-43EA-87E5-02C1C4A63E64}"/>
              </a:ext>
            </a:extLst>
          </p:cNvPr>
          <p:cNvSpPr/>
          <p:nvPr/>
        </p:nvSpPr>
        <p:spPr>
          <a:xfrm>
            <a:off x="897505" y="5223263"/>
            <a:ext cx="10385003" cy="830997"/>
          </a:xfrm>
          <a:prstGeom prst="rect">
            <a:avLst/>
          </a:prstGeom>
        </p:spPr>
        <p:txBody>
          <a:bodyPr wrap="square">
            <a:spAutoFit/>
          </a:bodyPr>
          <a:lstStyle/>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في عام </a:t>
            </a:r>
            <a:r>
              <a:rPr lang="ar-OM" sz="2400" b="1" dirty="0" smtClean="0">
                <a:solidFill>
                  <a:srgbClr val="222222"/>
                </a:solidFill>
                <a:ea typeface="GE SS Text Light" panose="020A0503020102020204" pitchFamily="18" charset="-78"/>
              </a:rPr>
              <a:t>2003</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اتفاق ودي بين </a:t>
            </a:r>
            <a:r>
              <a:rPr lang="ar-OM" sz="2400" b="1" dirty="0" smtClean="0">
                <a:solidFill>
                  <a:srgbClr val="222222"/>
                </a:solidFill>
                <a:latin typeface="GE SS Text Light" panose="020A0503020102020204" pitchFamily="18" charset="-78"/>
                <a:ea typeface="GE SS Text Light" panose="020A0503020102020204" pitchFamily="18" charset="-78"/>
              </a:rPr>
              <a:t>6 دول</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فقط (بلجيكا، الدنمارك، اليونان، ايرلندا، لوكسمبورغ، والنمسا).</a:t>
            </a:r>
          </a:p>
          <a:p>
            <a:pPr marL="285750" indent="-285750" algn="just" rtl="1">
              <a:buFont typeface="Wingdings" panose="05000000000000000000" pitchFamily="2" charset="2"/>
              <a:buChar char="§"/>
            </a:pP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في </a:t>
            </a:r>
            <a:r>
              <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عام </a:t>
            </a:r>
            <a:r>
              <a:rPr lang="ar-OM" sz="2400" b="1" dirty="0" smtClean="0">
                <a:solidFill>
                  <a:srgbClr val="222222"/>
                </a:solidFill>
                <a:ea typeface="GE SS Text Light" panose="020A0503020102020204" pitchFamily="18" charset="-78"/>
              </a:rPr>
              <a:t>2004</a:t>
            </a:r>
            <a:r>
              <a:rPr lang="ar-OM" dirty="0" smtClean="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rPr>
              <a:t> اتفاق رسمي وتم مشاركة دول أخرى  (النرويج، ايسلندا، سويسرا، وبعض الدول الأخرى بشكل طوعي).</a:t>
            </a:r>
            <a:endParaRPr lang="ar-OM" dirty="0">
              <a:solidFill>
                <a:srgbClr val="222222"/>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Tree>
    <p:extLst>
      <p:ext uri="{BB962C8B-B14F-4D97-AF65-F5344CB8AC3E}">
        <p14:creationId xmlns:p14="http://schemas.microsoft.com/office/powerpoint/2010/main" val="111190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lide Number Placeholder 11"/>
          <p:cNvSpPr txBox="1">
            <a:spLocks/>
          </p:cNvSpPr>
          <p:nvPr/>
        </p:nvSpPr>
        <p:spPr>
          <a:xfrm>
            <a:off x="11924002" y="5791567"/>
            <a:ext cx="451964"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DD65-7AB7-074E-B6C8-56E95AA352D1}" type="slidenum">
              <a:rPr lang="en-US" smtClean="0">
                <a:solidFill>
                  <a:srgbClr val="306491"/>
                </a:solidFill>
              </a:rPr>
              <a:pPr/>
              <a:t>7</a:t>
            </a:fld>
            <a:endParaRPr lang="en-US" dirty="0">
              <a:solidFill>
                <a:srgbClr val="306491"/>
              </a:solidFill>
            </a:endParaRPr>
          </a:p>
        </p:txBody>
      </p:sp>
      <p:sp>
        <p:nvSpPr>
          <p:cNvPr id="7" name="TextBox 6"/>
          <p:cNvSpPr txBox="1"/>
          <p:nvPr/>
        </p:nvSpPr>
        <p:spPr>
          <a:xfrm>
            <a:off x="4042507" y="173410"/>
            <a:ext cx="7211505" cy="284693"/>
          </a:xfrm>
          <a:prstGeom prst="rect">
            <a:avLst/>
          </a:prstGeom>
          <a:noFill/>
        </p:spPr>
        <p:txBody>
          <a:bodyPr wrap="square" lIns="0" tIns="0" rIns="0" bIns="0" rtlCol="0">
            <a:spAutoFit/>
          </a:bodyPr>
          <a:lstStyle/>
          <a:p>
            <a:pPr lvl="0" algn="r" rtl="1">
              <a:lnSpc>
                <a:spcPts val="2000"/>
              </a:lnSpc>
              <a:defRPr/>
            </a:pPr>
            <a:r>
              <a:rPr lang="ar-OM" sz="2400" dirty="0" smtClean="0">
                <a:solidFill>
                  <a:srgbClr val="306491"/>
                </a:solidFill>
                <a:ea typeface="GE SS Text Bold" panose="020A0503020102020204" pitchFamily="18" charset="-78"/>
                <a:cs typeface="GE SS Text Bold" panose="020A0503020102020204" pitchFamily="18" charset="-78"/>
              </a:rPr>
              <a:t>لمزيد من المعلومات</a:t>
            </a:r>
            <a:endParaRPr lang="ar-OM" sz="2400" dirty="0">
              <a:solidFill>
                <a:srgbClr val="306491"/>
              </a:solidFill>
              <a:ea typeface="GE SS Text Bold" panose="020A0503020102020204" pitchFamily="18" charset="-78"/>
            </a:endParaRPr>
          </a:p>
        </p:txBody>
      </p:sp>
      <p:sp>
        <p:nvSpPr>
          <p:cNvPr id="6" name="TextBox 5"/>
          <p:cNvSpPr txBox="1"/>
          <p:nvPr/>
        </p:nvSpPr>
        <p:spPr>
          <a:xfrm>
            <a:off x="11282508" y="0"/>
            <a:ext cx="780778" cy="961534"/>
          </a:xfrm>
          <a:prstGeom prst="rect">
            <a:avLst/>
          </a:prstGeom>
          <a:solidFill>
            <a:srgbClr val="B2C9E2"/>
          </a:solidFill>
        </p:spPr>
        <p:txBody>
          <a:bodyPr wrap="square" lIns="0" tIns="0" rIns="0" bIns="0" rtlCol="0" anchor="ctr">
            <a:noAutofit/>
          </a:bodyPr>
          <a:lstStyle/>
          <a:p>
            <a:pPr lvl="0" algn="ctr" rtl="1">
              <a:lnSpc>
                <a:spcPts val="2000"/>
              </a:lnSpc>
              <a:defRPr/>
            </a:pPr>
            <a:r>
              <a:rPr kumimoji="0" lang="ar-OM" sz="2000"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تابع</a:t>
            </a:r>
          </a:p>
          <a:p>
            <a:pPr lvl="0" algn="ctr" rtl="1">
              <a:lnSpc>
                <a:spcPts val="2000"/>
              </a:lnSpc>
              <a:defRPr/>
            </a:pPr>
            <a:r>
              <a:rPr kumimoji="0" lang="ar-OM" sz="3200" b="1" i="0" u="none" strike="noStrike" kern="1200" cap="none" spc="0" normalizeH="0" baseline="0" noProof="0" dirty="0" smtClean="0">
                <a:ln>
                  <a:noFill/>
                </a:ln>
                <a:solidFill>
                  <a:schemeClr val="bg1"/>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 </a:t>
            </a:r>
            <a:endParaRPr lang="ar-OM"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8" name="Footer Placeholder 5">
            <a:extLst>
              <a:ext uri="{FF2B5EF4-FFF2-40B4-BE49-F238E27FC236}">
                <a16:creationId xmlns:a16="http://schemas.microsoft.com/office/drawing/2014/main" xmlns="" id="{9C670F82-7B09-406D-8CBC-51376AD743A0}"/>
              </a:ext>
            </a:extLst>
          </p:cNvPr>
          <p:cNvSpPr txBox="1">
            <a:spLocks/>
          </p:cNvSpPr>
          <p:nvPr/>
        </p:nvSpPr>
        <p:spPr>
          <a:xfrm>
            <a:off x="869009" y="6550453"/>
            <a:ext cx="9283762" cy="138499"/>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r>
              <a:rPr lang="ar-OM" sz="900" dirty="0" smtClean="0">
                <a:solidFill>
                  <a:srgbClr val="306491"/>
                </a:solidFill>
                <a:latin typeface="GE SS Text Light" panose="020A0503020102020204" pitchFamily="18" charset="-78"/>
                <a:ea typeface="GE SS Text Light" panose="020A0503020102020204" pitchFamily="18" charset="-78"/>
              </a:rPr>
              <a:t>اليوم الأول 23 مايو 2022م - ورشة العمل التحضيرية لتنفيذ مسح دخل وإنفاق الأسرة الموحد بدول المجلس – </a:t>
            </a:r>
            <a:r>
              <a:rPr lang="ar-OM" sz="900" dirty="0">
                <a:solidFill>
                  <a:srgbClr val="306491"/>
                </a:solidFill>
                <a:latin typeface="GE SS Text Light" panose="020A0503020102020204" pitchFamily="18" charset="-78"/>
                <a:ea typeface="GE SS Text Light" panose="020A0503020102020204" pitchFamily="18" charset="-78"/>
              </a:rPr>
              <a:t>عن </a:t>
            </a:r>
            <a:r>
              <a:rPr lang="ar-OM" sz="900" dirty="0" smtClean="0">
                <a:solidFill>
                  <a:srgbClr val="306491"/>
                </a:solidFill>
                <a:latin typeface="GE SS Text Light" panose="020A0503020102020204" pitchFamily="18" charset="-78"/>
                <a:ea typeface="GE SS Text Light" panose="020A0503020102020204" pitchFamily="18" charset="-78"/>
              </a:rPr>
              <a:t>ب</a:t>
            </a:r>
            <a:r>
              <a:rPr lang="ar-OM" sz="900" dirty="0">
                <a:solidFill>
                  <a:srgbClr val="306491"/>
                </a:solidFill>
                <a:latin typeface="GE SS Text Light" panose="020A0503020102020204" pitchFamily="18" charset="-78"/>
                <a:ea typeface="GE SS Text Light" panose="020A0503020102020204" pitchFamily="18" charset="-78"/>
              </a:rPr>
              <a:t>ُ</a:t>
            </a:r>
            <a:r>
              <a:rPr lang="ar-OM" sz="900" dirty="0" smtClean="0">
                <a:solidFill>
                  <a:srgbClr val="306491"/>
                </a:solidFill>
                <a:latin typeface="GE SS Text Light" panose="020A0503020102020204" pitchFamily="18" charset="-78"/>
                <a:ea typeface="GE SS Text Light" panose="020A0503020102020204" pitchFamily="18" charset="-78"/>
              </a:rPr>
              <a:t>عد</a:t>
            </a:r>
            <a:endParaRPr lang="ar-OM" sz="900" dirty="0">
              <a:solidFill>
                <a:srgbClr val="306491"/>
              </a:solidFill>
              <a:latin typeface="GE SS Text Light" panose="020A0503020102020204" pitchFamily="18" charset="-78"/>
              <a:ea typeface="GE SS Text Light" panose="020A0503020102020204" pitchFamily="18" charset="-78"/>
            </a:endParaRPr>
          </a:p>
        </p:txBody>
      </p:sp>
      <p:sp>
        <p:nvSpPr>
          <p:cNvPr id="2" name="Rectangle 1"/>
          <p:cNvSpPr/>
          <p:nvPr/>
        </p:nvSpPr>
        <p:spPr>
          <a:xfrm>
            <a:off x="1718324" y="2188475"/>
            <a:ext cx="4812792" cy="307777"/>
          </a:xfrm>
          <a:prstGeom prst="rect">
            <a:avLst/>
          </a:prstGeom>
        </p:spPr>
        <p:txBody>
          <a:bodyPr wrap="none">
            <a:spAutoFit/>
          </a:bodyPr>
          <a:lstStyle/>
          <a:p>
            <a:r>
              <a:rPr lang="en-US" sz="1400" dirty="0">
                <a:hlinkClick r:id="rId4"/>
              </a:rPr>
              <a:t>https://</a:t>
            </a:r>
            <a:r>
              <a:rPr lang="en-US" sz="1400" dirty="0" smtClean="0">
                <a:hlinkClick r:id="rId4"/>
              </a:rPr>
              <a:t>ec.europa.eu/eurostat/web/household-budget-surveys</a:t>
            </a:r>
            <a:r>
              <a:rPr lang="en-US" sz="1400" dirty="0" smtClean="0"/>
              <a:t> </a:t>
            </a:r>
            <a:endParaRPr lang="en-US" sz="1400" dirty="0"/>
          </a:p>
        </p:txBody>
      </p:sp>
      <p:sp>
        <p:nvSpPr>
          <p:cNvPr id="3" name="Rectangle 2"/>
          <p:cNvSpPr/>
          <p:nvPr/>
        </p:nvSpPr>
        <p:spPr>
          <a:xfrm>
            <a:off x="1718324" y="2604314"/>
            <a:ext cx="7598566" cy="307777"/>
          </a:xfrm>
          <a:prstGeom prst="rect">
            <a:avLst/>
          </a:prstGeom>
        </p:spPr>
        <p:txBody>
          <a:bodyPr wrap="square">
            <a:spAutoFit/>
          </a:bodyPr>
          <a:lstStyle/>
          <a:p>
            <a:r>
              <a:rPr lang="en-US" sz="1400" dirty="0">
                <a:hlinkClick r:id="rId5"/>
              </a:rPr>
              <a:t>https://</a:t>
            </a:r>
            <a:r>
              <a:rPr lang="en-US" sz="1400" dirty="0" smtClean="0">
                <a:hlinkClick r:id="rId5"/>
              </a:rPr>
              <a:t>ec.europa.eu/eurostat/web/microdata/household-budget-survey</a:t>
            </a:r>
            <a:r>
              <a:rPr lang="en-US" sz="1400" dirty="0" smtClean="0"/>
              <a:t> </a:t>
            </a:r>
            <a:endParaRPr lang="en-US" sz="1400" dirty="0"/>
          </a:p>
        </p:txBody>
      </p:sp>
      <p:sp>
        <p:nvSpPr>
          <p:cNvPr id="4" name="Rectangle 3"/>
          <p:cNvSpPr/>
          <p:nvPr/>
        </p:nvSpPr>
        <p:spPr>
          <a:xfrm>
            <a:off x="1718324" y="3444138"/>
            <a:ext cx="10132447" cy="523220"/>
          </a:xfrm>
          <a:prstGeom prst="rect">
            <a:avLst/>
          </a:prstGeom>
        </p:spPr>
        <p:txBody>
          <a:bodyPr wrap="square">
            <a:spAutoFit/>
          </a:bodyPr>
          <a:lstStyle/>
          <a:p>
            <a:r>
              <a:rPr lang="en-US" sz="1400" dirty="0">
                <a:hlinkClick r:id="rId6"/>
              </a:rPr>
              <a:t>https://</a:t>
            </a:r>
            <a:r>
              <a:rPr lang="en-US" sz="1400" dirty="0" smtClean="0">
                <a:hlinkClick r:id="rId6"/>
              </a:rPr>
              <a:t>ec.europa.eu/eurostat/documents/203647/7610424/HBS+User+Manual.pdf/fb5d8371-08fe-4ecf-bca6-b40984fde0b6?t=1624343433403</a:t>
            </a:r>
            <a:r>
              <a:rPr lang="en-US" sz="1400" dirty="0" smtClean="0"/>
              <a:t> </a:t>
            </a:r>
            <a:endParaRPr lang="en-US" sz="1400" dirty="0"/>
          </a:p>
        </p:txBody>
      </p:sp>
      <p:sp>
        <p:nvSpPr>
          <p:cNvPr id="5" name="Rectangle 4"/>
          <p:cNvSpPr/>
          <p:nvPr/>
        </p:nvSpPr>
        <p:spPr>
          <a:xfrm>
            <a:off x="1718324" y="4008206"/>
            <a:ext cx="9866981" cy="307777"/>
          </a:xfrm>
          <a:prstGeom prst="rect">
            <a:avLst/>
          </a:prstGeom>
        </p:spPr>
        <p:txBody>
          <a:bodyPr wrap="square">
            <a:spAutoFit/>
          </a:bodyPr>
          <a:lstStyle/>
          <a:p>
            <a:r>
              <a:rPr lang="en-US" sz="1400" dirty="0">
                <a:hlinkClick r:id="rId7"/>
              </a:rPr>
              <a:t>https://</a:t>
            </a:r>
            <a:r>
              <a:rPr lang="en-US" sz="1400" dirty="0" smtClean="0">
                <a:hlinkClick r:id="rId7"/>
              </a:rPr>
              <a:t>ec.europa.eu/eurostat/documents/203647/7610424/HBS+Anonymisation+criteria/193abbfd-cfac-45be-a12f-8b0f5cf3ca3e</a:t>
            </a:r>
            <a:r>
              <a:rPr lang="en-US" sz="1400" dirty="0" smtClean="0"/>
              <a:t> </a:t>
            </a:r>
            <a:endParaRPr lang="en-US" sz="1400" dirty="0"/>
          </a:p>
        </p:txBody>
      </p:sp>
      <p:sp>
        <p:nvSpPr>
          <p:cNvPr id="8" name="Rectangle 7"/>
          <p:cNvSpPr/>
          <p:nvPr/>
        </p:nvSpPr>
        <p:spPr>
          <a:xfrm>
            <a:off x="1718324" y="3043454"/>
            <a:ext cx="3909212" cy="307777"/>
          </a:xfrm>
          <a:prstGeom prst="rect">
            <a:avLst/>
          </a:prstGeom>
        </p:spPr>
        <p:txBody>
          <a:bodyPr wrap="none">
            <a:spAutoFit/>
          </a:bodyPr>
          <a:lstStyle/>
          <a:p>
            <a:r>
              <a:rPr lang="en-US" sz="1400" dirty="0">
                <a:hlinkClick r:id="rId8"/>
              </a:rPr>
              <a:t>https://</a:t>
            </a:r>
            <a:r>
              <a:rPr lang="en-US" sz="1400" dirty="0" smtClean="0">
                <a:hlinkClick r:id="rId8"/>
              </a:rPr>
              <a:t>ec.europa.eu/eurostat/web/hicp/overview</a:t>
            </a:r>
            <a:r>
              <a:rPr lang="en-US" sz="1400" dirty="0" smtClean="0"/>
              <a:t> </a:t>
            </a:r>
            <a:endParaRPr lang="en-US" sz="1400" dirty="0"/>
          </a:p>
        </p:txBody>
      </p:sp>
      <p:sp>
        <p:nvSpPr>
          <p:cNvPr id="13" name="Rectangle 12"/>
          <p:cNvSpPr/>
          <p:nvPr/>
        </p:nvSpPr>
        <p:spPr>
          <a:xfrm>
            <a:off x="1718324" y="4405360"/>
            <a:ext cx="9664823" cy="307777"/>
          </a:xfrm>
          <a:prstGeom prst="rect">
            <a:avLst/>
          </a:prstGeom>
        </p:spPr>
        <p:txBody>
          <a:bodyPr wrap="square">
            <a:spAutoFit/>
          </a:bodyPr>
          <a:lstStyle/>
          <a:p>
            <a:r>
              <a:rPr lang="en-US" sz="1400" dirty="0">
                <a:hlinkClick r:id="rId9"/>
              </a:rPr>
              <a:t>https://</a:t>
            </a:r>
            <a:r>
              <a:rPr lang="en-US" sz="1400" dirty="0" smtClean="0">
                <a:hlinkClick r:id="rId9"/>
              </a:rPr>
              <a:t>www.eui.eu/Research/Library/ResearchGuides/Economics/Statistics/DataPortal/EU-SILC</a:t>
            </a:r>
            <a:r>
              <a:rPr lang="en-US" sz="1400" dirty="0" smtClean="0"/>
              <a:t> </a:t>
            </a:r>
            <a:endParaRPr lang="en-US" sz="1400" dirty="0"/>
          </a:p>
        </p:txBody>
      </p:sp>
      <p:sp>
        <p:nvSpPr>
          <p:cNvPr id="14" name="Rectangle 13"/>
          <p:cNvSpPr/>
          <p:nvPr/>
        </p:nvSpPr>
        <p:spPr>
          <a:xfrm>
            <a:off x="1737944" y="4753985"/>
            <a:ext cx="10289012" cy="307777"/>
          </a:xfrm>
          <a:prstGeom prst="rect">
            <a:avLst/>
          </a:prstGeom>
        </p:spPr>
        <p:txBody>
          <a:bodyPr wrap="square">
            <a:spAutoFit/>
          </a:bodyPr>
          <a:lstStyle/>
          <a:p>
            <a:r>
              <a:rPr lang="en-US" sz="1400" dirty="0">
                <a:hlinkClick r:id="rId10"/>
              </a:rPr>
              <a:t>https://</a:t>
            </a:r>
            <a:r>
              <a:rPr lang="en-US" sz="1400" dirty="0" smtClean="0">
                <a:hlinkClick r:id="rId10"/>
              </a:rPr>
              <a:t>ec.europa.eu/eurostat/web/microdata/european-union-statistics-on-income-and-living-conditions</a:t>
            </a:r>
            <a:r>
              <a:rPr lang="en-US" sz="1400" dirty="0" smtClean="0"/>
              <a:t> </a:t>
            </a:r>
            <a:endParaRPr lang="en-US" sz="1400" dirty="0"/>
          </a:p>
        </p:txBody>
      </p:sp>
      <p:sp>
        <p:nvSpPr>
          <p:cNvPr id="15" name="Rectangle 14"/>
          <p:cNvSpPr/>
          <p:nvPr/>
        </p:nvSpPr>
        <p:spPr>
          <a:xfrm>
            <a:off x="1737944" y="5093567"/>
            <a:ext cx="10000705" cy="307777"/>
          </a:xfrm>
          <a:prstGeom prst="rect">
            <a:avLst/>
          </a:prstGeom>
        </p:spPr>
        <p:txBody>
          <a:bodyPr wrap="square">
            <a:spAutoFit/>
          </a:bodyPr>
          <a:lstStyle/>
          <a:p>
            <a:r>
              <a:rPr lang="en-US" sz="1400" dirty="0">
                <a:hlinkClick r:id="rId11"/>
              </a:rPr>
              <a:t>https://</a:t>
            </a:r>
            <a:r>
              <a:rPr lang="en-US" sz="1400" dirty="0" smtClean="0">
                <a:hlinkClick r:id="rId11"/>
              </a:rPr>
              <a:t>circabc.europa.eu/sd/a/b862932f-2209-450f-a76d-9cfe842936b4/DOCSILC065%20operation%202019_V9.pdf</a:t>
            </a:r>
            <a:r>
              <a:rPr lang="en-US" sz="1400" dirty="0" smtClean="0"/>
              <a:t> </a:t>
            </a:r>
            <a:endParaRPr lang="en-US" sz="1400" dirty="0"/>
          </a:p>
        </p:txBody>
      </p:sp>
      <p:sp>
        <p:nvSpPr>
          <p:cNvPr id="16" name="Rectangle 15"/>
          <p:cNvSpPr/>
          <p:nvPr/>
        </p:nvSpPr>
        <p:spPr>
          <a:xfrm>
            <a:off x="1718324" y="1310256"/>
            <a:ext cx="4448141" cy="307777"/>
          </a:xfrm>
          <a:prstGeom prst="rect">
            <a:avLst/>
          </a:prstGeom>
        </p:spPr>
        <p:txBody>
          <a:bodyPr wrap="none">
            <a:spAutoFit/>
          </a:bodyPr>
          <a:lstStyle/>
          <a:p>
            <a:r>
              <a:rPr lang="en-US" sz="1400" dirty="0">
                <a:hlinkClick r:id="rId12"/>
              </a:rPr>
              <a:t>https://</a:t>
            </a:r>
            <a:r>
              <a:rPr lang="en-US" sz="1400" dirty="0" smtClean="0">
                <a:hlinkClick r:id="rId12"/>
              </a:rPr>
              <a:t>www.scad.gov.ae/ar/pages/MethodStandard.aspx</a:t>
            </a:r>
            <a:r>
              <a:rPr lang="ar-OM" sz="1400" dirty="0" smtClean="0"/>
              <a:t> </a:t>
            </a:r>
            <a:endParaRPr lang="en-US" sz="1400" dirty="0"/>
          </a:p>
        </p:txBody>
      </p:sp>
      <p:sp>
        <p:nvSpPr>
          <p:cNvPr id="18" name="Rectangle 17"/>
          <p:cNvSpPr/>
          <p:nvPr/>
        </p:nvSpPr>
        <p:spPr>
          <a:xfrm>
            <a:off x="1718324" y="1749396"/>
            <a:ext cx="9798483" cy="307777"/>
          </a:xfrm>
          <a:prstGeom prst="rect">
            <a:avLst/>
          </a:prstGeom>
        </p:spPr>
        <p:txBody>
          <a:bodyPr wrap="square">
            <a:spAutoFit/>
          </a:bodyPr>
          <a:lstStyle/>
          <a:p>
            <a:r>
              <a:rPr lang="en-US" sz="1400" dirty="0">
                <a:hlinkClick r:id="rId13"/>
              </a:rPr>
              <a:t>https://</a:t>
            </a:r>
            <a:r>
              <a:rPr lang="en-US" sz="1400" dirty="0" smtClean="0">
                <a:hlinkClick r:id="rId13"/>
              </a:rPr>
              <a:t>www.dsc.gov.ae/ar-ae/Programs-Statistical-Surveys/Pages/Statistical-Project-details.aspx?ProjectId=23#DSC_Tab3</a:t>
            </a:r>
            <a:r>
              <a:rPr lang="ar-OM" sz="1400" dirty="0" smtClean="0"/>
              <a:t> </a:t>
            </a:r>
            <a:endParaRPr lang="en-US" sz="1400" dirty="0"/>
          </a:p>
        </p:txBody>
      </p:sp>
      <p:sp>
        <p:nvSpPr>
          <p:cNvPr id="19" name="Rectangle 18"/>
          <p:cNvSpPr/>
          <p:nvPr/>
        </p:nvSpPr>
        <p:spPr>
          <a:xfrm>
            <a:off x="1737944" y="859853"/>
            <a:ext cx="4484048" cy="307777"/>
          </a:xfrm>
          <a:prstGeom prst="rect">
            <a:avLst/>
          </a:prstGeom>
        </p:spPr>
        <p:txBody>
          <a:bodyPr wrap="none">
            <a:spAutoFit/>
          </a:bodyPr>
          <a:lstStyle/>
          <a:p>
            <a:r>
              <a:rPr lang="en-US" sz="1400" dirty="0">
                <a:hlinkClick r:id="rId14"/>
              </a:rPr>
              <a:t>https://</a:t>
            </a:r>
            <a:r>
              <a:rPr lang="en-US" sz="1400" dirty="0" smtClean="0">
                <a:hlinkClick r:id="rId14"/>
              </a:rPr>
              <a:t>fcsc.gov.ae/ar-ae/Pages/Statistics/qualitygate.aspx</a:t>
            </a:r>
            <a:r>
              <a:rPr lang="ar-OM" sz="1400" dirty="0" smtClean="0"/>
              <a:t> </a:t>
            </a:r>
            <a:endParaRPr lang="en-US" sz="1400" dirty="0"/>
          </a:p>
        </p:txBody>
      </p:sp>
      <p:sp>
        <p:nvSpPr>
          <p:cNvPr id="20" name="Rectangle 19"/>
          <p:cNvSpPr/>
          <p:nvPr/>
        </p:nvSpPr>
        <p:spPr>
          <a:xfrm>
            <a:off x="1737944" y="5378818"/>
            <a:ext cx="10519453" cy="307777"/>
          </a:xfrm>
          <a:prstGeom prst="rect">
            <a:avLst/>
          </a:prstGeom>
        </p:spPr>
        <p:txBody>
          <a:bodyPr wrap="square">
            <a:spAutoFit/>
          </a:bodyPr>
          <a:lstStyle/>
          <a:p>
            <a:r>
              <a:rPr lang="en-US" sz="1400" dirty="0">
                <a:hlinkClick r:id="rId15"/>
              </a:rPr>
              <a:t>https://erf.org.eg/harmonized-household-income-and-expenditure-surveys-hhies</a:t>
            </a:r>
            <a:r>
              <a:rPr lang="en-US" sz="1400" dirty="0" smtClean="0">
                <a:hlinkClick r:id="rId15"/>
              </a:rPr>
              <a:t>/</a:t>
            </a:r>
            <a:r>
              <a:rPr lang="en-US" sz="1400" dirty="0" smtClean="0"/>
              <a:t> </a:t>
            </a:r>
            <a:endParaRPr lang="en-US" sz="1400" dirty="0"/>
          </a:p>
        </p:txBody>
      </p:sp>
      <p:sp>
        <p:nvSpPr>
          <p:cNvPr id="21" name="Rectangle 20"/>
          <p:cNvSpPr/>
          <p:nvPr/>
        </p:nvSpPr>
        <p:spPr>
          <a:xfrm>
            <a:off x="1737943" y="5582840"/>
            <a:ext cx="10112827" cy="523220"/>
          </a:xfrm>
          <a:prstGeom prst="rect">
            <a:avLst/>
          </a:prstGeom>
        </p:spPr>
        <p:txBody>
          <a:bodyPr wrap="square">
            <a:spAutoFit/>
          </a:bodyPr>
          <a:lstStyle/>
          <a:p>
            <a:r>
              <a:rPr lang="en-US" sz="1400" dirty="0">
                <a:hlinkClick r:id="rId16"/>
              </a:rPr>
              <a:t>https://</a:t>
            </a:r>
            <a:r>
              <a:rPr lang="en-US" sz="1400" dirty="0" smtClean="0">
                <a:hlinkClick r:id="rId16"/>
              </a:rPr>
              <a:t>www.bls.gov/cex/research_papers/pdf/the-eu-harmonisation-of-the-household-budget-surveys-state-of-play-and-future-developments.pdf</a:t>
            </a:r>
            <a:r>
              <a:rPr lang="en-US" sz="1400" dirty="0" smtClean="0"/>
              <a:t> </a:t>
            </a:r>
            <a:endParaRPr lang="en-US" sz="1400" dirty="0"/>
          </a:p>
        </p:txBody>
      </p:sp>
    </p:spTree>
    <p:extLst>
      <p:ext uri="{BB962C8B-B14F-4D97-AF65-F5344CB8AC3E}">
        <p14:creationId xmlns:p14="http://schemas.microsoft.com/office/powerpoint/2010/main" val="267636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71955" y="4036142"/>
            <a:ext cx="9144000" cy="553998"/>
          </a:xfrm>
          <a:prstGeom prst="rect">
            <a:avLst/>
          </a:prstGeom>
        </p:spPr>
        <p:txBody>
          <a:bodyPr wrap="square" lIns="0" tIns="0" rIns="0" bIns="0">
            <a:spAutoFit/>
          </a:bodyPr>
          <a:lstStyle/>
          <a:p>
            <a:pPr algn="ctr" rtl="1"/>
            <a:r>
              <a:rPr lang="ar-OM" sz="3600" dirty="0">
                <a:latin typeface="GE SS Text Bold" panose="020A0503020102020204" pitchFamily="18" charset="-78"/>
                <a:ea typeface="GE SS Text Bold" panose="020A0503020102020204" pitchFamily="18" charset="-78"/>
                <a:cs typeface="GE SS Text Bold" panose="020A0503020102020204" pitchFamily="18" charset="-78"/>
              </a:rPr>
              <a:t>شكراً لكم لحسن استماعكم</a:t>
            </a:r>
          </a:p>
        </p:txBody>
      </p:sp>
    </p:spTree>
    <p:extLst>
      <p:ext uri="{BB962C8B-B14F-4D97-AF65-F5344CB8AC3E}">
        <p14:creationId xmlns:p14="http://schemas.microsoft.com/office/powerpoint/2010/main" val="306019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854</Words>
  <Application>Microsoft Office PowerPoint</Application>
  <PresentationFormat>Widescreen</PresentationFormat>
  <Paragraphs>126</Paragraphs>
  <Slides>8</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GE SS Text Bold</vt:lpstr>
      <vt:lpstr>GE SS Text Light</vt:lpstr>
      <vt:lpstr>Wingdings</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Batoul Obaid</dc:creator>
  <cp:lastModifiedBy>Zakariya Al-Abri</cp:lastModifiedBy>
  <cp:revision>167</cp:revision>
  <dcterms:created xsi:type="dcterms:W3CDTF">2021-02-07T05:23:50Z</dcterms:created>
  <dcterms:modified xsi:type="dcterms:W3CDTF">2022-05-23T04:42:47Z</dcterms:modified>
</cp:coreProperties>
</file>