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6" r:id="rId3"/>
    <p:sldId id="322" r:id="rId4"/>
    <p:sldId id="325" r:id="rId5"/>
    <p:sldId id="326" r:id="rId6"/>
    <p:sldId id="257" r:id="rId7"/>
    <p:sldId id="303" r:id="rId8"/>
    <p:sldId id="330" r:id="rId9"/>
    <p:sldId id="331" r:id="rId10"/>
    <p:sldId id="332" r:id="rId11"/>
    <p:sldId id="339" r:id="rId12"/>
    <p:sldId id="340" r:id="rId13"/>
    <p:sldId id="334" r:id="rId14"/>
    <p:sldId id="31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4D7BC2"/>
    <a:srgbClr val="A77D5F"/>
    <a:srgbClr val="C88B9A"/>
    <a:srgbClr val="B2C9E2"/>
    <a:srgbClr val="306491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D3D3B-79EE-4960-9B54-A443089F8A3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EC89A-35AC-4045-8A2A-19C99D050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2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EC89A-35AC-4045-8A2A-19C99D050E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78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EC89A-35AC-4045-8A2A-19C99D050E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4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EC89A-35AC-4045-8A2A-19C99D050E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9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EC89A-35AC-4045-8A2A-19C99D050E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12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EC89A-35AC-4045-8A2A-19C99D050E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63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EC89A-35AC-4045-8A2A-19C99D050E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6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EC89A-35AC-4045-8A2A-19C99D050E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3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EC89A-35AC-4045-8A2A-19C99D050E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96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EC89A-35AC-4045-8A2A-19C99D050E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91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EC89A-35AC-4045-8A2A-19C99D050E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71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EC89A-35AC-4045-8A2A-19C99D050E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1802-C66A-40D9-8B92-905062A2D76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3229-7C02-4F20-BD9E-9609FE38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1802-C66A-40D9-8B92-905062A2D76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3229-7C02-4F20-BD9E-9609FE38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1802-C66A-40D9-8B92-905062A2D76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3229-7C02-4F20-BD9E-9609FE38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2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1802-C66A-40D9-8B92-905062A2D76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3229-7C02-4F20-BD9E-9609FE38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6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1802-C66A-40D9-8B92-905062A2D76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3229-7C02-4F20-BD9E-9609FE38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4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1802-C66A-40D9-8B92-905062A2D76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3229-7C02-4F20-BD9E-9609FE38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1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1802-C66A-40D9-8B92-905062A2D76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3229-7C02-4F20-BD9E-9609FE38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1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1802-C66A-40D9-8B92-905062A2D76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3229-7C02-4F20-BD9E-9609FE38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2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1802-C66A-40D9-8B92-905062A2D76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3229-7C02-4F20-BD9E-9609FE38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9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1802-C66A-40D9-8B92-905062A2D76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3229-7C02-4F20-BD9E-9609FE38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7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1802-C66A-40D9-8B92-905062A2D76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3229-7C02-4F20-BD9E-9609FE38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6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A1802-C66A-40D9-8B92-905062A2D76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63229-7C02-4F20-BD9E-9609FE38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5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16245" y="1918177"/>
            <a:ext cx="6920639" cy="3180358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1295979" rtl="0" eaLnBrk="1" latinLnBrk="0" hangingPunct="1"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990" algn="l" defTabSz="1295979" rtl="0" eaLnBrk="1" latinLnBrk="0" hangingPunct="1"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5979" algn="l" defTabSz="1295979" rtl="0" eaLnBrk="1" latinLnBrk="0" hangingPunct="1"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3969" algn="l" defTabSz="1295979" rtl="0" eaLnBrk="1" latinLnBrk="0" hangingPunct="1"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1958" algn="l" defTabSz="1295979" rtl="0" eaLnBrk="1" latinLnBrk="0" hangingPunct="1"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9948" algn="l" defTabSz="1295979" rtl="0" eaLnBrk="1" latinLnBrk="0" hangingPunct="1"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7937" algn="l" defTabSz="1295979" rtl="0" eaLnBrk="1" latinLnBrk="0" hangingPunct="1"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35927" algn="l" defTabSz="1295979" rtl="0" eaLnBrk="1" latinLnBrk="0" hangingPunct="1"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916" algn="l" defTabSz="1295979" rtl="0" eaLnBrk="1" latinLnBrk="0" hangingPunct="1"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95979" rtl="1" eaLnBrk="1" fontAlgn="auto" latinLnBrk="0" hangingPunct="1">
              <a:lnSpc>
                <a:spcPts val="4000"/>
              </a:lnSpc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ar-OM" sz="3200" dirty="0" smtClean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ورشة العمل</a:t>
            </a:r>
            <a:endParaRPr kumimoji="0" lang="ar-OM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 SS Text Bold" panose="020A0503020102020204" pitchFamily="18" charset="-78"/>
              <a:ea typeface="GE SS Text Bold" panose="020A0503020102020204" pitchFamily="18" charset="-78"/>
              <a:cs typeface="GE SS Text Bold" panose="020A0503020102020204" pitchFamily="18" charset="-78"/>
            </a:endParaRPr>
          </a:p>
          <a:p>
            <a:pPr lvl="0" algn="r" rtl="1">
              <a:lnSpc>
                <a:spcPts val="4000"/>
              </a:lnSpc>
              <a:spcAft>
                <a:spcPts val="2400"/>
              </a:spcAft>
              <a:defRPr/>
            </a:pPr>
            <a:r>
              <a:rPr lang="ar-OM" sz="4400" dirty="0" smtClean="0">
                <a:solidFill>
                  <a:srgbClr val="306491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التحضيرية لتنفيذ مسح دخل وإنفاق الأسرة الموحد بدول مجلس التعاون</a:t>
            </a:r>
            <a:endParaRPr lang="ar-OM" sz="2800" dirty="0">
              <a:solidFill>
                <a:srgbClr val="306491"/>
              </a:solidFill>
              <a:latin typeface="GE SS Text Bold" panose="020A0503020102020204" pitchFamily="18" charset="-78"/>
              <a:ea typeface="GE SS Text Bold" panose="020A0503020102020204" pitchFamily="18" charset="-78"/>
              <a:cs typeface="GE SS Text Bold" panose="020A0503020102020204" pitchFamily="18" charset="-78"/>
            </a:endParaRPr>
          </a:p>
          <a:p>
            <a:pPr algn="r" rtl="1">
              <a:lnSpc>
                <a:spcPts val="4000"/>
              </a:lnSpc>
              <a:spcAft>
                <a:spcPts val="2400"/>
              </a:spcAft>
              <a:defRPr/>
            </a:pPr>
            <a:r>
              <a:rPr lang="ar-OM" sz="2000" dirty="0" smtClean="0">
                <a:ea typeface="GE SS Text Bold" panose="020A0503020102020204" pitchFamily="18" charset="-78"/>
                <a:cs typeface="Times New Roman" panose="02020603050405020304" pitchFamily="18" charset="0"/>
              </a:rPr>
              <a:t>23-25 مايو 2022م</a:t>
            </a:r>
            <a:r>
              <a:rPr lang="ar-OM" sz="2000" dirty="0" smtClean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 </a:t>
            </a:r>
            <a:r>
              <a:rPr lang="ar-OM" sz="2000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- عن </a:t>
            </a:r>
            <a:r>
              <a:rPr lang="ar-OM" sz="2000" dirty="0" smtClean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بُعد</a:t>
            </a:r>
            <a:endParaRPr lang="ar-OM" sz="2000" dirty="0">
              <a:latin typeface="GE SS Text Bold" panose="020A0503020102020204" pitchFamily="18" charset="-78"/>
              <a:ea typeface="GE SS Text Bold" panose="020A0503020102020204" pitchFamily="18" charset="-78"/>
              <a:cs typeface="GE SS Text Bold" panose="020A0503020102020204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67918" y="4966353"/>
            <a:ext cx="1869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1295979" rtl="1">
              <a:defRPr/>
            </a:pPr>
            <a:r>
              <a:rPr lang="ar-OM" sz="1200" dirty="0" smtClean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بتول عبيد</a:t>
            </a:r>
          </a:p>
          <a:p>
            <a:pPr lvl="0" algn="r" defTabSz="1295979" rtl="1">
              <a:defRPr/>
            </a:pPr>
            <a:r>
              <a:rPr lang="ar-OM" sz="1200" dirty="0" smtClean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المركز الإحصائي الخليجي</a:t>
            </a:r>
          </a:p>
        </p:txBody>
      </p:sp>
    </p:spTree>
    <p:extLst>
      <p:ext uri="{BB962C8B-B14F-4D97-AF65-F5344CB8AC3E}">
        <p14:creationId xmlns:p14="http://schemas.microsoft.com/office/powerpoint/2010/main" val="417756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1"/>
          <p:cNvSpPr txBox="1">
            <a:spLocks/>
          </p:cNvSpPr>
          <p:nvPr/>
        </p:nvSpPr>
        <p:spPr>
          <a:xfrm>
            <a:off x="11519555" y="6538912"/>
            <a:ext cx="451964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00DD65-7AB7-074E-B6C8-56E95AA352D1}" type="slidenum">
              <a:rPr lang="en-US" smtClean="0">
                <a:solidFill>
                  <a:srgbClr val="306491"/>
                </a:solidFill>
              </a:rPr>
              <a:pPr/>
              <a:t>10</a:t>
            </a:fld>
            <a:endParaRPr lang="en-US" dirty="0">
              <a:solidFill>
                <a:srgbClr val="30649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234838" y="3071381"/>
            <a:ext cx="1781859" cy="7437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rtl="1">
              <a:lnSpc>
                <a:spcPts val="2913"/>
              </a:lnSpc>
            </a:pPr>
            <a:r>
              <a:rPr lang="ar-OM" sz="2000" dirty="0">
                <a:solidFill>
                  <a:schemeClr val="bg1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مجال إحصائي ذو أولوية</a:t>
            </a:r>
            <a:endParaRPr lang="en-US" sz="2000" dirty="0">
              <a:solidFill>
                <a:schemeClr val="bg1"/>
              </a:solidFill>
              <a:latin typeface="GE SS Text Bold" panose="020A0503020102020204" pitchFamily="18" charset="-78"/>
              <a:ea typeface="GE SS Text Bold" panose="020A0503020102020204" pitchFamily="18" charset="-78"/>
              <a:cs typeface="GE SS Text Bold" panose="020A0503020102020204" pitchFamily="18" charset="-78"/>
            </a:endParaRPr>
          </a:p>
        </p:txBody>
      </p:sp>
      <p:pic>
        <p:nvPicPr>
          <p:cNvPr id="18" name="Picture 8" descr="11 Yellow Paint Brush Strokes (PNG Transparent) | OnlyGFX.com | Brush  stroke png, Yellow painting, Brush strokes paintin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6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98161" y="3021110"/>
            <a:ext cx="5528352" cy="187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0058971" y="3219805"/>
            <a:ext cx="1406731" cy="5899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721919" rtl="1">
              <a:lnSpc>
                <a:spcPts val="2300"/>
              </a:lnSpc>
            </a:pPr>
            <a:r>
              <a:rPr lang="ar-OM" sz="2400" dirty="0">
                <a:solidFill>
                  <a:prstClr val="white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مجالين</a:t>
            </a:r>
          </a:p>
          <a:p>
            <a:pPr algn="ctr" defTabSz="721919" rtl="1">
              <a:lnSpc>
                <a:spcPts val="2300"/>
              </a:lnSpc>
            </a:pPr>
            <a:r>
              <a:rPr lang="ar-OM" sz="2400" dirty="0">
                <a:solidFill>
                  <a:prstClr val="white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إحصائيين</a:t>
            </a:r>
            <a:endParaRPr lang="en-US" sz="2400" dirty="0">
              <a:solidFill>
                <a:prstClr val="white"/>
              </a:solidFill>
              <a:latin typeface="GE SS Text Bold" panose="020A0503020102020204" pitchFamily="18" charset="-78"/>
              <a:ea typeface="GE SS Text Bold" panose="020A0503020102020204" pitchFamily="18" charset="-78"/>
              <a:cs typeface="GE SS Text Bold" panose="020A0503020102020204" pitchFamily="18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163631" y="4421052"/>
            <a:ext cx="1406731" cy="15388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721919" rtl="1">
              <a:lnSpc>
                <a:spcPts val="2369"/>
              </a:lnSpc>
            </a:pPr>
            <a:r>
              <a:rPr lang="ar-OM" sz="2526" dirty="0">
                <a:solidFill>
                  <a:prstClr val="black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يتركز العمل فيها على </a:t>
            </a:r>
            <a:r>
              <a:rPr lang="ar-OM" sz="2526" dirty="0">
                <a:solidFill>
                  <a:prstClr val="black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تجميع البيانات</a:t>
            </a:r>
            <a:endParaRPr lang="en-US" sz="2526" dirty="0">
              <a:solidFill>
                <a:prstClr val="black"/>
              </a:solidFill>
              <a:latin typeface="GE SS Text Bold" panose="020A0503020102020204" pitchFamily="18" charset="-78"/>
              <a:ea typeface="GE SS Text Bold" panose="020A0503020102020204" pitchFamily="18" charset="-78"/>
              <a:cs typeface="GE SS Text Bold" panose="020A0503020102020204" pitchFamily="18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058971" y="2700180"/>
            <a:ext cx="1406731" cy="2949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721919" rtl="1">
              <a:lnSpc>
                <a:spcPts val="2300"/>
              </a:lnSpc>
            </a:pPr>
            <a:r>
              <a:rPr lang="en-US" sz="9600" b="1" dirty="0">
                <a:solidFill>
                  <a:prstClr val="white"/>
                </a:solidFill>
                <a:latin typeface="Calibri"/>
                <a:ea typeface="GE SS Text Bold" panose="020A0503020102020204" pitchFamily="18" charset="-78"/>
                <a:cs typeface="GE SS Text Bold" panose="020A0503020102020204" pitchFamily="18" charset="-78"/>
              </a:rPr>
              <a:t>2</a:t>
            </a:r>
            <a:endParaRPr lang="en-US" sz="2400" dirty="0">
              <a:solidFill>
                <a:prstClr val="white"/>
              </a:solidFill>
              <a:latin typeface="GE SS Text Bold" panose="020A0503020102020204" pitchFamily="18" charset="-78"/>
              <a:ea typeface="GE SS Text Bold" panose="020A0503020102020204" pitchFamily="18" charset="-78"/>
              <a:cs typeface="GE SS Text Bold" panose="020A0503020102020204" pitchFamily="18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526821" y="2006695"/>
            <a:ext cx="4123047" cy="3227042"/>
          </a:xfrm>
          <a:prstGeom prst="roundRect">
            <a:avLst>
              <a:gd name="adj" fmla="val 13054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67226" algn="justLow" defTabSz="721919" rtl="1">
              <a:spcAft>
                <a:spcPts val="1200"/>
              </a:spcAft>
            </a:pPr>
            <a:r>
              <a:rPr lang="ar-OM" sz="2211" dirty="0">
                <a:solidFill>
                  <a:schemeClr val="bg1">
                    <a:lumMod val="50000"/>
                  </a:scheme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إحصاءات اقتصادية متعددة وإحصاءات الأعمال</a:t>
            </a:r>
            <a:endParaRPr lang="en-US" sz="2211" dirty="0">
              <a:solidFill>
                <a:schemeClr val="bg1">
                  <a:lumMod val="50000"/>
                </a:schemeClr>
              </a:solidFill>
              <a:latin typeface="Calibri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marL="367226" algn="justLow" defTabSz="721919" rtl="1">
              <a:spcAft>
                <a:spcPts val="1200"/>
              </a:spcAft>
            </a:pPr>
            <a:endParaRPr lang="en-US" sz="2211" dirty="0">
              <a:solidFill>
                <a:schemeClr val="bg1">
                  <a:lumMod val="50000"/>
                </a:schemeClr>
              </a:solidFill>
              <a:latin typeface="Calibri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marL="367226" algn="justLow" defTabSz="721919" rtl="1">
              <a:spcAft>
                <a:spcPts val="1200"/>
              </a:spcAft>
            </a:pPr>
            <a:endParaRPr lang="en-US" sz="2211" dirty="0">
              <a:solidFill>
                <a:schemeClr val="bg1">
                  <a:lumMod val="50000"/>
                </a:schemeClr>
              </a:solidFill>
              <a:latin typeface="Calibri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marL="367226" algn="justLow" defTabSz="721919" rtl="1">
              <a:spcAft>
                <a:spcPts val="1200"/>
              </a:spcAft>
            </a:pPr>
            <a:endParaRPr lang="en-US" sz="2211" dirty="0">
              <a:solidFill>
                <a:schemeClr val="bg1">
                  <a:lumMod val="50000"/>
                </a:schemeClr>
              </a:solidFill>
              <a:latin typeface="Calibri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marL="367226" algn="justLow" defTabSz="721919" rtl="1">
              <a:spcAft>
                <a:spcPts val="1200"/>
              </a:spcAft>
            </a:pPr>
            <a:r>
              <a:rPr lang="ar-OM" sz="2211" dirty="0">
                <a:solidFill>
                  <a:schemeClr val="bg1">
                    <a:lumMod val="50000"/>
                  </a:scheme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إحصاءات سكانية واجتماعية متعددة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09231" y="1341037"/>
            <a:ext cx="4051217" cy="2046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20" indent="-342920" algn="justLow" defTabSz="721919" rtl="1">
              <a:spcAft>
                <a:spcPts val="600"/>
              </a:spcAft>
              <a:buFont typeface="+mj-lt"/>
              <a:buAutoNum type="arabicPeriod"/>
            </a:pPr>
            <a:r>
              <a:rPr lang="ar-OM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إحصاءات المالية الإسلامية</a:t>
            </a:r>
          </a:p>
          <a:p>
            <a:pPr marL="342920" indent="-342920" algn="justLow" defTabSz="721919" rtl="1">
              <a:spcAft>
                <a:spcPts val="600"/>
              </a:spcAft>
              <a:buFont typeface="+mj-lt"/>
              <a:buAutoNum type="arabicPeriod"/>
            </a:pPr>
            <a:r>
              <a:rPr lang="ar-OM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إحصاءات الابتكار والاقتصاد الرقمي</a:t>
            </a:r>
          </a:p>
          <a:p>
            <a:pPr marL="342920" indent="-342920" algn="justLow" defTabSz="721919" rtl="1">
              <a:spcAft>
                <a:spcPts val="600"/>
              </a:spcAft>
              <a:buFont typeface="+mj-lt"/>
              <a:buAutoNum type="arabicPeriod"/>
            </a:pPr>
            <a:r>
              <a:rPr lang="ar-OM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إحصاءات البحث والتطوير (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R&amp;D</a:t>
            </a:r>
            <a:r>
              <a:rPr lang="ar-OM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)</a:t>
            </a:r>
          </a:p>
          <a:p>
            <a:pPr marL="342920" indent="-342920" algn="justLow" defTabSz="721919" rtl="1">
              <a:spcAft>
                <a:spcPts val="600"/>
              </a:spcAft>
              <a:buFont typeface="+mj-lt"/>
              <a:buAutoNum type="arabicPeriod"/>
            </a:pPr>
            <a:r>
              <a:rPr lang="ar-OM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إحصاءات تقنيات المعلومات والاتصالات</a:t>
            </a:r>
          </a:p>
          <a:p>
            <a:pPr marL="342920" indent="-342920" algn="justLow" defTabSz="721919" rtl="1">
              <a:spcAft>
                <a:spcPts val="600"/>
              </a:spcAft>
              <a:buFont typeface="+mj-lt"/>
              <a:buAutoNum type="arabicPeriod"/>
            </a:pPr>
            <a:r>
              <a:rPr lang="ar-OM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إحصاءات التجارة الإلكترونية</a:t>
            </a:r>
          </a:p>
          <a:p>
            <a:pPr marL="342920" indent="-342920" algn="justLow" defTabSz="721919" rtl="1">
              <a:spcAft>
                <a:spcPts val="600"/>
              </a:spcAft>
              <a:buFont typeface="+mj-lt"/>
              <a:buAutoNum type="arabicPeriod"/>
            </a:pPr>
            <a:r>
              <a:rPr lang="ar-OM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إحصاءات الأعمال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09231" y="3926860"/>
            <a:ext cx="4051217" cy="2400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20" indent="-342920" algn="justLow" defTabSz="721919" rtl="1">
              <a:spcAft>
                <a:spcPts val="600"/>
              </a:spcAft>
              <a:buFont typeface="+mj-lt"/>
              <a:buAutoNum type="arabicPeriod"/>
            </a:pPr>
            <a:r>
              <a:rPr lang="ar-OM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الإحصاءات الديمغرافية</a:t>
            </a:r>
          </a:p>
          <a:p>
            <a:pPr marL="342920" indent="-342920" algn="justLow" defTabSz="721919" rtl="1">
              <a:spcAft>
                <a:spcPts val="600"/>
              </a:spcAft>
              <a:buFont typeface="+mj-lt"/>
              <a:buAutoNum type="arabicPeriod"/>
            </a:pPr>
            <a:r>
              <a:rPr lang="ar-OM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الإحصاءات الحيوية</a:t>
            </a:r>
          </a:p>
          <a:p>
            <a:pPr marL="342920" indent="-342920" algn="justLow" defTabSz="721919" rtl="1">
              <a:spcAft>
                <a:spcPts val="600"/>
              </a:spcAft>
              <a:buFont typeface="+mj-lt"/>
              <a:buAutoNum type="arabicPeriod"/>
            </a:pPr>
            <a:r>
              <a:rPr lang="ar-OM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إحصاءات الهجرة</a:t>
            </a:r>
          </a:p>
          <a:p>
            <a:pPr marL="342920" indent="-342920" algn="justLow" defTabSz="721919" rtl="1">
              <a:spcAft>
                <a:spcPts val="600"/>
              </a:spcAft>
              <a:buFont typeface="+mj-lt"/>
              <a:buAutoNum type="arabicPeriod"/>
            </a:pPr>
            <a:r>
              <a:rPr lang="ar-OM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تمكين المرأة والنوع الاجتماعي</a:t>
            </a:r>
          </a:p>
          <a:p>
            <a:pPr marL="342920" indent="-342920" algn="justLow" defTabSz="721919" rtl="1">
              <a:spcAft>
                <a:spcPts val="600"/>
              </a:spcAft>
              <a:buFont typeface="+mj-lt"/>
              <a:buAutoNum type="arabicPeriod"/>
            </a:pPr>
            <a:r>
              <a:rPr lang="ar-OM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الإعاقة</a:t>
            </a:r>
          </a:p>
          <a:p>
            <a:pPr marL="342920" indent="-342920" algn="justLow" defTabSz="721919" rtl="1">
              <a:spcAft>
                <a:spcPts val="600"/>
              </a:spcAft>
              <a:buFont typeface="+mj-lt"/>
              <a:buAutoNum type="arabicPeriod"/>
            </a:pPr>
            <a:r>
              <a:rPr lang="ar-OM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الجريمة والعدالة</a:t>
            </a:r>
          </a:p>
          <a:p>
            <a:pPr marL="342920" indent="-342920" algn="justLow" defTabSz="721919" rtl="1">
              <a:spcAft>
                <a:spcPts val="600"/>
              </a:spcAft>
              <a:buFont typeface="+mj-lt"/>
              <a:buAutoNum type="arabicPeriod"/>
            </a:pPr>
            <a:r>
              <a:rPr lang="ar-OM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استخدام الوقت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13328" y="612934"/>
            <a:ext cx="2834937" cy="437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721919" rtl="1"/>
            <a:r>
              <a:rPr lang="ar-OM" sz="2842" dirty="0">
                <a:solidFill>
                  <a:srgbClr val="BFBFBF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(تابع) </a:t>
            </a:r>
            <a:r>
              <a:rPr lang="ar-OM" sz="2211" dirty="0">
                <a:solidFill>
                  <a:srgbClr val="BFBFBF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المجالات الإحصائية</a:t>
            </a:r>
            <a:endParaRPr lang="ar-SA" sz="2211" dirty="0">
              <a:solidFill>
                <a:srgbClr val="BFBFBF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54069" y="240761"/>
            <a:ext cx="7211505" cy="284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 rtl="1">
              <a:lnSpc>
                <a:spcPts val="2000"/>
              </a:lnSpc>
              <a:defRPr/>
            </a:pPr>
            <a:r>
              <a:rPr lang="ar-OM" sz="2400" dirty="0" smtClean="0">
                <a:solidFill>
                  <a:srgbClr val="306491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برنامج عمل المركز </a:t>
            </a:r>
            <a:r>
              <a:rPr lang="ar-OM" sz="2400" dirty="0" smtClean="0">
                <a:solidFill>
                  <a:srgbClr val="306491"/>
                </a:solidFill>
                <a:latin typeface="GE SS Text Bold" panose="020A0503020102020204" pitchFamily="18" charset="-78"/>
                <a:ea typeface="GE SS Text Bold" panose="020A0503020102020204" pitchFamily="18" charset="-78"/>
              </a:rPr>
              <a:t>2022-2023م</a:t>
            </a:r>
            <a:endParaRPr lang="ar-OM" sz="2400" dirty="0">
              <a:solidFill>
                <a:srgbClr val="306491"/>
              </a:solidFill>
              <a:latin typeface="GE SS Text Bold" panose="020A0503020102020204" pitchFamily="18" charset="-78"/>
              <a:ea typeface="GE SS Text Bold" panose="020A05030201020202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02211" y="2689"/>
            <a:ext cx="780778" cy="961534"/>
          </a:xfrm>
          <a:prstGeom prst="rect">
            <a:avLst/>
          </a:prstGeom>
          <a:solidFill>
            <a:srgbClr val="B2C9E2"/>
          </a:solidFill>
        </p:spPr>
        <p:txBody>
          <a:bodyPr wrap="square" lIns="0" tIns="0" rIns="0" bIns="0" rtlCol="0" anchor="ctr">
            <a:noAutofit/>
          </a:bodyPr>
          <a:lstStyle/>
          <a:p>
            <a:pPr lvl="0" algn="ctr" rtl="1">
              <a:lnSpc>
                <a:spcPts val="2000"/>
              </a:lnSpc>
              <a:defRPr/>
            </a:pPr>
            <a:r>
              <a:rPr kumimoji="0" lang="ar-OM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تابع</a:t>
            </a:r>
          </a:p>
          <a:p>
            <a:pPr lvl="0" algn="ctr" rtl="1">
              <a:lnSpc>
                <a:spcPts val="2000"/>
              </a:lnSpc>
              <a:defRPr/>
            </a:pPr>
            <a:r>
              <a:rPr kumimoji="0" lang="ar-OM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 </a:t>
            </a:r>
            <a:endParaRPr lang="ar-OM" b="1" dirty="0">
              <a:solidFill>
                <a:schemeClr val="bg1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xmlns="" id="{9C670F82-7B09-406D-8CBC-51376AD743A0}"/>
              </a:ext>
            </a:extLst>
          </p:cNvPr>
          <p:cNvSpPr txBox="1">
            <a:spLocks/>
          </p:cNvSpPr>
          <p:nvPr/>
        </p:nvSpPr>
        <p:spPr>
          <a:xfrm>
            <a:off x="808505" y="6550453"/>
            <a:ext cx="6491128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/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اليوم الأول 23 مايو 2022م - ورشة العمل التحضيرية لتنفيذ مسح دخل وإنفاق الأسرة الموحد بدول المجلس – </a:t>
            </a:r>
            <a:r>
              <a:rPr lang="ar-OM" sz="1050" dirty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عن </a:t>
            </a:r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ب</a:t>
            </a:r>
            <a:r>
              <a:rPr lang="ar-OM" sz="1050" dirty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ُ</a:t>
            </a:r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عد</a:t>
            </a:r>
            <a:endParaRPr lang="ar-OM" sz="1050" dirty="0">
              <a:solidFill>
                <a:srgbClr val="306491"/>
              </a:solidFill>
              <a:latin typeface="GE SS Text Light" panose="020A0503020102020204" pitchFamily="18" charset="-78"/>
              <a:ea typeface="GE SS Text Light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0767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0" y="2877223"/>
            <a:ext cx="12198333" cy="1707000"/>
          </a:xfrm>
          <a:prstGeom prst="roundRect">
            <a:avLst>
              <a:gd name="adj" fmla="val 13054"/>
            </a:avLst>
          </a:prstGeom>
          <a:solidFill>
            <a:srgbClr val="C0CCE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67203" algn="justLow" defTabSz="914263" rtl="1">
              <a:spcAft>
                <a:spcPts val="1200"/>
              </a:spcAft>
            </a:pPr>
            <a:endParaRPr lang="ar-OM" sz="2211" dirty="0">
              <a:solidFill>
                <a:srgbClr val="2F2B20"/>
              </a:solidFill>
              <a:latin typeface="Calibri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-6333" y="1555153"/>
            <a:ext cx="12198333" cy="1245456"/>
          </a:xfrm>
          <a:prstGeom prst="roundRect">
            <a:avLst>
              <a:gd name="adj" fmla="val 13054"/>
            </a:avLst>
          </a:prstGeom>
          <a:solidFill>
            <a:srgbClr val="F3E3B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67203" algn="justLow" defTabSz="914263" rtl="1">
              <a:spcAft>
                <a:spcPts val="1200"/>
              </a:spcAft>
            </a:pPr>
            <a:endParaRPr lang="ar-OM" sz="2211" dirty="0">
              <a:solidFill>
                <a:srgbClr val="2F2B20"/>
              </a:solidFill>
              <a:latin typeface="Calibri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4069" y="240761"/>
            <a:ext cx="7211505" cy="284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 rtl="1">
              <a:lnSpc>
                <a:spcPts val="2000"/>
              </a:lnSpc>
              <a:defRPr/>
            </a:pPr>
            <a:r>
              <a:rPr lang="ar-OM" sz="2400" dirty="0" smtClean="0">
                <a:solidFill>
                  <a:srgbClr val="306491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برنامج عمل المركز </a:t>
            </a:r>
            <a:r>
              <a:rPr lang="ar-OM" sz="2400" dirty="0" smtClean="0">
                <a:solidFill>
                  <a:srgbClr val="306491"/>
                </a:solidFill>
                <a:latin typeface="GE SS Text Bold" panose="020A0503020102020204" pitchFamily="18" charset="-78"/>
                <a:ea typeface="GE SS Text Bold" panose="020A0503020102020204" pitchFamily="18" charset="-78"/>
              </a:rPr>
              <a:t>2022-2023م</a:t>
            </a:r>
            <a:endParaRPr lang="ar-OM" sz="2400" dirty="0">
              <a:solidFill>
                <a:srgbClr val="306491"/>
              </a:solidFill>
              <a:latin typeface="GE SS Text Bold" panose="020A0503020102020204" pitchFamily="18" charset="-78"/>
              <a:ea typeface="GE SS Text Bold" panose="020A05030201020202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02211" y="2689"/>
            <a:ext cx="780778" cy="961534"/>
          </a:xfrm>
          <a:prstGeom prst="rect">
            <a:avLst/>
          </a:prstGeom>
          <a:solidFill>
            <a:srgbClr val="B2C9E2"/>
          </a:solidFill>
        </p:spPr>
        <p:txBody>
          <a:bodyPr wrap="square" lIns="0" tIns="0" rIns="0" bIns="0" rtlCol="0" anchor="ctr">
            <a:noAutofit/>
          </a:bodyPr>
          <a:lstStyle/>
          <a:p>
            <a:pPr lvl="0" algn="ctr" rtl="1">
              <a:lnSpc>
                <a:spcPts val="2000"/>
              </a:lnSpc>
              <a:defRPr/>
            </a:pPr>
            <a:r>
              <a:rPr kumimoji="0" lang="ar-OM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تابع</a:t>
            </a:r>
          </a:p>
          <a:p>
            <a:pPr lvl="0" algn="ctr" rtl="1">
              <a:lnSpc>
                <a:spcPts val="2000"/>
              </a:lnSpc>
              <a:defRPr/>
            </a:pPr>
            <a:r>
              <a:rPr kumimoji="0" lang="ar-OM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 </a:t>
            </a:r>
            <a:endParaRPr lang="ar-OM" b="1" dirty="0">
              <a:solidFill>
                <a:schemeClr val="bg1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-5817679" y="8483182"/>
            <a:ext cx="10351276" cy="414"/>
          </a:xfrm>
          <a:prstGeom prst="line">
            <a:avLst/>
          </a:prstGeom>
          <a:ln>
            <a:solidFill>
              <a:srgbClr val="6B6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-5046798" y="6244333"/>
            <a:ext cx="0" cy="2988827"/>
          </a:xfrm>
          <a:prstGeom prst="line">
            <a:avLst/>
          </a:prstGeom>
          <a:ln>
            <a:solidFill>
              <a:srgbClr val="6B6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701546" y="595772"/>
            <a:ext cx="3302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0853" algn="justLow" defTabSz="721919" rtl="1">
              <a:spcAft>
                <a:spcPts val="1800"/>
              </a:spcAft>
            </a:pPr>
            <a:r>
              <a:rPr lang="ar-OM" sz="2000" b="1" dirty="0">
                <a:solidFill>
                  <a:srgbClr val="C00000"/>
                </a:solidFill>
                <a:ea typeface="GE SS Text Light" panose="020A0503020102020204" pitchFamily="18" charset="-78"/>
                <a:cs typeface="GE SS Text Light" panose="020A0503020102020204" pitchFamily="18" charset="-78"/>
              </a:rPr>
              <a:t>إحصاءات دخل وإنفاق الأسرة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69373"/>
          <a:stretch/>
        </p:blipFill>
        <p:spPr>
          <a:xfrm>
            <a:off x="585370" y="1323282"/>
            <a:ext cx="11877563" cy="153845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0937833" y="1323280"/>
            <a:ext cx="975822" cy="14773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263" rtl="1"/>
            <a:r>
              <a:rPr lang="en-US" sz="9600" b="1" dirty="0">
                <a:solidFill>
                  <a:srgbClr val="D0A227">
                    <a:alpha val="46000"/>
                  </a:srgbClr>
                </a:solidFill>
                <a:latin typeface="Calibri"/>
                <a:ea typeface="GE SS Text Bold" panose="020A0503020102020204" pitchFamily="18" charset="-78"/>
                <a:cs typeface="GE SS Text Bold" panose="020A0503020102020204" pitchFamily="18" charset="-78"/>
              </a:rPr>
              <a:t>1</a:t>
            </a:r>
            <a:endParaRPr lang="en-US" sz="2400" dirty="0">
              <a:solidFill>
                <a:srgbClr val="D0A227">
                  <a:alpha val="46000"/>
                </a:srgbClr>
              </a:solidFill>
              <a:latin typeface="GE SS Text Bold" panose="020A0503020102020204" pitchFamily="18" charset="-78"/>
              <a:ea typeface="GE SS Text Bold" panose="020A0503020102020204" pitchFamily="18" charset="-78"/>
              <a:cs typeface="GE SS Text Bold" panose="020A0503020102020204" pitchFamily="18" charset="-78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/>
          <a:srcRect t="28814" b="40827"/>
          <a:stretch/>
        </p:blipFill>
        <p:spPr>
          <a:xfrm>
            <a:off x="421569" y="2926937"/>
            <a:ext cx="11877563" cy="169697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0C50DB3-2C18-4EE8-8033-F5DCE15E3C9C}"/>
              </a:ext>
            </a:extLst>
          </p:cNvPr>
          <p:cNvSpPr txBox="1"/>
          <p:nvPr/>
        </p:nvSpPr>
        <p:spPr>
          <a:xfrm>
            <a:off x="6874935" y="6066224"/>
            <a:ext cx="2654277" cy="8848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1">
              <a:lnSpc>
                <a:spcPts val="2300"/>
              </a:lnSpc>
            </a:pPr>
            <a:r>
              <a:rPr lang="ar-OM" sz="1600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تنفيذ مسوح </a:t>
            </a:r>
            <a:r>
              <a:rPr lang="ar-OM" sz="1600" dirty="0" smtClean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موحدة</a:t>
            </a:r>
            <a:r>
              <a:rPr lang="en-US" sz="1600" dirty="0" smtClean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 </a:t>
            </a:r>
            <a:r>
              <a:rPr lang="ar-OM" sz="1600" b="1" dirty="0">
                <a:solidFill>
                  <a:srgbClr val="C00000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مسح دخل وإنفاق الأسرة </a:t>
            </a:r>
            <a:r>
              <a:rPr lang="ar-OM" sz="1600" b="1" dirty="0">
                <a:solidFill>
                  <a:srgbClr val="C00000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2023م</a:t>
            </a:r>
          </a:p>
          <a:p>
            <a:pPr algn="ctr" rtl="1">
              <a:lnSpc>
                <a:spcPts val="2300"/>
              </a:lnSpc>
            </a:pPr>
            <a:endParaRPr lang="ar-OM" sz="1600" dirty="0">
              <a:latin typeface="GE SS Text Bold" panose="020A0503020102020204" pitchFamily="18" charset="-78"/>
              <a:ea typeface="GE SS Text Bold" panose="020A0503020102020204" pitchFamily="18" charset="-78"/>
              <a:cs typeface="GE SS Text Bold" panose="020A0503020102020204" pitchFamily="18" charset="-78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212139" y="6025745"/>
            <a:ext cx="2642916" cy="608089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b" anchorCtr="0"/>
          <a:lstStyle/>
          <a:p>
            <a:pPr marL="342900">
              <a:spcAft>
                <a:spcPts val="1800"/>
              </a:spcAft>
              <a:buClr>
                <a:srgbClr val="7C5009"/>
              </a:buClr>
              <a:buSzPct val="100000"/>
              <a:tabLst>
                <a:tab pos="285750" algn="l"/>
              </a:tabLst>
            </a:pPr>
            <a:r>
              <a:rPr lang="ar-OM" sz="1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 </a:t>
            </a:r>
            <a:r>
              <a:rPr lang="en-US" sz="1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GE SS Text Light" panose="020A0503020102020204" pitchFamily="18" charset="-78"/>
                <a:cs typeface="Arial" panose="020B0604020202020204" pitchFamily="34" charset="0"/>
              </a:rPr>
              <a:t>Big data, Scanner data, web scraping, ….</a:t>
            </a:r>
            <a:endParaRPr lang="ar-OM" sz="1600" b="1" dirty="0">
              <a:solidFill>
                <a:srgbClr val="C00000"/>
              </a:solidFill>
              <a:latin typeface="Arial" panose="020B0604020202020204" pitchFamily="34" charset="0"/>
              <a:ea typeface="GE SS Text Light" panose="020A0503020102020204" pitchFamily="18" charset="-78"/>
              <a:cs typeface="Arial" panose="020B0604020202020204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0" y="4677677"/>
            <a:ext cx="12198848" cy="1371600"/>
          </a:xfrm>
          <a:prstGeom prst="roundRect">
            <a:avLst>
              <a:gd name="adj" fmla="val 13054"/>
            </a:avLst>
          </a:prstGeom>
          <a:solidFill>
            <a:srgbClr val="EDD0B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67203" algn="justLow" defTabSz="914263" rtl="1">
              <a:spcAft>
                <a:spcPts val="1200"/>
              </a:spcAft>
            </a:pPr>
            <a:endParaRPr lang="ar-OM" sz="2211" dirty="0">
              <a:solidFill>
                <a:srgbClr val="2F2B20"/>
              </a:solidFill>
              <a:latin typeface="Calibri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4"/>
          <a:srcRect t="56946" b="13938"/>
          <a:stretch/>
        </p:blipFill>
        <p:spPr>
          <a:xfrm>
            <a:off x="585370" y="4555064"/>
            <a:ext cx="11877563" cy="1591734"/>
          </a:xfrm>
          <a:prstGeom prst="rect">
            <a:avLst/>
          </a:prstGeom>
        </p:spPr>
      </p:pic>
      <p:sp>
        <p:nvSpPr>
          <p:cNvPr id="16" name="Footer Placeholder 5">
            <a:extLst>
              <a:ext uri="{FF2B5EF4-FFF2-40B4-BE49-F238E27FC236}">
                <a16:creationId xmlns:a16="http://schemas.microsoft.com/office/drawing/2014/main" xmlns="" id="{9C670F82-7B09-406D-8CBC-51376AD743A0}"/>
              </a:ext>
            </a:extLst>
          </p:cNvPr>
          <p:cNvSpPr txBox="1">
            <a:spLocks/>
          </p:cNvSpPr>
          <p:nvPr/>
        </p:nvSpPr>
        <p:spPr>
          <a:xfrm>
            <a:off x="808505" y="6550453"/>
            <a:ext cx="6491128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/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اليوم الأول 23 مايو 2022م - ورشة العمل التحضيرية لتنفيذ مسح دخل وإنفاق الأسرة الموحد بدول المجلس – </a:t>
            </a:r>
            <a:r>
              <a:rPr lang="ar-OM" sz="1050" dirty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عن </a:t>
            </a:r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ب</a:t>
            </a:r>
            <a:r>
              <a:rPr lang="ar-OM" sz="1050" dirty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ُ</a:t>
            </a:r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عد</a:t>
            </a:r>
            <a:endParaRPr lang="ar-OM" sz="1050" dirty="0">
              <a:solidFill>
                <a:srgbClr val="306491"/>
              </a:solidFill>
              <a:latin typeface="GE SS Text Light" panose="020A0503020102020204" pitchFamily="18" charset="-78"/>
              <a:ea typeface="GE SS Text Light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8608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ounded Rectangle 98"/>
          <p:cNvSpPr/>
          <p:nvPr/>
        </p:nvSpPr>
        <p:spPr>
          <a:xfrm>
            <a:off x="-7253" y="4862350"/>
            <a:ext cx="12198848" cy="1371600"/>
          </a:xfrm>
          <a:prstGeom prst="roundRect">
            <a:avLst>
              <a:gd name="adj" fmla="val 13054"/>
            </a:avLst>
          </a:prstGeom>
          <a:solidFill>
            <a:srgbClr val="E8C3D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67203" algn="justLow" defTabSz="914263" rtl="1">
              <a:spcAft>
                <a:spcPts val="1200"/>
              </a:spcAft>
            </a:pPr>
            <a:endParaRPr lang="ar-OM" sz="2211" dirty="0">
              <a:solidFill>
                <a:srgbClr val="2F2B20"/>
              </a:solidFill>
              <a:latin typeface="Calibri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-6849" y="3338098"/>
            <a:ext cx="12198333" cy="1371600"/>
          </a:xfrm>
          <a:prstGeom prst="roundRect">
            <a:avLst>
              <a:gd name="adj" fmla="val 13054"/>
            </a:avLst>
          </a:prstGeom>
          <a:solidFill>
            <a:srgbClr val="CEDEC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67203" algn="justLow" defTabSz="914263" rtl="1">
              <a:spcAft>
                <a:spcPts val="1200"/>
              </a:spcAft>
            </a:pPr>
            <a:endParaRPr lang="ar-OM" sz="2211" dirty="0">
              <a:solidFill>
                <a:srgbClr val="2F2B20"/>
              </a:solidFill>
              <a:latin typeface="Calibri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0" y="1745900"/>
            <a:ext cx="12192000" cy="1488831"/>
          </a:xfrm>
          <a:prstGeom prst="roundRect">
            <a:avLst>
              <a:gd name="adj" fmla="val 13054"/>
            </a:avLst>
          </a:prstGeom>
          <a:solidFill>
            <a:srgbClr val="AFABA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34406" algn="justLow" rtl="1">
              <a:spcAft>
                <a:spcPts val="2400"/>
              </a:spcAft>
            </a:pPr>
            <a:endParaRPr lang="ar-OM" sz="4421" dirty="0">
              <a:solidFill>
                <a:schemeClr val="tx1"/>
              </a:solidFill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4069" y="240761"/>
            <a:ext cx="7211505" cy="284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 rtl="1">
              <a:lnSpc>
                <a:spcPts val="2000"/>
              </a:lnSpc>
              <a:defRPr/>
            </a:pPr>
            <a:r>
              <a:rPr lang="ar-OM" sz="2400" dirty="0" smtClean="0">
                <a:solidFill>
                  <a:srgbClr val="306491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برنامج عمل المركز </a:t>
            </a:r>
            <a:r>
              <a:rPr lang="ar-OM" sz="2400" dirty="0" smtClean="0">
                <a:solidFill>
                  <a:srgbClr val="306491"/>
                </a:solidFill>
                <a:latin typeface="GE SS Text Bold" panose="020A0503020102020204" pitchFamily="18" charset="-78"/>
                <a:ea typeface="GE SS Text Bold" panose="020A0503020102020204" pitchFamily="18" charset="-78"/>
              </a:rPr>
              <a:t>2022-2023م</a:t>
            </a:r>
            <a:endParaRPr lang="ar-OM" sz="2400" dirty="0">
              <a:solidFill>
                <a:srgbClr val="306491"/>
              </a:solidFill>
              <a:latin typeface="GE SS Text Bold" panose="020A0503020102020204" pitchFamily="18" charset="-78"/>
              <a:ea typeface="GE SS Text Bold" panose="020A05030201020202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02211" y="2689"/>
            <a:ext cx="780778" cy="961534"/>
          </a:xfrm>
          <a:prstGeom prst="rect">
            <a:avLst/>
          </a:prstGeom>
          <a:solidFill>
            <a:srgbClr val="B2C9E2"/>
          </a:solidFill>
        </p:spPr>
        <p:txBody>
          <a:bodyPr wrap="square" lIns="0" tIns="0" rIns="0" bIns="0" rtlCol="0" anchor="ctr">
            <a:noAutofit/>
          </a:bodyPr>
          <a:lstStyle/>
          <a:p>
            <a:pPr lvl="0" algn="ctr" rtl="1">
              <a:lnSpc>
                <a:spcPts val="2000"/>
              </a:lnSpc>
              <a:defRPr/>
            </a:pPr>
            <a:r>
              <a:rPr kumimoji="0" lang="ar-OM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تابع</a:t>
            </a:r>
          </a:p>
          <a:p>
            <a:pPr lvl="0" algn="ctr" rtl="1">
              <a:lnSpc>
                <a:spcPts val="2000"/>
              </a:lnSpc>
              <a:defRPr/>
            </a:pPr>
            <a:r>
              <a:rPr kumimoji="0" lang="ar-OM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 </a:t>
            </a:r>
            <a:endParaRPr lang="ar-OM" b="1" dirty="0">
              <a:solidFill>
                <a:schemeClr val="bg1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-5817679" y="8483182"/>
            <a:ext cx="10351276" cy="414"/>
          </a:xfrm>
          <a:prstGeom prst="line">
            <a:avLst/>
          </a:prstGeom>
          <a:ln>
            <a:solidFill>
              <a:srgbClr val="6B6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-5046798" y="6244333"/>
            <a:ext cx="0" cy="2988827"/>
          </a:xfrm>
          <a:prstGeom prst="line">
            <a:avLst/>
          </a:prstGeom>
          <a:ln>
            <a:solidFill>
              <a:srgbClr val="6B6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701546" y="595772"/>
            <a:ext cx="3302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0853" algn="justLow" defTabSz="721919" rtl="1">
              <a:spcAft>
                <a:spcPts val="1800"/>
              </a:spcAft>
            </a:pPr>
            <a:r>
              <a:rPr lang="ar-OM" sz="2000" b="1" dirty="0">
                <a:solidFill>
                  <a:srgbClr val="C00000"/>
                </a:solidFill>
                <a:ea typeface="GE SS Text Light" panose="020A0503020102020204" pitchFamily="18" charset="-78"/>
                <a:cs typeface="GE SS Text Light" panose="020A0503020102020204" pitchFamily="18" charset="-78"/>
              </a:rPr>
              <a:t>إحصاءات دخل وإنفاق الأسرة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3EED459-78ED-5342-B363-66C7FF531167}"/>
              </a:ext>
            </a:extLst>
          </p:cNvPr>
          <p:cNvSpPr txBox="1"/>
          <p:nvPr/>
        </p:nvSpPr>
        <p:spPr>
          <a:xfrm>
            <a:off x="9585158" y="1976615"/>
            <a:ext cx="1381932" cy="10900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Low" defTabSz="914263" rtl="1">
              <a:lnSpc>
                <a:spcPts val="1737"/>
              </a:lnSpc>
            </a:pPr>
            <a:r>
              <a:rPr lang="ar-SA" sz="1895" dirty="0">
                <a:solidFill>
                  <a:srgbClr val="2F2B20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الشراكة مع المستخدمين وتحقيق رضاهم</a:t>
            </a:r>
            <a:r>
              <a:rPr lang="ar-OM" sz="1895" dirty="0">
                <a:solidFill>
                  <a:srgbClr val="2F2B20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 وثقتهم</a:t>
            </a:r>
            <a:endParaRPr lang="en-US" sz="1895" dirty="0">
              <a:solidFill>
                <a:srgbClr val="2F2B20"/>
              </a:solidFill>
              <a:latin typeface="GE SS Text Bold" panose="020A0503020102020204" pitchFamily="18" charset="-78"/>
              <a:ea typeface="GE SS Text Bold" panose="020A0503020102020204" pitchFamily="18" charset="-78"/>
              <a:cs typeface="GE SS Text Bold" panose="020A0503020102020204" pitchFamily="18" charset="-7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4EBAA23-32EF-C74F-A450-2C8E16289078}"/>
              </a:ext>
            </a:extLst>
          </p:cNvPr>
          <p:cNvSpPr txBox="1"/>
          <p:nvPr/>
        </p:nvSpPr>
        <p:spPr>
          <a:xfrm>
            <a:off x="9585158" y="3641647"/>
            <a:ext cx="1381932" cy="76944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r" rtl="1">
              <a:lnSpc>
                <a:spcPts val="3000"/>
              </a:lnSpc>
              <a:defRPr sz="240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defRPr>
            </a:lvl1pPr>
          </a:lstStyle>
          <a:p>
            <a:pPr algn="justLow" defTabSz="914263">
              <a:lnSpc>
                <a:spcPts val="1500"/>
              </a:lnSpc>
            </a:pPr>
            <a:r>
              <a:rPr lang="ar-SA" sz="1895" dirty="0">
                <a:solidFill>
                  <a:srgbClr val="2F2B20"/>
                </a:solidFill>
              </a:rPr>
              <a:t>استدامة المنظومة الإحصائية الخليجية</a:t>
            </a:r>
            <a:endParaRPr lang="en-US" sz="1895" dirty="0">
              <a:solidFill>
                <a:srgbClr val="2F2B2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530B5C9-26AB-C04B-B527-2AC63EC04D32}"/>
              </a:ext>
            </a:extLst>
          </p:cNvPr>
          <p:cNvSpPr txBox="1"/>
          <p:nvPr/>
        </p:nvSpPr>
        <p:spPr>
          <a:xfrm>
            <a:off x="9585158" y="5180749"/>
            <a:ext cx="1381932" cy="76944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r" rtl="1">
              <a:lnSpc>
                <a:spcPts val="3000"/>
              </a:lnSpc>
              <a:defRPr sz="240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defRPr>
            </a:lvl1pPr>
          </a:lstStyle>
          <a:p>
            <a:pPr algn="justLow" defTabSz="914263">
              <a:lnSpc>
                <a:spcPts val="1500"/>
              </a:lnSpc>
            </a:pPr>
            <a:r>
              <a:rPr lang="ar-SA" sz="1895" dirty="0">
                <a:solidFill>
                  <a:srgbClr val="2F2B20"/>
                </a:solidFill>
              </a:rPr>
              <a:t>بناء وتعزيز القدرات البشرية والمؤسسية</a:t>
            </a:r>
            <a:endParaRPr lang="en-US" sz="1895" dirty="0">
              <a:solidFill>
                <a:srgbClr val="2F2B2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840579" y="2089338"/>
            <a:ext cx="1422501" cy="8207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Low" defTabSz="914263" rtl="1">
              <a:lnSpc>
                <a:spcPts val="1579"/>
              </a:lnSpc>
            </a:pPr>
            <a:r>
              <a:rPr lang="ar-OM" sz="1737" dirty="0">
                <a:solidFill>
                  <a:srgbClr val="2F2B20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منتجات وخدمات إحصائية فاعلة في صنع القرار والرصد والتقييم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864945" y="3669632"/>
            <a:ext cx="1410275" cy="8207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Low" defTabSz="914263" rtl="1">
              <a:lnSpc>
                <a:spcPts val="1579"/>
              </a:lnSpc>
            </a:pPr>
            <a:r>
              <a:rPr lang="ar-JO" sz="1737" dirty="0">
                <a:solidFill>
                  <a:srgbClr val="2F2B20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منظومة مستدامة، مرنة ومستمرة في كافة الظروف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885248" y="5063525"/>
            <a:ext cx="1410275" cy="10259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Low" defTabSz="914263" rtl="1">
              <a:lnSpc>
                <a:spcPts val="1579"/>
              </a:lnSpc>
            </a:pPr>
            <a:r>
              <a:rPr lang="ar-OM" sz="1737" dirty="0">
                <a:solidFill>
                  <a:srgbClr val="2F2B20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كفاءات إحصائية منافسة مواكبة لمتطلبات العمل الإحصائي الحالية والمستقبلية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0895337" y="1745900"/>
            <a:ext cx="975822" cy="14773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263" rtl="1"/>
            <a:r>
              <a:rPr lang="en-US" sz="9600" b="1" dirty="0">
                <a:solidFill>
                  <a:srgbClr val="C9A968">
                    <a:lumMod val="75000"/>
                    <a:alpha val="46000"/>
                  </a:srgbClr>
                </a:solidFill>
                <a:latin typeface="Calibri"/>
                <a:ea typeface="GE SS Text Bold" panose="020A0503020102020204" pitchFamily="18" charset="-78"/>
                <a:cs typeface="GE SS Text Bold" panose="020A0503020102020204" pitchFamily="18" charset="-78"/>
              </a:rPr>
              <a:t>4</a:t>
            </a:r>
            <a:endParaRPr lang="en-US" sz="2400" dirty="0">
              <a:solidFill>
                <a:srgbClr val="C9A968">
                  <a:lumMod val="75000"/>
                  <a:alpha val="46000"/>
                </a:srgbClr>
              </a:solidFill>
              <a:latin typeface="GE SS Text Bold" panose="020A0503020102020204" pitchFamily="18" charset="-78"/>
              <a:ea typeface="GE SS Text Bold" panose="020A0503020102020204" pitchFamily="18" charset="-78"/>
              <a:cs typeface="GE SS Text Bold" panose="020A0503020102020204" pitchFamily="18" charset="-78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892290" y="3355357"/>
            <a:ext cx="977210" cy="14773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263" rtl="1"/>
            <a:r>
              <a:rPr lang="en-US" sz="9600" b="1" dirty="0">
                <a:solidFill>
                  <a:srgbClr val="C9A968">
                    <a:lumMod val="75000"/>
                    <a:alpha val="46000"/>
                  </a:srgbClr>
                </a:solidFill>
                <a:latin typeface="Calibri"/>
                <a:ea typeface="GE SS Text Bold" panose="020A0503020102020204" pitchFamily="18" charset="-78"/>
                <a:cs typeface="GE SS Text Bold" panose="020A0503020102020204" pitchFamily="18" charset="-78"/>
              </a:rPr>
              <a:t>5</a:t>
            </a:r>
            <a:endParaRPr lang="en-US" sz="2400" dirty="0">
              <a:solidFill>
                <a:srgbClr val="C9A968">
                  <a:lumMod val="75000"/>
                  <a:alpha val="46000"/>
                </a:srgbClr>
              </a:solidFill>
              <a:latin typeface="GE SS Text Bold" panose="020A0503020102020204" pitchFamily="18" charset="-78"/>
              <a:ea typeface="GE SS Text Bold" panose="020A0503020102020204" pitchFamily="18" charset="-78"/>
              <a:cs typeface="GE SS Text Bold" panose="020A0503020102020204" pitchFamily="18" charset="-78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892290" y="4872790"/>
            <a:ext cx="977211" cy="14773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263" rtl="1"/>
            <a:r>
              <a:rPr lang="en-US" sz="9600" b="1" dirty="0">
                <a:solidFill>
                  <a:srgbClr val="C9A968">
                    <a:lumMod val="75000"/>
                    <a:alpha val="46000"/>
                  </a:srgbClr>
                </a:solidFill>
                <a:latin typeface="Calibri"/>
                <a:ea typeface="GE SS Text Bold" panose="020A0503020102020204" pitchFamily="18" charset="-78"/>
                <a:cs typeface="GE SS Text Bold" panose="020A0503020102020204" pitchFamily="18" charset="-78"/>
              </a:rPr>
              <a:t>6</a:t>
            </a:r>
            <a:endParaRPr lang="en-US" sz="2400" dirty="0">
              <a:solidFill>
                <a:srgbClr val="C9A968">
                  <a:lumMod val="75000"/>
                  <a:alpha val="46000"/>
                </a:srgbClr>
              </a:solidFill>
              <a:latin typeface="GE SS Text Bold" panose="020A0503020102020204" pitchFamily="18" charset="-78"/>
              <a:ea typeface="GE SS Text Bold" panose="020A0503020102020204" pitchFamily="18" charset="-78"/>
              <a:cs typeface="GE SS Text Bold" panose="020A0503020102020204" pitchFamily="18" charset="-78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194265" y="1893872"/>
            <a:ext cx="2941922" cy="13183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justLow" defTabSz="914263" rtl="1">
              <a:spcAft>
                <a:spcPts val="1895"/>
              </a:spcAft>
            </a:pPr>
            <a:r>
              <a:rPr lang="ar-OM" dirty="0">
                <a:solidFill>
                  <a:srgbClr val="2F2B20"/>
                </a:solidFill>
                <a:latin typeface="Calibri"/>
                <a:ea typeface="GE SS Text Bold" panose="020A0503020102020204" pitchFamily="18" charset="-78"/>
                <a:cs typeface="GE SS Text Bold" panose="020A0503020102020204" pitchFamily="18" charset="-78"/>
              </a:rPr>
              <a:t>استراتيجية التواصل الإحصائي</a:t>
            </a:r>
          </a:p>
          <a:p>
            <a:pPr algn="justLow" defTabSz="914263" rtl="1">
              <a:spcAft>
                <a:spcPts val="1895"/>
              </a:spcAft>
            </a:pPr>
            <a:r>
              <a:rPr lang="ar-OM" dirty="0">
                <a:solidFill>
                  <a:srgbClr val="2F2B20"/>
                </a:solidFill>
                <a:latin typeface="Calibri"/>
                <a:ea typeface="GE SS Text Bold" panose="020A0503020102020204" pitchFamily="18" charset="-78"/>
                <a:cs typeface="GE SS Text Bold" panose="020A0503020102020204" pitchFamily="18" charset="-78"/>
              </a:rPr>
              <a:t>النشر الإحصائي والتوعية</a:t>
            </a:r>
          </a:p>
          <a:p>
            <a:pPr algn="justLow" defTabSz="914263" rtl="1">
              <a:spcAft>
                <a:spcPts val="1895"/>
              </a:spcAft>
            </a:pPr>
            <a:r>
              <a:rPr lang="ar-OM" dirty="0">
                <a:solidFill>
                  <a:srgbClr val="2F2B20"/>
                </a:solidFill>
                <a:latin typeface="Calibri"/>
                <a:ea typeface="GE SS Text Bold" panose="020A0503020102020204" pitchFamily="18" charset="-78"/>
                <a:cs typeface="GE SS Text Bold" panose="020A0503020102020204" pitchFamily="18" charset="-78"/>
              </a:rPr>
              <a:t>العلاقات مع المستخدمين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407602" y="3468390"/>
            <a:ext cx="2870115" cy="12567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justLow" defTabSz="914263" rtl="1">
              <a:lnSpc>
                <a:spcPts val="1500"/>
              </a:lnSpc>
              <a:spcAft>
                <a:spcPts val="1895"/>
              </a:spcAft>
            </a:pPr>
            <a:r>
              <a:rPr lang="ar-OM" dirty="0">
                <a:solidFill>
                  <a:srgbClr val="2F2B20"/>
                </a:solidFill>
                <a:latin typeface="Calibri"/>
                <a:ea typeface="GE SS Text Bold" panose="020A0503020102020204" pitchFamily="18" charset="-78"/>
                <a:cs typeface="GE SS Text Bold" panose="020A0503020102020204" pitchFamily="18" charset="-78"/>
              </a:rPr>
              <a:t>أطر قانونية للعمل الإحصائي</a:t>
            </a:r>
          </a:p>
          <a:p>
            <a:pPr algn="justLow" defTabSz="914263" rtl="1">
              <a:lnSpc>
                <a:spcPts val="1500"/>
              </a:lnSpc>
              <a:spcAft>
                <a:spcPts val="1895"/>
              </a:spcAft>
            </a:pPr>
            <a:r>
              <a:rPr lang="ar-OM" dirty="0">
                <a:solidFill>
                  <a:srgbClr val="2F2B20"/>
                </a:solidFill>
                <a:latin typeface="Calibri"/>
                <a:ea typeface="GE SS Text Bold" panose="020A0503020102020204" pitchFamily="18" charset="-78"/>
                <a:cs typeface="GE SS Text Bold" panose="020A0503020102020204" pitchFamily="18" charset="-78"/>
              </a:rPr>
              <a:t>تخطيط استراتيجي</a:t>
            </a:r>
          </a:p>
          <a:p>
            <a:pPr algn="justLow" defTabSz="914263" rtl="1">
              <a:lnSpc>
                <a:spcPts val="1500"/>
              </a:lnSpc>
              <a:spcAft>
                <a:spcPts val="1895"/>
              </a:spcAft>
            </a:pPr>
            <a:r>
              <a:rPr lang="ar-OM" dirty="0">
                <a:solidFill>
                  <a:srgbClr val="2F2B20"/>
                </a:solidFill>
                <a:latin typeface="Calibri"/>
                <a:ea typeface="GE SS Text Bold" panose="020A0503020102020204" pitchFamily="18" charset="-78"/>
                <a:cs typeface="GE SS Text Bold" panose="020A0503020102020204" pitchFamily="18" charset="-78"/>
              </a:rPr>
              <a:t>تعزيز الاستفادة من التعاون الإقليمي والدولي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44880" y="3475475"/>
            <a:ext cx="1616873" cy="153888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r" defTabSz="914263" rtl="1">
              <a:lnSpc>
                <a:spcPts val="1184"/>
              </a:lnSpc>
            </a:pPr>
            <a:r>
              <a:rPr lang="ar-OM" sz="1263" dirty="0">
                <a:solidFill>
                  <a:srgbClr val="2F2B20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قوانين الإحصاء الوطنية</a:t>
            </a:r>
            <a:endParaRPr lang="en-US" sz="1263" dirty="0">
              <a:solidFill>
                <a:srgbClr val="2F2B20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515203" y="5052917"/>
            <a:ext cx="2720200" cy="10643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justLow" defTabSz="914263" rtl="1">
              <a:lnSpc>
                <a:spcPts val="1500"/>
              </a:lnSpc>
              <a:spcAft>
                <a:spcPts val="1895"/>
              </a:spcAft>
            </a:pPr>
            <a:r>
              <a:rPr lang="ar-OM" dirty="0">
                <a:solidFill>
                  <a:srgbClr val="2F2B20"/>
                </a:solidFill>
                <a:latin typeface="Calibri"/>
                <a:ea typeface="GE SS Text Bold" panose="020A0503020102020204" pitchFamily="18" charset="-78"/>
                <a:cs typeface="GE SS Text Bold" panose="020A0503020102020204" pitchFamily="18" charset="-78"/>
              </a:rPr>
              <a:t>مأسسة التدريب والتأهيل</a:t>
            </a:r>
          </a:p>
          <a:p>
            <a:pPr algn="justLow" defTabSz="914263" rtl="1">
              <a:lnSpc>
                <a:spcPts val="1500"/>
              </a:lnSpc>
              <a:spcAft>
                <a:spcPts val="1895"/>
              </a:spcAft>
            </a:pPr>
            <a:r>
              <a:rPr lang="ar-OM" dirty="0">
                <a:solidFill>
                  <a:srgbClr val="2F2B20"/>
                </a:solidFill>
                <a:latin typeface="Calibri"/>
                <a:ea typeface="GE SS Text Bold" panose="020A0503020102020204" pitchFamily="18" charset="-78"/>
                <a:cs typeface="GE SS Text Bold" panose="020A0503020102020204" pitchFamily="18" charset="-78"/>
              </a:rPr>
              <a:t>التوسع في بناء القدرات</a:t>
            </a:r>
          </a:p>
          <a:p>
            <a:pPr algn="justLow" defTabSz="914263" rtl="1">
              <a:lnSpc>
                <a:spcPts val="1500"/>
              </a:lnSpc>
              <a:spcAft>
                <a:spcPts val="1895"/>
              </a:spcAft>
            </a:pPr>
            <a:r>
              <a:rPr lang="ar-OM" dirty="0">
                <a:solidFill>
                  <a:srgbClr val="2F2B20"/>
                </a:solidFill>
                <a:latin typeface="Calibri"/>
                <a:ea typeface="GE SS Text Bold" panose="020A0503020102020204" pitchFamily="18" charset="-78"/>
                <a:cs typeface="GE SS Text Bold" panose="020A0503020102020204" pitchFamily="18" charset="-78"/>
              </a:rPr>
              <a:t>زيادة فاعلية الدعم الفني</a:t>
            </a:r>
            <a:endParaRPr lang="ar-OM" sz="700" dirty="0">
              <a:solidFill>
                <a:srgbClr val="2F2B20"/>
              </a:solidFill>
              <a:latin typeface="Calibri"/>
              <a:ea typeface="GE SS Text Bold" panose="020A0503020102020204" pitchFamily="18" charset="-78"/>
              <a:cs typeface="GE SS Text Bold" panose="020A0503020102020204" pitchFamily="18" charset="-78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577515" y="5383658"/>
            <a:ext cx="930438" cy="153888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r" defTabSz="914263" rtl="1">
              <a:lnSpc>
                <a:spcPts val="1184"/>
              </a:lnSpc>
            </a:pPr>
            <a:r>
              <a:rPr lang="ar-OM" sz="1263" dirty="0">
                <a:solidFill>
                  <a:srgbClr val="2F2B20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علم البيانات</a:t>
            </a:r>
            <a:endParaRPr lang="en-US" sz="1263" dirty="0">
              <a:solidFill>
                <a:srgbClr val="2F2B20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40875" y="5663276"/>
            <a:ext cx="925857" cy="153888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r" defTabSz="914263" rtl="1">
              <a:lnSpc>
                <a:spcPts val="1184"/>
              </a:lnSpc>
            </a:pPr>
            <a:r>
              <a:rPr lang="ar-OM" sz="1263" dirty="0">
                <a:solidFill>
                  <a:srgbClr val="2F2B20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ديتاثون</a:t>
            </a:r>
            <a:endParaRPr lang="en-US" sz="1263" dirty="0">
              <a:solidFill>
                <a:srgbClr val="2F2B20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558375" y="5653830"/>
            <a:ext cx="949578" cy="153888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r" defTabSz="914263" rtl="1">
              <a:lnSpc>
                <a:spcPts val="1184"/>
              </a:lnSpc>
            </a:pPr>
            <a:r>
              <a:rPr lang="ar-OM" sz="1263" dirty="0">
                <a:solidFill>
                  <a:srgbClr val="2F2B20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تبادل الخبرات</a:t>
            </a:r>
            <a:endParaRPr lang="en-US" sz="1263" dirty="0">
              <a:solidFill>
                <a:srgbClr val="2F2B20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41159" y="5404112"/>
            <a:ext cx="925574" cy="153888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r" defTabSz="914263" rtl="1">
              <a:lnSpc>
                <a:spcPts val="1184"/>
              </a:lnSpc>
            </a:pPr>
            <a:r>
              <a:rPr lang="ar-OM" sz="1263" dirty="0">
                <a:solidFill>
                  <a:srgbClr val="2F2B20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مؤشرات قياس </a:t>
            </a:r>
            <a:endParaRPr lang="en-US" sz="1263" dirty="0">
              <a:solidFill>
                <a:srgbClr val="2F2B20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32B210D1-601C-44AE-8864-ADFD598D8D9E}"/>
              </a:ext>
            </a:extLst>
          </p:cNvPr>
          <p:cNvSpPr/>
          <p:nvPr/>
        </p:nvSpPr>
        <p:spPr>
          <a:xfrm>
            <a:off x="2207559" y="3454036"/>
            <a:ext cx="144379" cy="1443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3"/>
            <a:endParaRPr lang="en-US" sz="284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32B210D1-601C-44AE-8864-ADFD598D8D9E}"/>
              </a:ext>
            </a:extLst>
          </p:cNvPr>
          <p:cNvSpPr/>
          <p:nvPr/>
        </p:nvSpPr>
        <p:spPr>
          <a:xfrm>
            <a:off x="2207559" y="3706172"/>
            <a:ext cx="144379" cy="1443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3"/>
            <a:endParaRPr lang="en-US" sz="284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32B210D1-601C-44AE-8864-ADFD598D8D9E}"/>
              </a:ext>
            </a:extLst>
          </p:cNvPr>
          <p:cNvSpPr/>
          <p:nvPr/>
        </p:nvSpPr>
        <p:spPr>
          <a:xfrm>
            <a:off x="2556654" y="5395252"/>
            <a:ext cx="144379" cy="1443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3"/>
            <a:endParaRPr lang="en-US" sz="284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32B210D1-601C-44AE-8864-ADFD598D8D9E}"/>
              </a:ext>
            </a:extLst>
          </p:cNvPr>
          <p:cNvSpPr/>
          <p:nvPr/>
        </p:nvSpPr>
        <p:spPr>
          <a:xfrm>
            <a:off x="2556654" y="5647389"/>
            <a:ext cx="144379" cy="1443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3"/>
            <a:endParaRPr lang="en-US" sz="284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32B210D1-601C-44AE-8864-ADFD598D8D9E}"/>
              </a:ext>
            </a:extLst>
          </p:cNvPr>
          <p:cNvSpPr/>
          <p:nvPr/>
        </p:nvSpPr>
        <p:spPr>
          <a:xfrm>
            <a:off x="1415842" y="5402625"/>
            <a:ext cx="144379" cy="1443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3"/>
            <a:endParaRPr lang="en-US" sz="284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32B210D1-601C-44AE-8864-ADFD598D8D9E}"/>
              </a:ext>
            </a:extLst>
          </p:cNvPr>
          <p:cNvSpPr/>
          <p:nvPr/>
        </p:nvSpPr>
        <p:spPr>
          <a:xfrm>
            <a:off x="1415842" y="5654762"/>
            <a:ext cx="144379" cy="1443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3"/>
            <a:endParaRPr lang="en-US" sz="284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313948" y="1866961"/>
            <a:ext cx="2357963" cy="436699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3"/>
            <a:endParaRPr lang="en-US" sz="284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3" name="Picture 2" descr="Informacion Icono Images | Free Vectors, Stock Photos &amp; PSD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t="4231" r="7188" b="3974"/>
          <a:stretch/>
        </p:blipFill>
        <p:spPr bwMode="auto">
          <a:xfrm>
            <a:off x="5564445" y="1908558"/>
            <a:ext cx="1905322" cy="123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World Drawing - Quantum Computi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E9E7"/>
              </a:clrFrom>
              <a:clrTo>
                <a:srgbClr val="F3E9E7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74106" y="3212785"/>
            <a:ext cx="2219421" cy="159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Machine Learning – Data Science, Data Analytics and Machine Learning  Consulting in Koblenz Germany"/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74106" y="4855371"/>
            <a:ext cx="2190443" cy="136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Oval 85">
            <a:extLst>
              <a:ext uri="{FF2B5EF4-FFF2-40B4-BE49-F238E27FC236}">
                <a16:creationId xmlns:a16="http://schemas.microsoft.com/office/drawing/2014/main" xmlns="" id="{32B210D1-601C-44AE-8864-ADFD598D8D9E}"/>
              </a:ext>
            </a:extLst>
          </p:cNvPr>
          <p:cNvSpPr/>
          <p:nvPr/>
        </p:nvSpPr>
        <p:spPr>
          <a:xfrm>
            <a:off x="2194373" y="4339963"/>
            <a:ext cx="144379" cy="1443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3"/>
            <a:endParaRPr lang="en-US" sz="284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5192" y="1949171"/>
            <a:ext cx="1762483" cy="153888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r" defTabSz="914263" rtl="1">
              <a:lnSpc>
                <a:spcPts val="1184"/>
              </a:lnSpc>
            </a:pPr>
            <a:r>
              <a:rPr lang="ar-OM" sz="1263" dirty="0">
                <a:solidFill>
                  <a:srgbClr val="2F2B20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علاقة تفاعلية</a:t>
            </a:r>
            <a:endParaRPr lang="en-US" sz="1263" dirty="0">
              <a:solidFill>
                <a:srgbClr val="2F2B20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90398" y="2343050"/>
            <a:ext cx="1297276" cy="153888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r" defTabSz="914263" rtl="1">
              <a:lnSpc>
                <a:spcPts val="1184"/>
              </a:lnSpc>
            </a:pPr>
            <a:r>
              <a:rPr lang="ar-OM" sz="1263" dirty="0">
                <a:solidFill>
                  <a:srgbClr val="2F2B20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رزنامة نشر موحدة</a:t>
            </a:r>
            <a:endParaRPr lang="en-US" sz="1263" dirty="0">
              <a:solidFill>
                <a:srgbClr val="2F2B20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36091" y="2990006"/>
            <a:ext cx="1544261" cy="153888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r" defTabSz="914263" rtl="1">
              <a:lnSpc>
                <a:spcPts val="1184"/>
              </a:lnSpc>
            </a:pPr>
            <a:r>
              <a:rPr lang="ar-OM" sz="1263" dirty="0">
                <a:solidFill>
                  <a:srgbClr val="2F2B20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الاستجابة للطوارئ</a:t>
            </a:r>
            <a:endParaRPr lang="en-US" sz="1263" dirty="0">
              <a:solidFill>
                <a:srgbClr val="2F2B20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-85750" y="2612292"/>
            <a:ext cx="1876715" cy="153888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r" defTabSz="914263" rtl="1">
              <a:lnSpc>
                <a:spcPts val="1184"/>
              </a:lnSpc>
            </a:pPr>
            <a:r>
              <a:rPr lang="ar-OM" sz="1263" dirty="0">
                <a:solidFill>
                  <a:srgbClr val="2F2B20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التحول نحو التواصل الإحصائي</a:t>
            </a:r>
            <a:endParaRPr lang="en-US" sz="1263" dirty="0">
              <a:solidFill>
                <a:srgbClr val="2F2B20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32B210D1-601C-44AE-8864-ADFD598D8D9E}"/>
              </a:ext>
            </a:extLst>
          </p:cNvPr>
          <p:cNvSpPr/>
          <p:nvPr/>
        </p:nvSpPr>
        <p:spPr>
          <a:xfrm>
            <a:off x="1843916" y="2355521"/>
            <a:ext cx="144379" cy="1443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3"/>
            <a:endParaRPr lang="en-US" sz="284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32B210D1-601C-44AE-8864-ADFD598D8D9E}"/>
              </a:ext>
            </a:extLst>
          </p:cNvPr>
          <p:cNvSpPr/>
          <p:nvPr/>
        </p:nvSpPr>
        <p:spPr>
          <a:xfrm>
            <a:off x="1843916" y="2607657"/>
            <a:ext cx="144379" cy="1443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3"/>
            <a:endParaRPr lang="en-US" sz="284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32B210D1-601C-44AE-8864-ADFD598D8D9E}"/>
              </a:ext>
            </a:extLst>
          </p:cNvPr>
          <p:cNvSpPr/>
          <p:nvPr/>
        </p:nvSpPr>
        <p:spPr>
          <a:xfrm>
            <a:off x="1836549" y="2977170"/>
            <a:ext cx="144379" cy="1443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3"/>
            <a:endParaRPr lang="en-US" sz="284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32B210D1-601C-44AE-8864-ADFD598D8D9E}"/>
              </a:ext>
            </a:extLst>
          </p:cNvPr>
          <p:cNvSpPr/>
          <p:nvPr/>
        </p:nvSpPr>
        <p:spPr>
          <a:xfrm>
            <a:off x="1836549" y="1948546"/>
            <a:ext cx="144379" cy="1443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3"/>
            <a:endParaRPr lang="en-US" sz="284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6" name="Footer Placeholder 5">
            <a:extLst>
              <a:ext uri="{FF2B5EF4-FFF2-40B4-BE49-F238E27FC236}">
                <a16:creationId xmlns:a16="http://schemas.microsoft.com/office/drawing/2014/main" xmlns="" id="{9C670F82-7B09-406D-8CBC-51376AD743A0}"/>
              </a:ext>
            </a:extLst>
          </p:cNvPr>
          <p:cNvSpPr txBox="1">
            <a:spLocks/>
          </p:cNvSpPr>
          <p:nvPr/>
        </p:nvSpPr>
        <p:spPr>
          <a:xfrm>
            <a:off x="808505" y="6550453"/>
            <a:ext cx="6491128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/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اليوم الأول 23 مايو 2022م - ورشة العمل التحضيرية لتنفيذ مسح دخل وإنفاق الأسرة الموحد بدول المجلس – </a:t>
            </a:r>
            <a:r>
              <a:rPr lang="ar-OM" sz="1050" dirty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عن </a:t>
            </a:r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ب</a:t>
            </a:r>
            <a:r>
              <a:rPr lang="ar-OM" sz="1050" dirty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ُ</a:t>
            </a:r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عد</a:t>
            </a:r>
            <a:endParaRPr lang="ar-OM" sz="1050" dirty="0">
              <a:solidFill>
                <a:srgbClr val="306491"/>
              </a:solidFill>
              <a:latin typeface="GE SS Text Light" panose="020A0503020102020204" pitchFamily="18" charset="-78"/>
              <a:ea typeface="GE SS Text Light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4417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1"/>
          <p:cNvSpPr txBox="1">
            <a:spLocks/>
          </p:cNvSpPr>
          <p:nvPr/>
        </p:nvSpPr>
        <p:spPr>
          <a:xfrm>
            <a:off x="11519555" y="6538912"/>
            <a:ext cx="451964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00DD65-7AB7-074E-B6C8-56E95AA352D1}" type="slidenum">
              <a:rPr lang="en-US" smtClean="0">
                <a:solidFill>
                  <a:srgbClr val="306491"/>
                </a:solidFill>
              </a:rPr>
              <a:pPr/>
              <a:t>13</a:t>
            </a:fld>
            <a:endParaRPr lang="en-US" dirty="0">
              <a:solidFill>
                <a:srgbClr val="30649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4069" y="240761"/>
            <a:ext cx="7211505" cy="284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 rtl="1">
              <a:lnSpc>
                <a:spcPts val="2000"/>
              </a:lnSpc>
              <a:defRPr/>
            </a:pPr>
            <a:r>
              <a:rPr lang="ar-OM" sz="2400" dirty="0" smtClean="0">
                <a:solidFill>
                  <a:srgbClr val="306491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برنامج عمل المركز </a:t>
            </a:r>
            <a:r>
              <a:rPr lang="ar-OM" sz="2400" dirty="0" smtClean="0">
                <a:solidFill>
                  <a:srgbClr val="306491"/>
                </a:solidFill>
                <a:latin typeface="GE SS Text Bold" panose="020A0503020102020204" pitchFamily="18" charset="-78"/>
                <a:ea typeface="GE SS Text Bold" panose="020A0503020102020204" pitchFamily="18" charset="-78"/>
              </a:rPr>
              <a:t>2022-2023م</a:t>
            </a:r>
            <a:endParaRPr lang="ar-OM" sz="2400" dirty="0">
              <a:solidFill>
                <a:srgbClr val="306491"/>
              </a:solidFill>
              <a:latin typeface="GE SS Text Bold" panose="020A0503020102020204" pitchFamily="18" charset="-78"/>
              <a:ea typeface="GE SS Text Bold" panose="020A05030201020202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02211" y="2689"/>
            <a:ext cx="780778" cy="961534"/>
          </a:xfrm>
          <a:prstGeom prst="rect">
            <a:avLst/>
          </a:prstGeom>
          <a:solidFill>
            <a:srgbClr val="B2C9E2"/>
          </a:solidFill>
        </p:spPr>
        <p:txBody>
          <a:bodyPr wrap="square" lIns="0" tIns="0" rIns="0" bIns="0" rtlCol="0" anchor="ctr">
            <a:noAutofit/>
          </a:bodyPr>
          <a:lstStyle/>
          <a:p>
            <a:pPr lvl="0" algn="ctr" rtl="1">
              <a:lnSpc>
                <a:spcPts val="2000"/>
              </a:lnSpc>
              <a:defRPr/>
            </a:pPr>
            <a:r>
              <a:rPr kumimoji="0" lang="ar-OM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تابع</a:t>
            </a:r>
          </a:p>
          <a:p>
            <a:pPr lvl="0" algn="ctr" rtl="1">
              <a:lnSpc>
                <a:spcPts val="2000"/>
              </a:lnSpc>
              <a:defRPr/>
            </a:pPr>
            <a:r>
              <a:rPr kumimoji="0" lang="ar-OM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 </a:t>
            </a:r>
            <a:endParaRPr lang="ar-OM" b="1" dirty="0">
              <a:solidFill>
                <a:schemeClr val="bg1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07888" y="871193"/>
            <a:ext cx="2722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b="1" dirty="0">
                <a:ea typeface="GE SS Text Light" panose="020A0503020102020204" pitchFamily="18" charset="-78"/>
                <a:cs typeface="GE SS Text Light" panose="020A0503020102020204" pitchFamily="18" charset="-78"/>
              </a:rPr>
              <a:t>العام </a:t>
            </a:r>
            <a:r>
              <a:rPr lang="en-US" b="1" dirty="0">
                <a:ea typeface="GE SS Text Light" panose="020A0503020102020204" pitchFamily="18" charset="-78"/>
                <a:cs typeface="GE SS Text Light" panose="020A0503020102020204" pitchFamily="18" charset="-78"/>
              </a:rPr>
              <a:t>2022</a:t>
            </a:r>
            <a:r>
              <a:rPr lang="ar-SA" b="1" dirty="0">
                <a:ea typeface="GE SS Text Light" panose="020A0503020102020204" pitchFamily="18" charset="-78"/>
                <a:cs typeface="GE SS Text Light" panose="020A0503020102020204" pitchFamily="18" charset="-78"/>
              </a:rPr>
              <a:t>م هو العام الثاني من تنفيذ …</a:t>
            </a:r>
            <a:endParaRPr lang="en-US" b="1" dirty="0"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9C05FD5-6AF5-4056-B9C1-8E833BDE6CBD}"/>
              </a:ext>
            </a:extLst>
          </p:cNvPr>
          <p:cNvSpPr/>
          <p:nvPr/>
        </p:nvSpPr>
        <p:spPr>
          <a:xfrm>
            <a:off x="1068705" y="1262468"/>
            <a:ext cx="7593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b="1" dirty="0">
                <a:solidFill>
                  <a:schemeClr val="accent1">
                    <a:lumMod val="75000"/>
                  </a:schemeClr>
                </a:solidFill>
                <a:ea typeface="GE SS Text Bold" panose="020A0503020102020204" pitchFamily="18" charset="-78"/>
                <a:cs typeface="GE SS Text Bold" panose="020A0503020102020204" pitchFamily="18" charset="-78"/>
              </a:rPr>
              <a:t>الخطة الاستراتيجية للعمل الإحصائي الخليجي المشترك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</a:t>
            </a:r>
            <a:r>
              <a:rPr lang="ar-SA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للفترة (</a:t>
            </a:r>
            <a:r>
              <a:rPr lang="en-US" dirty="0">
                <a:ea typeface="GE SS Text Light" panose="020A0503020102020204" pitchFamily="18" charset="-78"/>
                <a:cs typeface="GE SS Text Light" panose="020A0503020102020204" pitchFamily="18" charset="-78"/>
              </a:rPr>
              <a:t>2021</a:t>
            </a:r>
            <a:r>
              <a:rPr lang="ar-SA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-</a:t>
            </a:r>
            <a:r>
              <a:rPr lang="en-US" dirty="0">
                <a:ea typeface="GE SS Text Light" panose="020A0503020102020204" pitchFamily="18" charset="-78"/>
                <a:cs typeface="GE SS Text Light" panose="020A0503020102020204" pitchFamily="18" charset="-78"/>
              </a:rPr>
              <a:t>2025</a:t>
            </a:r>
            <a:r>
              <a:rPr lang="ar-SA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م)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-5046798" y="6244333"/>
            <a:ext cx="0" cy="2988827"/>
          </a:xfrm>
          <a:prstGeom prst="line">
            <a:avLst/>
          </a:prstGeom>
          <a:ln>
            <a:solidFill>
              <a:srgbClr val="6B6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39CEBE3-BD4F-43EA-87E5-02C1C4A63E64}"/>
              </a:ext>
            </a:extLst>
          </p:cNvPr>
          <p:cNvSpPr/>
          <p:nvPr/>
        </p:nvSpPr>
        <p:spPr>
          <a:xfrm>
            <a:off x="1068704" y="1984061"/>
            <a:ext cx="7339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solidFill>
                  <a:srgbClr val="222222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دعم </a:t>
            </a:r>
            <a:r>
              <a:rPr lang="ar-SA" b="1" dirty="0">
                <a:solidFill>
                  <a:srgbClr val="C9A42A"/>
                </a:solidFill>
                <a:ea typeface="GE SS Text Bold" panose="020A0503020102020204" pitchFamily="18" charset="-78"/>
                <a:cs typeface="GE SS Text Bold" panose="020A0503020102020204" pitchFamily="18" charset="-78"/>
              </a:rPr>
              <a:t>أجهزة الإحصاء الوطنية </a:t>
            </a:r>
            <a:r>
              <a:rPr lang="ar-SA" dirty="0">
                <a:solidFill>
                  <a:srgbClr val="222222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في جهودها لتمكين المنظومات الإحصائية الوطنية من إنتاج </a:t>
            </a:r>
            <a:r>
              <a:rPr lang="ar-SA" b="1" dirty="0">
                <a:solidFill>
                  <a:srgbClr val="C9A42A"/>
                </a:solidFill>
                <a:ea typeface="GE SS Text Bold" panose="020A0503020102020204" pitchFamily="18" charset="-78"/>
                <a:cs typeface="GE SS Text Bold" panose="020A0503020102020204" pitchFamily="18" charset="-78"/>
              </a:rPr>
              <a:t>إحصاءات ذات جودة عالية وموحّدة </a:t>
            </a:r>
            <a:r>
              <a:rPr lang="ar-SA" dirty="0">
                <a:solidFill>
                  <a:srgbClr val="222222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وتتاح في الوقت المناسب وتلبي احتياجات </a:t>
            </a:r>
            <a:r>
              <a:rPr lang="ar-SA" dirty="0" smtClean="0">
                <a:solidFill>
                  <a:srgbClr val="222222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المستخدمين</a:t>
            </a:r>
            <a:r>
              <a:rPr lang="ar-OM" dirty="0" smtClean="0">
                <a:solidFill>
                  <a:srgbClr val="222222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من خلال ...</a:t>
            </a:r>
          </a:p>
          <a:p>
            <a:pPr algn="just" rtl="1"/>
            <a:r>
              <a:rPr lang="ar-SA" dirty="0" smtClean="0">
                <a:solidFill>
                  <a:srgbClr val="222222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</a:t>
            </a:r>
            <a:endParaRPr lang="en-US" dirty="0"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BC7E92A-62B5-4D01-A4B9-5AD4A2DEB2D9}"/>
              </a:ext>
            </a:extLst>
          </p:cNvPr>
          <p:cNvSpPr/>
          <p:nvPr/>
        </p:nvSpPr>
        <p:spPr>
          <a:xfrm>
            <a:off x="1202266" y="5543872"/>
            <a:ext cx="72056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solidFill>
                  <a:srgbClr val="222222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دعم </a:t>
            </a:r>
            <a:r>
              <a:rPr lang="ar-SA" b="1" dirty="0">
                <a:solidFill>
                  <a:srgbClr val="C9A42A"/>
                </a:solidFill>
                <a:ea typeface="GE SS Text Bold" panose="020A0503020102020204" pitchFamily="18" charset="-78"/>
                <a:cs typeface="GE SS Text Bold" panose="020A0503020102020204" pitchFamily="18" charset="-78"/>
              </a:rPr>
              <a:t>مسيرة العمل الخليجي المشترك </a:t>
            </a:r>
            <a:r>
              <a:rPr lang="ar-SA" dirty="0">
                <a:solidFill>
                  <a:srgbClr val="222222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بالمنتجات والخدمات الإحصائية التي تعين صانعي القرارات وراسمي السياسات </a:t>
            </a:r>
            <a:r>
              <a:rPr lang="ar-OM" dirty="0" smtClean="0">
                <a:solidFill>
                  <a:srgbClr val="222222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وإبراز مجلس التعاون كإقليم وتكتل اقتصادي واجتماعي واحد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D46185E-ABE2-4F96-A6FB-CBEF37585B3E}"/>
              </a:ext>
            </a:extLst>
          </p:cNvPr>
          <p:cNvSpPr/>
          <p:nvPr/>
        </p:nvSpPr>
        <p:spPr>
          <a:xfrm>
            <a:off x="8543354" y="1926764"/>
            <a:ext cx="27222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600" b="1" dirty="0">
                <a:solidFill>
                  <a:schemeClr val="accent1">
                    <a:lumMod val="75000"/>
                  </a:schemeClr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يركز برنامج عمل المركز على ... 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1D87485-25EA-4FEB-A0DF-5E431E2505B8}"/>
              </a:ext>
            </a:extLst>
          </p:cNvPr>
          <p:cNvSpPr/>
          <p:nvPr/>
        </p:nvSpPr>
        <p:spPr>
          <a:xfrm>
            <a:off x="8397302" y="5485091"/>
            <a:ext cx="29803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600" b="1" dirty="0">
                <a:solidFill>
                  <a:schemeClr val="accent1">
                    <a:lumMod val="75000"/>
                  </a:schemeClr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تمكن تلك الإحصاءات المركز من ... 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1546" y="595772"/>
            <a:ext cx="3302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0853" algn="justLow" defTabSz="721919" rtl="1">
              <a:spcAft>
                <a:spcPts val="1800"/>
              </a:spcAft>
            </a:pPr>
            <a:r>
              <a:rPr lang="ar-OM" sz="2000" b="1" dirty="0">
                <a:solidFill>
                  <a:srgbClr val="C00000"/>
                </a:solidFill>
                <a:ea typeface="GE SS Text Light" panose="020A0503020102020204" pitchFamily="18" charset="-78"/>
                <a:cs typeface="GE SS Text Light" panose="020A0503020102020204" pitchFamily="18" charset="-78"/>
              </a:rPr>
              <a:t>إحصاءات دخل وإنفاق الأسرة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AFB8AEB-0E53-4A4C-A59F-C1BDF7E38270}"/>
              </a:ext>
            </a:extLst>
          </p:cNvPr>
          <p:cNvGrpSpPr/>
          <p:nvPr/>
        </p:nvGrpSpPr>
        <p:grpSpPr>
          <a:xfrm rot="10800000">
            <a:off x="8386717" y="2891610"/>
            <a:ext cx="341379" cy="341379"/>
            <a:chOff x="5364088" y="4305870"/>
            <a:chExt cx="504056" cy="50405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17A6AAF4-5274-40CD-9DA2-E93BEF2C9777}"/>
                </a:ext>
              </a:extLst>
            </p:cNvPr>
            <p:cNvSpPr/>
            <p:nvPr/>
          </p:nvSpPr>
          <p:spPr>
            <a:xfrm>
              <a:off x="5364088" y="4305870"/>
              <a:ext cx="504056" cy="50405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44" name="Chevron 24">
              <a:extLst>
                <a:ext uri="{FF2B5EF4-FFF2-40B4-BE49-F238E27FC236}">
                  <a16:creationId xmlns:a16="http://schemas.microsoft.com/office/drawing/2014/main" xmlns="" id="{909894D4-E1C2-41BF-B40A-E48894A54A10}"/>
                </a:ext>
              </a:extLst>
            </p:cNvPr>
            <p:cNvSpPr/>
            <p:nvPr/>
          </p:nvSpPr>
          <p:spPr>
            <a:xfrm>
              <a:off x="5519912" y="4431034"/>
              <a:ext cx="223663" cy="253727"/>
            </a:xfrm>
            <a:prstGeom prst="chevron">
              <a:avLst>
                <a:gd name="adj" fmla="val 6235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4D1E4A3A-408B-4AE5-8050-DD7D6FA117DE}"/>
              </a:ext>
            </a:extLst>
          </p:cNvPr>
          <p:cNvSpPr/>
          <p:nvPr/>
        </p:nvSpPr>
        <p:spPr>
          <a:xfrm>
            <a:off x="2056944" y="2871347"/>
            <a:ext cx="636393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OM" dirty="0" smtClean="0">
                <a:solidFill>
                  <a:srgbClr val="222222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استدامة أعمال فريق العمل المختص (الاجتماع الرابع في </a:t>
            </a:r>
            <a:r>
              <a:rPr lang="ar-OM" dirty="0" smtClean="0">
                <a:solidFill>
                  <a:srgbClr val="222222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26</a:t>
            </a:r>
            <a:r>
              <a:rPr lang="ar-OM" dirty="0" smtClean="0">
                <a:solidFill>
                  <a:srgbClr val="222222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مايو </a:t>
            </a:r>
            <a:r>
              <a:rPr lang="ar-OM" dirty="0" smtClean="0">
                <a:solidFill>
                  <a:srgbClr val="222222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2022م</a:t>
            </a:r>
            <a:r>
              <a:rPr lang="ar-OM" dirty="0" smtClean="0">
                <a:solidFill>
                  <a:srgbClr val="222222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)</a:t>
            </a:r>
          </a:p>
          <a:p>
            <a:pPr rtl="1"/>
            <a:r>
              <a:rPr lang="ar-OM" sz="1600" dirty="0" smtClean="0">
                <a:solidFill>
                  <a:schemeClr val="accent1">
                    <a:lumMod val="75000"/>
                  </a:schemeClr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فريق عمل الأمانة العامة لمجلس التعاون لدخل وإنفاق الأسرة 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AFB8AEB-0E53-4A4C-A59F-C1BDF7E38270}"/>
              </a:ext>
            </a:extLst>
          </p:cNvPr>
          <p:cNvGrpSpPr/>
          <p:nvPr/>
        </p:nvGrpSpPr>
        <p:grpSpPr>
          <a:xfrm rot="10800000">
            <a:off x="8407887" y="3507937"/>
            <a:ext cx="341379" cy="341379"/>
            <a:chOff x="5364088" y="4305870"/>
            <a:chExt cx="504056" cy="50405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17A6AAF4-5274-40CD-9DA2-E93BEF2C9777}"/>
                </a:ext>
              </a:extLst>
            </p:cNvPr>
            <p:cNvSpPr/>
            <p:nvPr/>
          </p:nvSpPr>
          <p:spPr>
            <a:xfrm>
              <a:off x="5364088" y="4305870"/>
              <a:ext cx="504056" cy="50405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48" name="Chevron 24">
              <a:extLst>
                <a:ext uri="{FF2B5EF4-FFF2-40B4-BE49-F238E27FC236}">
                  <a16:creationId xmlns:a16="http://schemas.microsoft.com/office/drawing/2014/main" xmlns="" id="{909894D4-E1C2-41BF-B40A-E48894A54A10}"/>
                </a:ext>
              </a:extLst>
            </p:cNvPr>
            <p:cNvSpPr/>
            <p:nvPr/>
          </p:nvSpPr>
          <p:spPr>
            <a:xfrm>
              <a:off x="5519912" y="4431034"/>
              <a:ext cx="223663" cy="253727"/>
            </a:xfrm>
            <a:prstGeom prst="chevron">
              <a:avLst>
                <a:gd name="adj" fmla="val 6235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4D1E4A3A-408B-4AE5-8050-DD7D6FA117DE}"/>
              </a:ext>
            </a:extLst>
          </p:cNvPr>
          <p:cNvSpPr/>
          <p:nvPr/>
        </p:nvSpPr>
        <p:spPr>
          <a:xfrm>
            <a:off x="1140079" y="3429836"/>
            <a:ext cx="71964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OM" dirty="0" smtClean="0">
                <a:solidFill>
                  <a:srgbClr val="222222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بناء وتعزيز القدرات الإحصائية </a:t>
            </a:r>
          </a:p>
          <a:p>
            <a:pPr algn="justLow" rtl="1"/>
            <a:r>
              <a:rPr lang="ar-OM" dirty="0" smtClean="0">
                <a:solidFill>
                  <a:srgbClr val="222222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ورش عمل ودورات تدريبية (تفاوت في مستوى الحاجة ورشة ودورات تدريبية متخصصة وطنية)</a:t>
            </a:r>
          </a:p>
          <a:p>
            <a:pPr algn="justLow" rtl="1"/>
            <a:r>
              <a:rPr lang="ar-OM" dirty="0" smtClean="0">
                <a:solidFill>
                  <a:srgbClr val="222222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مهمات دعم فني متخصصة (تفاوت في مستوى مهمات الدعم الفني بين دول المجلس.</a:t>
            </a:r>
            <a:endParaRPr lang="en-US" dirty="0">
              <a:solidFill>
                <a:srgbClr val="222222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AAFB8AEB-0E53-4A4C-A59F-C1BDF7E38270}"/>
              </a:ext>
            </a:extLst>
          </p:cNvPr>
          <p:cNvGrpSpPr/>
          <p:nvPr/>
        </p:nvGrpSpPr>
        <p:grpSpPr>
          <a:xfrm rot="10800000">
            <a:off x="8397302" y="4822394"/>
            <a:ext cx="341379" cy="341379"/>
            <a:chOff x="5364088" y="4305870"/>
            <a:chExt cx="504056" cy="504056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17A6AAF4-5274-40CD-9DA2-E93BEF2C9777}"/>
                </a:ext>
              </a:extLst>
            </p:cNvPr>
            <p:cNvSpPr/>
            <p:nvPr/>
          </p:nvSpPr>
          <p:spPr>
            <a:xfrm>
              <a:off x="5364088" y="4305870"/>
              <a:ext cx="504056" cy="50405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52" name="Chevron 24">
              <a:extLst>
                <a:ext uri="{FF2B5EF4-FFF2-40B4-BE49-F238E27FC236}">
                  <a16:creationId xmlns:a16="http://schemas.microsoft.com/office/drawing/2014/main" xmlns="" id="{909894D4-E1C2-41BF-B40A-E48894A54A10}"/>
                </a:ext>
              </a:extLst>
            </p:cNvPr>
            <p:cNvSpPr/>
            <p:nvPr/>
          </p:nvSpPr>
          <p:spPr>
            <a:xfrm>
              <a:off x="5519912" y="4431034"/>
              <a:ext cx="223663" cy="253727"/>
            </a:xfrm>
            <a:prstGeom prst="chevron">
              <a:avLst>
                <a:gd name="adj" fmla="val 6235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4D1E4A3A-408B-4AE5-8050-DD7D6FA117DE}"/>
              </a:ext>
            </a:extLst>
          </p:cNvPr>
          <p:cNvSpPr/>
          <p:nvPr/>
        </p:nvSpPr>
        <p:spPr>
          <a:xfrm>
            <a:off x="902653" y="4861379"/>
            <a:ext cx="750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OM" dirty="0" smtClean="0">
                <a:solidFill>
                  <a:srgbClr val="222222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توحيد وموائمة الإحصاءات من خلال تنفيذ مسح موحد واستخدام مصادر جديدة وبديلة</a:t>
            </a:r>
            <a:endParaRPr lang="en-US" dirty="0">
              <a:solidFill>
                <a:srgbClr val="222222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xmlns="" id="{9C670F82-7B09-406D-8CBC-51376AD743A0}"/>
              </a:ext>
            </a:extLst>
          </p:cNvPr>
          <p:cNvSpPr txBox="1">
            <a:spLocks/>
          </p:cNvSpPr>
          <p:nvPr/>
        </p:nvSpPr>
        <p:spPr>
          <a:xfrm>
            <a:off x="808505" y="6550453"/>
            <a:ext cx="6491128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/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اليوم الأول 23 مايو 2022م - ورشة العمل التحضيرية لتنفيذ مسح دخل وإنفاق الأسرة الموحد بدول المجلس – </a:t>
            </a:r>
            <a:r>
              <a:rPr lang="ar-OM" sz="1050" dirty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عن </a:t>
            </a:r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ب</a:t>
            </a:r>
            <a:r>
              <a:rPr lang="ar-OM" sz="1050" dirty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ُ</a:t>
            </a:r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عد</a:t>
            </a:r>
            <a:endParaRPr lang="ar-OM" sz="1050" dirty="0">
              <a:solidFill>
                <a:srgbClr val="306491"/>
              </a:solidFill>
              <a:latin typeface="GE SS Text Light" panose="020A0503020102020204" pitchFamily="18" charset="-78"/>
              <a:ea typeface="GE SS Text Light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6785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955" y="4036142"/>
            <a:ext cx="91440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rtl="1"/>
            <a:r>
              <a:rPr lang="ar-OM" sz="3600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شكراً لكم لحسن استماعكم</a:t>
            </a:r>
          </a:p>
        </p:txBody>
      </p:sp>
    </p:spTree>
    <p:extLst>
      <p:ext uri="{BB962C8B-B14F-4D97-AF65-F5344CB8AC3E}">
        <p14:creationId xmlns:p14="http://schemas.microsoft.com/office/powerpoint/2010/main" val="306019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38928" y="2958755"/>
            <a:ext cx="5655545" cy="1088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1295979" rtl="0" eaLnBrk="1" latinLnBrk="0" hangingPunct="1"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990" algn="l" defTabSz="1295979" rtl="0" eaLnBrk="1" latinLnBrk="0" hangingPunct="1"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5979" algn="l" defTabSz="1295979" rtl="0" eaLnBrk="1" latinLnBrk="0" hangingPunct="1"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3969" algn="l" defTabSz="1295979" rtl="0" eaLnBrk="1" latinLnBrk="0" hangingPunct="1"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1958" algn="l" defTabSz="1295979" rtl="0" eaLnBrk="1" latinLnBrk="0" hangingPunct="1"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9948" algn="l" defTabSz="1295979" rtl="0" eaLnBrk="1" latinLnBrk="0" hangingPunct="1"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7937" algn="l" defTabSz="1295979" rtl="0" eaLnBrk="1" latinLnBrk="0" hangingPunct="1"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35927" algn="l" defTabSz="1295979" rtl="0" eaLnBrk="1" latinLnBrk="0" hangingPunct="1"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916" algn="l" defTabSz="1295979" rtl="0" eaLnBrk="1" latinLnBrk="0" hangingPunct="1"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spcAft>
                <a:spcPts val="1200"/>
              </a:spcAft>
            </a:pPr>
            <a:r>
              <a:rPr lang="ar-OM" sz="2800" dirty="0" smtClean="0">
                <a:solidFill>
                  <a:srgbClr val="78869F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نبذة عن</a:t>
            </a:r>
            <a:endParaRPr lang="en-US" sz="2800" dirty="0" smtClean="0">
              <a:solidFill>
                <a:srgbClr val="78869F"/>
              </a:solidFill>
              <a:latin typeface="GE SS Text Bold" panose="020A0503020102020204" pitchFamily="18" charset="-78"/>
              <a:ea typeface="GE SS Text Bold" panose="020A0503020102020204" pitchFamily="18" charset="-78"/>
              <a:cs typeface="GE SS Text Bold" panose="020A0503020102020204" pitchFamily="18" charset="-78"/>
            </a:endParaRPr>
          </a:p>
          <a:p>
            <a:pPr algn="justLow" rtl="1">
              <a:lnSpc>
                <a:spcPts val="3800"/>
              </a:lnSpc>
              <a:spcAft>
                <a:spcPts val="1200"/>
              </a:spcAft>
            </a:pPr>
            <a:r>
              <a:rPr lang="ar-OM" sz="3600" b="1" dirty="0" smtClean="0">
                <a:solidFill>
                  <a:schemeClr val="bg2">
                    <a:lumMod val="10000"/>
                  </a:schemeClr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المركز الإحصائي الخليجي</a:t>
            </a:r>
            <a:endParaRPr lang="ar-OM" sz="3600" b="1" dirty="0">
              <a:solidFill>
                <a:schemeClr val="bg2">
                  <a:lumMod val="10000"/>
                </a:schemeClr>
              </a:solidFill>
              <a:latin typeface="GE SS Text Bold" panose="020A0503020102020204" pitchFamily="18" charset="-78"/>
              <a:ea typeface="GE SS Text Bold" panose="020A0503020102020204" pitchFamily="18" charset="-78"/>
              <a:cs typeface="GE SS Text Bold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1885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9C670F82-7B09-406D-8CBC-51376AD743A0}"/>
              </a:ext>
            </a:extLst>
          </p:cNvPr>
          <p:cNvSpPr txBox="1">
            <a:spLocks/>
          </p:cNvSpPr>
          <p:nvPr/>
        </p:nvSpPr>
        <p:spPr>
          <a:xfrm>
            <a:off x="808505" y="6550453"/>
            <a:ext cx="6491128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/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اليوم الأول 23 مايو 2022م - ورشة العمل التحضيرية لتنفيذ مسح دخل وإنفاق الأسرة الموحد بدول المجلس – </a:t>
            </a:r>
            <a:r>
              <a:rPr lang="ar-OM" sz="1050" dirty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عن </a:t>
            </a:r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ب</a:t>
            </a:r>
            <a:r>
              <a:rPr lang="ar-OM" sz="1050" dirty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ُ</a:t>
            </a:r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عد</a:t>
            </a:r>
            <a:endParaRPr lang="ar-OM" sz="1050" dirty="0">
              <a:solidFill>
                <a:srgbClr val="306491"/>
              </a:solidFill>
              <a:latin typeface="GE SS Text Light" panose="020A0503020102020204" pitchFamily="18" charset="-78"/>
              <a:ea typeface="GE SS Text Light" panose="020A0503020102020204" pitchFamily="18" charset="-78"/>
            </a:endParaRPr>
          </a:p>
        </p:txBody>
      </p:sp>
      <p:sp>
        <p:nvSpPr>
          <p:cNvPr id="9" name="Slide Number Placeholder 127"/>
          <p:cNvSpPr>
            <a:spLocks noGrp="1"/>
          </p:cNvSpPr>
          <p:nvPr>
            <p:ph type="sldNum" sz="quarter" idx="4294967295"/>
          </p:nvPr>
        </p:nvSpPr>
        <p:spPr>
          <a:xfrm>
            <a:off x="14914538" y="8453010"/>
            <a:ext cx="274662" cy="12646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D0A227"/>
                </a:solidFill>
              </a:rPr>
              <a:t>3</a:t>
            </a:fld>
            <a:endParaRPr lang="en-US" sz="1400" b="1" dirty="0">
              <a:solidFill>
                <a:srgbClr val="D0A227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10300" r="5964" b="10470"/>
          <a:stretch/>
        </p:blipFill>
        <p:spPr>
          <a:xfrm>
            <a:off x="1963850" y="176512"/>
            <a:ext cx="9635570" cy="632178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963850" y="0"/>
            <a:ext cx="10228150" cy="634180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4" descr="Image result for vision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808" y="914079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135626" y="1561213"/>
            <a:ext cx="7445689" cy="691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rtl="1">
              <a:lnSpc>
                <a:spcPts val="2600"/>
              </a:lnSpc>
            </a:pPr>
            <a:r>
              <a:rPr lang="ar-OM" sz="2800" dirty="0">
                <a:solidFill>
                  <a:schemeClr val="bg1">
                    <a:lumMod val="50000"/>
                  </a:schemeClr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مصدر معتمد ومحرك فعّال للنظام الإحصائي بدول المجلس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856220" y="1370776"/>
            <a:ext cx="274319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rtl="1"/>
            <a:r>
              <a:rPr lang="ar-OM" sz="4800" dirty="0">
                <a:solidFill>
                  <a:srgbClr val="FFC000">
                    <a:lumMod val="75000"/>
                  </a:srgbClr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الـــــــــرؤية</a:t>
            </a:r>
          </a:p>
        </p:txBody>
      </p:sp>
      <p:pic>
        <p:nvPicPr>
          <p:cNvPr id="30" name="Picture 18" descr="Related image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2261">
            <a:off x="10411908" y="3072963"/>
            <a:ext cx="898650" cy="84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958646" y="3391178"/>
            <a:ext cx="7622670" cy="691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rtl="1">
              <a:lnSpc>
                <a:spcPts val="2600"/>
              </a:lnSpc>
            </a:pPr>
            <a:r>
              <a:rPr lang="ar-OM" sz="2800" dirty="0">
                <a:solidFill>
                  <a:schemeClr val="bg1">
                    <a:lumMod val="50000"/>
                  </a:schemeClr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رفد صناع القرار والباحثين والمهتمين في دول المجلس بالمعرفة الإحصائية المعتمدة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856220" y="3409940"/>
            <a:ext cx="27432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rtl="1"/>
            <a:r>
              <a:rPr lang="ar-OM" sz="4800" dirty="0">
                <a:solidFill>
                  <a:srgbClr val="FFC000">
                    <a:lumMod val="75000"/>
                  </a:srgbClr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الــــــرسالة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69194" y="5005128"/>
            <a:ext cx="984078" cy="94108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-821181" y="5539362"/>
            <a:ext cx="9402496" cy="592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OM" sz="2800" dirty="0">
                <a:solidFill>
                  <a:schemeClr val="bg1">
                    <a:lumMod val="50000"/>
                  </a:schemeClr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المصداقية  </a:t>
            </a:r>
            <a:r>
              <a:rPr lang="ar-OM" sz="2800" dirty="0">
                <a:solidFill>
                  <a:schemeClr val="bg1">
                    <a:lumMod val="50000"/>
                  </a:schemeClr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|</a:t>
            </a:r>
            <a:r>
              <a:rPr lang="ar-OM" sz="2800" dirty="0">
                <a:solidFill>
                  <a:schemeClr val="bg1">
                    <a:lumMod val="50000"/>
                  </a:schemeClr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  الشراكة  </a:t>
            </a:r>
            <a:r>
              <a:rPr lang="ar-OM" sz="2800" dirty="0">
                <a:solidFill>
                  <a:schemeClr val="bg1">
                    <a:lumMod val="50000"/>
                  </a:schemeClr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|</a:t>
            </a:r>
            <a:r>
              <a:rPr lang="ar-OM" sz="2800" dirty="0">
                <a:solidFill>
                  <a:schemeClr val="bg1">
                    <a:lumMod val="50000"/>
                  </a:schemeClr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  الإجادة  </a:t>
            </a:r>
            <a:r>
              <a:rPr lang="ar-OM" sz="2800" dirty="0">
                <a:solidFill>
                  <a:schemeClr val="bg1">
                    <a:lumMod val="50000"/>
                  </a:schemeClr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|</a:t>
            </a:r>
            <a:r>
              <a:rPr lang="ar-OM" sz="2800" dirty="0">
                <a:solidFill>
                  <a:schemeClr val="bg1">
                    <a:lumMod val="50000"/>
                  </a:schemeClr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  الواقعية  </a:t>
            </a:r>
            <a:r>
              <a:rPr lang="ar-OM" sz="2800" dirty="0">
                <a:solidFill>
                  <a:schemeClr val="bg1">
                    <a:lumMod val="50000"/>
                  </a:schemeClr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|</a:t>
            </a:r>
            <a:r>
              <a:rPr lang="ar-OM" sz="2800" dirty="0">
                <a:solidFill>
                  <a:schemeClr val="bg1">
                    <a:lumMod val="50000"/>
                  </a:schemeClr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  المهنية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856220" y="5467223"/>
            <a:ext cx="274319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rtl="1"/>
            <a:r>
              <a:rPr lang="ar-OM" sz="4800" dirty="0">
                <a:solidFill>
                  <a:srgbClr val="FFC000">
                    <a:lumMod val="75000"/>
                  </a:srgbClr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الـــــــــقيم</a:t>
            </a:r>
          </a:p>
        </p:txBody>
      </p:sp>
    </p:spTree>
    <p:extLst>
      <p:ext uri="{BB962C8B-B14F-4D97-AF65-F5344CB8AC3E}">
        <p14:creationId xmlns:p14="http://schemas.microsoft.com/office/powerpoint/2010/main" val="160755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27"/>
          <p:cNvSpPr>
            <a:spLocks noGrp="1"/>
          </p:cNvSpPr>
          <p:nvPr>
            <p:ph type="sldNum" sz="quarter" idx="4294967295"/>
          </p:nvPr>
        </p:nvSpPr>
        <p:spPr>
          <a:xfrm>
            <a:off x="14914538" y="8453010"/>
            <a:ext cx="274662" cy="12646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D0A227"/>
                </a:solidFill>
              </a:rPr>
              <a:t>4</a:t>
            </a:fld>
            <a:endParaRPr lang="en-US" sz="1400" b="1" dirty="0">
              <a:solidFill>
                <a:srgbClr val="D0A227"/>
              </a:solidFill>
            </a:endParaRPr>
          </a:p>
        </p:txBody>
      </p:sp>
      <p:grpSp>
        <p:nvGrpSpPr>
          <p:cNvPr id="15" name="Graphic 17">
            <a:extLst>
              <a:ext uri="{FF2B5EF4-FFF2-40B4-BE49-F238E27FC236}">
                <a16:creationId xmlns:a16="http://schemas.microsoft.com/office/drawing/2014/main" xmlns="" id="{4C64C4B4-069B-4C6F-8260-B128D4452FA3}"/>
              </a:ext>
            </a:extLst>
          </p:cNvPr>
          <p:cNvGrpSpPr>
            <a:grpSpLocks noChangeAspect="1"/>
          </p:cNvGrpSpPr>
          <p:nvPr/>
        </p:nvGrpSpPr>
        <p:grpSpPr>
          <a:xfrm>
            <a:off x="1168072" y="415218"/>
            <a:ext cx="10409553" cy="6052035"/>
            <a:chOff x="2687161" y="3731096"/>
            <a:chExt cx="5158677" cy="3015360"/>
          </a:xfrm>
          <a:solidFill>
            <a:schemeClr val="bg1">
              <a:lumMod val="85000"/>
              <a:alpha val="35000"/>
            </a:schemeClr>
          </a:solidFill>
        </p:grpSpPr>
        <p:sp>
          <p:nvSpPr>
            <p:cNvPr id="17" name="Freeform: Shape 312">
              <a:extLst>
                <a:ext uri="{FF2B5EF4-FFF2-40B4-BE49-F238E27FC236}">
                  <a16:creationId xmlns:a16="http://schemas.microsoft.com/office/drawing/2014/main" xmlns="" id="{585B358B-7421-4438-A88F-2807C1AD7145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13">
              <a:extLst>
                <a:ext uri="{FF2B5EF4-FFF2-40B4-BE49-F238E27FC236}">
                  <a16:creationId xmlns:a16="http://schemas.microsoft.com/office/drawing/2014/main" xmlns="" id="{24D039C6-BD63-4891-82FF-08536E00B777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14">
              <a:extLst>
                <a:ext uri="{FF2B5EF4-FFF2-40B4-BE49-F238E27FC236}">
                  <a16:creationId xmlns:a16="http://schemas.microsoft.com/office/drawing/2014/main" xmlns="" id="{E167F700-F8FF-410A-B5CE-C919784CC4C5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15">
              <a:extLst>
                <a:ext uri="{FF2B5EF4-FFF2-40B4-BE49-F238E27FC236}">
                  <a16:creationId xmlns:a16="http://schemas.microsoft.com/office/drawing/2014/main" xmlns="" id="{D658C855-19FE-4DBF-9E02-4918F31B3167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16">
              <a:extLst>
                <a:ext uri="{FF2B5EF4-FFF2-40B4-BE49-F238E27FC236}">
                  <a16:creationId xmlns:a16="http://schemas.microsoft.com/office/drawing/2014/main" xmlns="" id="{D207D545-526D-415F-BD9D-3FE430836F34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17">
              <a:extLst>
                <a:ext uri="{FF2B5EF4-FFF2-40B4-BE49-F238E27FC236}">
                  <a16:creationId xmlns:a16="http://schemas.microsoft.com/office/drawing/2014/main" xmlns="" id="{C515CC06-5079-4F78-B3AC-6AE75806EAAD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18">
              <a:extLst>
                <a:ext uri="{FF2B5EF4-FFF2-40B4-BE49-F238E27FC236}">
                  <a16:creationId xmlns:a16="http://schemas.microsoft.com/office/drawing/2014/main" xmlns="" id="{0C5001E8-A83D-4123-BB66-D7EFC97BE0A8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19">
              <a:extLst>
                <a:ext uri="{FF2B5EF4-FFF2-40B4-BE49-F238E27FC236}">
                  <a16:creationId xmlns:a16="http://schemas.microsoft.com/office/drawing/2014/main" xmlns="" id="{7CEFBEDF-A8FA-4A51-85FB-BFCF63026B8C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20">
              <a:extLst>
                <a:ext uri="{FF2B5EF4-FFF2-40B4-BE49-F238E27FC236}">
                  <a16:creationId xmlns:a16="http://schemas.microsoft.com/office/drawing/2014/main" xmlns="" id="{3418BDB2-9EDC-419D-93A4-040ED1C62DA4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21">
              <a:extLst>
                <a:ext uri="{FF2B5EF4-FFF2-40B4-BE49-F238E27FC236}">
                  <a16:creationId xmlns:a16="http://schemas.microsoft.com/office/drawing/2014/main" xmlns="" id="{41BFE8A4-6D87-4FB1-8466-9430D0B2C321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22">
              <a:extLst>
                <a:ext uri="{FF2B5EF4-FFF2-40B4-BE49-F238E27FC236}">
                  <a16:creationId xmlns:a16="http://schemas.microsoft.com/office/drawing/2014/main" xmlns="" id="{A574C9B6-9675-40B8-BA0B-F1CA5A9B4705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23">
              <a:extLst>
                <a:ext uri="{FF2B5EF4-FFF2-40B4-BE49-F238E27FC236}">
                  <a16:creationId xmlns:a16="http://schemas.microsoft.com/office/drawing/2014/main" xmlns="" id="{B709D0F5-26B4-474E-9405-AFC3F7C126F7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24">
              <a:extLst>
                <a:ext uri="{FF2B5EF4-FFF2-40B4-BE49-F238E27FC236}">
                  <a16:creationId xmlns:a16="http://schemas.microsoft.com/office/drawing/2014/main" xmlns="" id="{456F5DD0-61E6-4CA9-8D17-F00A43689721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25">
              <a:extLst>
                <a:ext uri="{FF2B5EF4-FFF2-40B4-BE49-F238E27FC236}">
                  <a16:creationId xmlns:a16="http://schemas.microsoft.com/office/drawing/2014/main" xmlns="" id="{35CAD72C-DC1B-4B14-B126-A97130B88CD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26">
              <a:extLst>
                <a:ext uri="{FF2B5EF4-FFF2-40B4-BE49-F238E27FC236}">
                  <a16:creationId xmlns:a16="http://schemas.microsoft.com/office/drawing/2014/main" xmlns="" id="{B592794D-F6B2-4A09-82A5-726F48D416D5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27">
              <a:extLst>
                <a:ext uri="{FF2B5EF4-FFF2-40B4-BE49-F238E27FC236}">
                  <a16:creationId xmlns:a16="http://schemas.microsoft.com/office/drawing/2014/main" xmlns="" id="{5465BD2C-8585-4EC4-9714-2CC52CA618EF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28">
              <a:extLst>
                <a:ext uri="{FF2B5EF4-FFF2-40B4-BE49-F238E27FC236}">
                  <a16:creationId xmlns:a16="http://schemas.microsoft.com/office/drawing/2014/main" xmlns="" id="{6EA171B2-C4A4-4D01-B599-A5BA202FC61F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29">
              <a:extLst>
                <a:ext uri="{FF2B5EF4-FFF2-40B4-BE49-F238E27FC236}">
                  <a16:creationId xmlns:a16="http://schemas.microsoft.com/office/drawing/2014/main" xmlns="" id="{45213830-387E-4E58-84EC-054129F0C39C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30">
              <a:extLst>
                <a:ext uri="{FF2B5EF4-FFF2-40B4-BE49-F238E27FC236}">
                  <a16:creationId xmlns:a16="http://schemas.microsoft.com/office/drawing/2014/main" xmlns="" id="{EA301434-0C89-413C-B950-BFA351E0860C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31">
              <a:extLst>
                <a:ext uri="{FF2B5EF4-FFF2-40B4-BE49-F238E27FC236}">
                  <a16:creationId xmlns:a16="http://schemas.microsoft.com/office/drawing/2014/main" xmlns="" id="{3892B288-43EA-444A-B9AE-E074D606FAFA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32">
              <a:extLst>
                <a:ext uri="{FF2B5EF4-FFF2-40B4-BE49-F238E27FC236}">
                  <a16:creationId xmlns:a16="http://schemas.microsoft.com/office/drawing/2014/main" xmlns="" id="{B68306AC-1C4B-49BF-A925-E7C682D7C33A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33">
              <a:extLst>
                <a:ext uri="{FF2B5EF4-FFF2-40B4-BE49-F238E27FC236}">
                  <a16:creationId xmlns:a16="http://schemas.microsoft.com/office/drawing/2014/main" xmlns="" id="{D9AB3CFB-C36F-4407-9FC5-00A6E771516B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34">
              <a:extLst>
                <a:ext uri="{FF2B5EF4-FFF2-40B4-BE49-F238E27FC236}">
                  <a16:creationId xmlns:a16="http://schemas.microsoft.com/office/drawing/2014/main" xmlns="" id="{D409CF46-565C-482A-996B-15C403C46DF8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35">
              <a:extLst>
                <a:ext uri="{FF2B5EF4-FFF2-40B4-BE49-F238E27FC236}">
                  <a16:creationId xmlns:a16="http://schemas.microsoft.com/office/drawing/2014/main" xmlns="" id="{245241C5-9A0C-4829-A92B-98F10EEB3857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36">
              <a:extLst>
                <a:ext uri="{FF2B5EF4-FFF2-40B4-BE49-F238E27FC236}">
                  <a16:creationId xmlns:a16="http://schemas.microsoft.com/office/drawing/2014/main" xmlns="" id="{A6E68B4F-9367-466C-BE40-39A414B76CA9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37">
              <a:extLst>
                <a:ext uri="{FF2B5EF4-FFF2-40B4-BE49-F238E27FC236}">
                  <a16:creationId xmlns:a16="http://schemas.microsoft.com/office/drawing/2014/main" xmlns="" id="{1C003F11-9CC3-4DC8-B47B-7769B1016A23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38">
              <a:extLst>
                <a:ext uri="{FF2B5EF4-FFF2-40B4-BE49-F238E27FC236}">
                  <a16:creationId xmlns:a16="http://schemas.microsoft.com/office/drawing/2014/main" xmlns="" id="{7EC68ABA-BE33-49B6-8D5F-1F6CED273E5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39">
              <a:extLst>
                <a:ext uri="{FF2B5EF4-FFF2-40B4-BE49-F238E27FC236}">
                  <a16:creationId xmlns:a16="http://schemas.microsoft.com/office/drawing/2014/main" xmlns="" id="{2B0DF417-D59B-4C40-A548-FF8C59B99D7F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40">
              <a:extLst>
                <a:ext uri="{FF2B5EF4-FFF2-40B4-BE49-F238E27FC236}">
                  <a16:creationId xmlns:a16="http://schemas.microsoft.com/office/drawing/2014/main" xmlns="" id="{93CC9B6D-4FD9-4507-AC60-51CD7663465F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41">
              <a:extLst>
                <a:ext uri="{FF2B5EF4-FFF2-40B4-BE49-F238E27FC236}">
                  <a16:creationId xmlns:a16="http://schemas.microsoft.com/office/drawing/2014/main" xmlns="" id="{ABDC134D-451C-4AFD-AD38-338AD94EAE87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42">
              <a:extLst>
                <a:ext uri="{FF2B5EF4-FFF2-40B4-BE49-F238E27FC236}">
                  <a16:creationId xmlns:a16="http://schemas.microsoft.com/office/drawing/2014/main" xmlns="" id="{CB19ABD7-484B-44B3-8DC0-5D5B351FA634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43">
              <a:extLst>
                <a:ext uri="{FF2B5EF4-FFF2-40B4-BE49-F238E27FC236}">
                  <a16:creationId xmlns:a16="http://schemas.microsoft.com/office/drawing/2014/main" xmlns="" id="{F2A03C1A-9C32-4924-B607-07FCF0A51126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44">
              <a:extLst>
                <a:ext uri="{FF2B5EF4-FFF2-40B4-BE49-F238E27FC236}">
                  <a16:creationId xmlns:a16="http://schemas.microsoft.com/office/drawing/2014/main" xmlns="" id="{FB2A97BA-DB21-4CC8-B9FD-5FF716E55D9A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45">
              <a:extLst>
                <a:ext uri="{FF2B5EF4-FFF2-40B4-BE49-F238E27FC236}">
                  <a16:creationId xmlns:a16="http://schemas.microsoft.com/office/drawing/2014/main" xmlns="" id="{7716D1FE-E397-46D4-97E9-82F6A8C2C17D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46">
              <a:extLst>
                <a:ext uri="{FF2B5EF4-FFF2-40B4-BE49-F238E27FC236}">
                  <a16:creationId xmlns:a16="http://schemas.microsoft.com/office/drawing/2014/main" xmlns="" id="{90A97D55-5CAA-4E18-B5BF-1609DE20B72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47">
              <a:extLst>
                <a:ext uri="{FF2B5EF4-FFF2-40B4-BE49-F238E27FC236}">
                  <a16:creationId xmlns:a16="http://schemas.microsoft.com/office/drawing/2014/main" xmlns="" id="{39C17E09-DF50-4D2F-A010-EC4B14213BAB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48">
              <a:extLst>
                <a:ext uri="{FF2B5EF4-FFF2-40B4-BE49-F238E27FC236}">
                  <a16:creationId xmlns:a16="http://schemas.microsoft.com/office/drawing/2014/main" xmlns="" id="{C4135E73-BCBF-476C-A863-DDA0E5F44934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49">
              <a:extLst>
                <a:ext uri="{FF2B5EF4-FFF2-40B4-BE49-F238E27FC236}">
                  <a16:creationId xmlns:a16="http://schemas.microsoft.com/office/drawing/2014/main" xmlns="" id="{B8C573B0-6105-446F-91C7-55BF91AE1544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50">
              <a:extLst>
                <a:ext uri="{FF2B5EF4-FFF2-40B4-BE49-F238E27FC236}">
                  <a16:creationId xmlns:a16="http://schemas.microsoft.com/office/drawing/2014/main" xmlns="" id="{58DD065C-A9B0-4E25-8476-8E5E01099E40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51">
              <a:extLst>
                <a:ext uri="{FF2B5EF4-FFF2-40B4-BE49-F238E27FC236}">
                  <a16:creationId xmlns:a16="http://schemas.microsoft.com/office/drawing/2014/main" xmlns="" id="{4B00B450-34D3-41D1-BA55-8D186BE9B3E8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52">
              <a:extLst>
                <a:ext uri="{FF2B5EF4-FFF2-40B4-BE49-F238E27FC236}">
                  <a16:creationId xmlns:a16="http://schemas.microsoft.com/office/drawing/2014/main" xmlns="" id="{79F9D8B4-0AC1-4692-8C8F-807AC1C3ED6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353">
              <a:extLst>
                <a:ext uri="{FF2B5EF4-FFF2-40B4-BE49-F238E27FC236}">
                  <a16:creationId xmlns:a16="http://schemas.microsoft.com/office/drawing/2014/main" xmlns="" id="{1F33067E-3912-414B-B305-F662E09CE013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354">
              <a:extLst>
                <a:ext uri="{FF2B5EF4-FFF2-40B4-BE49-F238E27FC236}">
                  <a16:creationId xmlns:a16="http://schemas.microsoft.com/office/drawing/2014/main" xmlns="" id="{6403AEE5-9CEA-4ED5-9C93-5B9D09195E70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355">
              <a:extLst>
                <a:ext uri="{FF2B5EF4-FFF2-40B4-BE49-F238E27FC236}">
                  <a16:creationId xmlns:a16="http://schemas.microsoft.com/office/drawing/2014/main" xmlns="" id="{C6C4D341-716B-4181-AAF8-B93F9F2576BE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356">
              <a:extLst>
                <a:ext uri="{FF2B5EF4-FFF2-40B4-BE49-F238E27FC236}">
                  <a16:creationId xmlns:a16="http://schemas.microsoft.com/office/drawing/2014/main" xmlns="" id="{BD63B23C-F380-48E5-A4D9-452B4ADB1758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357">
              <a:extLst>
                <a:ext uri="{FF2B5EF4-FFF2-40B4-BE49-F238E27FC236}">
                  <a16:creationId xmlns:a16="http://schemas.microsoft.com/office/drawing/2014/main" xmlns="" id="{73DDAF5E-CDB5-419F-9BE1-35B91950AB0F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358">
              <a:extLst>
                <a:ext uri="{FF2B5EF4-FFF2-40B4-BE49-F238E27FC236}">
                  <a16:creationId xmlns:a16="http://schemas.microsoft.com/office/drawing/2014/main" xmlns="" id="{032C22EE-C21C-4B12-BB1B-A108A6486978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359">
              <a:extLst>
                <a:ext uri="{FF2B5EF4-FFF2-40B4-BE49-F238E27FC236}">
                  <a16:creationId xmlns:a16="http://schemas.microsoft.com/office/drawing/2014/main" xmlns="" id="{88DBDCA1-A584-4C62-BA60-507BAF0DD15A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360">
              <a:extLst>
                <a:ext uri="{FF2B5EF4-FFF2-40B4-BE49-F238E27FC236}">
                  <a16:creationId xmlns:a16="http://schemas.microsoft.com/office/drawing/2014/main" xmlns="" id="{B5BAB3B9-2709-4352-9CAA-F61D335248A6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361">
              <a:extLst>
                <a:ext uri="{FF2B5EF4-FFF2-40B4-BE49-F238E27FC236}">
                  <a16:creationId xmlns:a16="http://schemas.microsoft.com/office/drawing/2014/main" xmlns="" id="{26F62960-509F-481B-8EB2-75CA7D08E3EA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362">
              <a:extLst>
                <a:ext uri="{FF2B5EF4-FFF2-40B4-BE49-F238E27FC236}">
                  <a16:creationId xmlns:a16="http://schemas.microsoft.com/office/drawing/2014/main" xmlns="" id="{78CF041F-AC0A-4579-90A5-A4B0C78952D2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363">
              <a:extLst>
                <a:ext uri="{FF2B5EF4-FFF2-40B4-BE49-F238E27FC236}">
                  <a16:creationId xmlns:a16="http://schemas.microsoft.com/office/drawing/2014/main" xmlns="" id="{4F957625-A25A-497D-91C9-2F50A4810676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364">
              <a:extLst>
                <a:ext uri="{FF2B5EF4-FFF2-40B4-BE49-F238E27FC236}">
                  <a16:creationId xmlns:a16="http://schemas.microsoft.com/office/drawing/2014/main" xmlns="" id="{1A0E91FD-B7F5-4FC9-87D2-823B2EC68861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365">
              <a:extLst>
                <a:ext uri="{FF2B5EF4-FFF2-40B4-BE49-F238E27FC236}">
                  <a16:creationId xmlns:a16="http://schemas.microsoft.com/office/drawing/2014/main" xmlns="" id="{FC15273B-ADDF-4FA8-AEFE-84410D5A249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366">
              <a:extLst>
                <a:ext uri="{FF2B5EF4-FFF2-40B4-BE49-F238E27FC236}">
                  <a16:creationId xmlns:a16="http://schemas.microsoft.com/office/drawing/2014/main" xmlns="" id="{B64EE4AC-478D-40E6-A315-B0F0C9F7E72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367">
              <a:extLst>
                <a:ext uri="{FF2B5EF4-FFF2-40B4-BE49-F238E27FC236}">
                  <a16:creationId xmlns:a16="http://schemas.microsoft.com/office/drawing/2014/main" xmlns="" id="{C8082A98-8255-4591-82DA-F188B828CB71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368">
              <a:extLst>
                <a:ext uri="{FF2B5EF4-FFF2-40B4-BE49-F238E27FC236}">
                  <a16:creationId xmlns:a16="http://schemas.microsoft.com/office/drawing/2014/main" xmlns="" id="{E201599D-3948-4AAA-933E-C18F24B6FA75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369">
              <a:extLst>
                <a:ext uri="{FF2B5EF4-FFF2-40B4-BE49-F238E27FC236}">
                  <a16:creationId xmlns:a16="http://schemas.microsoft.com/office/drawing/2014/main" xmlns="" id="{0F67595D-62BA-4306-B109-0335BED3367E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370">
              <a:extLst>
                <a:ext uri="{FF2B5EF4-FFF2-40B4-BE49-F238E27FC236}">
                  <a16:creationId xmlns:a16="http://schemas.microsoft.com/office/drawing/2014/main" xmlns="" id="{9DFC25E7-7E8A-43D3-96CF-DB4968D28412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371">
              <a:extLst>
                <a:ext uri="{FF2B5EF4-FFF2-40B4-BE49-F238E27FC236}">
                  <a16:creationId xmlns:a16="http://schemas.microsoft.com/office/drawing/2014/main" xmlns="" id="{0DCF3A24-14D6-40F6-9994-7099071864A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372">
              <a:extLst>
                <a:ext uri="{FF2B5EF4-FFF2-40B4-BE49-F238E27FC236}">
                  <a16:creationId xmlns:a16="http://schemas.microsoft.com/office/drawing/2014/main" xmlns="" id="{39CEB5D4-3D54-48AE-B51C-37448A800619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373">
              <a:extLst>
                <a:ext uri="{FF2B5EF4-FFF2-40B4-BE49-F238E27FC236}">
                  <a16:creationId xmlns:a16="http://schemas.microsoft.com/office/drawing/2014/main" xmlns="" id="{48FC5B45-04A9-4AAD-806F-DDE2BB20BA0F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374">
              <a:extLst>
                <a:ext uri="{FF2B5EF4-FFF2-40B4-BE49-F238E27FC236}">
                  <a16:creationId xmlns:a16="http://schemas.microsoft.com/office/drawing/2014/main" xmlns="" id="{802484B2-0E52-4741-BABD-1E8C74F72269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375">
              <a:extLst>
                <a:ext uri="{FF2B5EF4-FFF2-40B4-BE49-F238E27FC236}">
                  <a16:creationId xmlns:a16="http://schemas.microsoft.com/office/drawing/2014/main" xmlns="" id="{DB50FDC4-DDC1-4659-9AA5-6E8E7FBE4B81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376">
              <a:extLst>
                <a:ext uri="{FF2B5EF4-FFF2-40B4-BE49-F238E27FC236}">
                  <a16:creationId xmlns:a16="http://schemas.microsoft.com/office/drawing/2014/main" xmlns="" id="{06AC458F-6F15-42D8-9CB5-E14F836EDE52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377">
              <a:extLst>
                <a:ext uri="{FF2B5EF4-FFF2-40B4-BE49-F238E27FC236}">
                  <a16:creationId xmlns:a16="http://schemas.microsoft.com/office/drawing/2014/main" xmlns="" id="{7CC8D7F3-B3E1-4D24-AD35-7C5412BD7F0D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378">
              <a:extLst>
                <a:ext uri="{FF2B5EF4-FFF2-40B4-BE49-F238E27FC236}">
                  <a16:creationId xmlns:a16="http://schemas.microsoft.com/office/drawing/2014/main" xmlns="" id="{16384720-AE97-41AE-A202-DE8B50F02AD1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379">
              <a:extLst>
                <a:ext uri="{FF2B5EF4-FFF2-40B4-BE49-F238E27FC236}">
                  <a16:creationId xmlns:a16="http://schemas.microsoft.com/office/drawing/2014/main" xmlns="" id="{1C97CBEB-E0D1-47FE-8811-F9ECED826DE1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380">
              <a:extLst>
                <a:ext uri="{FF2B5EF4-FFF2-40B4-BE49-F238E27FC236}">
                  <a16:creationId xmlns:a16="http://schemas.microsoft.com/office/drawing/2014/main" xmlns="" id="{307DCFC8-3F23-4738-80B2-A33362F4A079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381">
              <a:extLst>
                <a:ext uri="{FF2B5EF4-FFF2-40B4-BE49-F238E27FC236}">
                  <a16:creationId xmlns:a16="http://schemas.microsoft.com/office/drawing/2014/main" xmlns="" id="{D9A8BEE0-E4AD-477B-84C0-15105492780C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382">
              <a:extLst>
                <a:ext uri="{FF2B5EF4-FFF2-40B4-BE49-F238E27FC236}">
                  <a16:creationId xmlns:a16="http://schemas.microsoft.com/office/drawing/2014/main" xmlns="" id="{DBE7A520-9D6C-47FA-A9D0-2D504D737856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383">
              <a:extLst>
                <a:ext uri="{FF2B5EF4-FFF2-40B4-BE49-F238E27FC236}">
                  <a16:creationId xmlns:a16="http://schemas.microsoft.com/office/drawing/2014/main" xmlns="" id="{A6FA98A9-F433-4CDB-80FC-87B578B9CF90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384">
              <a:extLst>
                <a:ext uri="{FF2B5EF4-FFF2-40B4-BE49-F238E27FC236}">
                  <a16:creationId xmlns:a16="http://schemas.microsoft.com/office/drawing/2014/main" xmlns="" id="{AABC0089-57B9-4792-8660-6BF680E1EE8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385">
              <a:extLst>
                <a:ext uri="{FF2B5EF4-FFF2-40B4-BE49-F238E27FC236}">
                  <a16:creationId xmlns:a16="http://schemas.microsoft.com/office/drawing/2014/main" xmlns="" id="{ACDE9EAD-23E8-4226-B3EF-91227B3D9851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386">
              <a:extLst>
                <a:ext uri="{FF2B5EF4-FFF2-40B4-BE49-F238E27FC236}">
                  <a16:creationId xmlns:a16="http://schemas.microsoft.com/office/drawing/2014/main" xmlns="" id="{7FE44440-AAB8-43FC-BCBF-160435414CE6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387">
              <a:extLst>
                <a:ext uri="{FF2B5EF4-FFF2-40B4-BE49-F238E27FC236}">
                  <a16:creationId xmlns:a16="http://schemas.microsoft.com/office/drawing/2014/main" xmlns="" id="{A540B9DE-E362-40C8-B35E-CF92AA2BFBED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388">
              <a:extLst>
                <a:ext uri="{FF2B5EF4-FFF2-40B4-BE49-F238E27FC236}">
                  <a16:creationId xmlns:a16="http://schemas.microsoft.com/office/drawing/2014/main" xmlns="" id="{770A9759-0365-43F5-BD90-088E79AAB434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389">
              <a:extLst>
                <a:ext uri="{FF2B5EF4-FFF2-40B4-BE49-F238E27FC236}">
                  <a16:creationId xmlns:a16="http://schemas.microsoft.com/office/drawing/2014/main" xmlns="" id="{7D15A87F-29EB-4843-8ADA-5B9F8DC7752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390">
              <a:extLst>
                <a:ext uri="{FF2B5EF4-FFF2-40B4-BE49-F238E27FC236}">
                  <a16:creationId xmlns:a16="http://schemas.microsoft.com/office/drawing/2014/main" xmlns="" id="{C7C91D3C-564F-4B9A-A8B8-75A754427A4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391">
              <a:extLst>
                <a:ext uri="{FF2B5EF4-FFF2-40B4-BE49-F238E27FC236}">
                  <a16:creationId xmlns:a16="http://schemas.microsoft.com/office/drawing/2014/main" xmlns="" id="{1885AC63-DD19-4C0B-AF1A-F50EF3692838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392">
              <a:extLst>
                <a:ext uri="{FF2B5EF4-FFF2-40B4-BE49-F238E27FC236}">
                  <a16:creationId xmlns:a16="http://schemas.microsoft.com/office/drawing/2014/main" xmlns="" id="{CC16A0DB-D4BF-4D91-A436-77F7E5E87751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393">
              <a:extLst>
                <a:ext uri="{FF2B5EF4-FFF2-40B4-BE49-F238E27FC236}">
                  <a16:creationId xmlns:a16="http://schemas.microsoft.com/office/drawing/2014/main" xmlns="" id="{A8A3EEC9-C29D-4D6A-BA0E-AFEF1D0AFE8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394">
              <a:extLst>
                <a:ext uri="{FF2B5EF4-FFF2-40B4-BE49-F238E27FC236}">
                  <a16:creationId xmlns:a16="http://schemas.microsoft.com/office/drawing/2014/main" xmlns="" id="{6E46B42D-573E-4CB0-897A-C4347C65B6E9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395">
              <a:extLst>
                <a:ext uri="{FF2B5EF4-FFF2-40B4-BE49-F238E27FC236}">
                  <a16:creationId xmlns:a16="http://schemas.microsoft.com/office/drawing/2014/main" xmlns="" id="{1060B6F5-C756-41F6-B83F-9E81D1A8871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396">
              <a:extLst>
                <a:ext uri="{FF2B5EF4-FFF2-40B4-BE49-F238E27FC236}">
                  <a16:creationId xmlns:a16="http://schemas.microsoft.com/office/drawing/2014/main" xmlns="" id="{B5E2FCCD-7E0A-492E-B01A-102395B3C24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397">
              <a:extLst>
                <a:ext uri="{FF2B5EF4-FFF2-40B4-BE49-F238E27FC236}">
                  <a16:creationId xmlns:a16="http://schemas.microsoft.com/office/drawing/2014/main" xmlns="" id="{7283495B-4896-4E45-918E-71C9533E7A9B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398">
              <a:extLst>
                <a:ext uri="{FF2B5EF4-FFF2-40B4-BE49-F238E27FC236}">
                  <a16:creationId xmlns:a16="http://schemas.microsoft.com/office/drawing/2014/main" xmlns="" id="{166ECDEA-2F71-4864-89AD-465AA7F0A194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399">
              <a:extLst>
                <a:ext uri="{FF2B5EF4-FFF2-40B4-BE49-F238E27FC236}">
                  <a16:creationId xmlns:a16="http://schemas.microsoft.com/office/drawing/2014/main" xmlns="" id="{CA68B705-8A98-43BA-AC1E-220A02ED0EEC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400">
              <a:extLst>
                <a:ext uri="{FF2B5EF4-FFF2-40B4-BE49-F238E27FC236}">
                  <a16:creationId xmlns:a16="http://schemas.microsoft.com/office/drawing/2014/main" xmlns="" id="{8A17F821-2F28-49EE-88DA-4BFAE97A5AF9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401">
              <a:extLst>
                <a:ext uri="{FF2B5EF4-FFF2-40B4-BE49-F238E27FC236}">
                  <a16:creationId xmlns:a16="http://schemas.microsoft.com/office/drawing/2014/main" xmlns="" id="{876BC8C9-E468-4719-ACB9-7892EC8B88A8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402">
              <a:extLst>
                <a:ext uri="{FF2B5EF4-FFF2-40B4-BE49-F238E27FC236}">
                  <a16:creationId xmlns:a16="http://schemas.microsoft.com/office/drawing/2014/main" xmlns="" id="{1D845D4D-CAFD-4E7C-8F4A-3D28C07EE8F9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403">
              <a:extLst>
                <a:ext uri="{FF2B5EF4-FFF2-40B4-BE49-F238E27FC236}">
                  <a16:creationId xmlns:a16="http://schemas.microsoft.com/office/drawing/2014/main" xmlns="" id="{9E10FB3B-7334-4252-94F2-50BE6AE74917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404">
              <a:extLst>
                <a:ext uri="{FF2B5EF4-FFF2-40B4-BE49-F238E27FC236}">
                  <a16:creationId xmlns:a16="http://schemas.microsoft.com/office/drawing/2014/main" xmlns="" id="{73679A86-C205-44E7-9FA3-A3DDEE91A409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405">
              <a:extLst>
                <a:ext uri="{FF2B5EF4-FFF2-40B4-BE49-F238E27FC236}">
                  <a16:creationId xmlns:a16="http://schemas.microsoft.com/office/drawing/2014/main" xmlns="" id="{229CB5BF-5F98-4329-B3D0-36DFE5D16276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406">
              <a:extLst>
                <a:ext uri="{FF2B5EF4-FFF2-40B4-BE49-F238E27FC236}">
                  <a16:creationId xmlns:a16="http://schemas.microsoft.com/office/drawing/2014/main" xmlns="" id="{1F406D3E-2482-4D9B-894B-915501BEB282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407">
              <a:extLst>
                <a:ext uri="{FF2B5EF4-FFF2-40B4-BE49-F238E27FC236}">
                  <a16:creationId xmlns:a16="http://schemas.microsoft.com/office/drawing/2014/main" xmlns="" id="{2AF92E46-8AC6-4EB0-BEBC-31B4A3170396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408">
              <a:extLst>
                <a:ext uri="{FF2B5EF4-FFF2-40B4-BE49-F238E27FC236}">
                  <a16:creationId xmlns:a16="http://schemas.microsoft.com/office/drawing/2014/main" xmlns="" id="{1AD6DF61-9D85-4A6F-98BA-76210E800FB5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409">
              <a:extLst>
                <a:ext uri="{FF2B5EF4-FFF2-40B4-BE49-F238E27FC236}">
                  <a16:creationId xmlns:a16="http://schemas.microsoft.com/office/drawing/2014/main" xmlns="" id="{F14475EB-4263-406C-B0B9-E8A7122FD031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410">
              <a:extLst>
                <a:ext uri="{FF2B5EF4-FFF2-40B4-BE49-F238E27FC236}">
                  <a16:creationId xmlns:a16="http://schemas.microsoft.com/office/drawing/2014/main" xmlns="" id="{3DB5146C-FDEF-4427-BEEC-4F337C4486A5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411">
              <a:extLst>
                <a:ext uri="{FF2B5EF4-FFF2-40B4-BE49-F238E27FC236}">
                  <a16:creationId xmlns:a16="http://schemas.microsoft.com/office/drawing/2014/main" xmlns="" id="{B92F665D-5B36-44C2-BECD-211E006637E4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412">
              <a:extLst>
                <a:ext uri="{FF2B5EF4-FFF2-40B4-BE49-F238E27FC236}">
                  <a16:creationId xmlns:a16="http://schemas.microsoft.com/office/drawing/2014/main" xmlns="" id="{CA59ED1F-FD99-42E8-B08D-35A16B7F9B1C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413">
              <a:extLst>
                <a:ext uri="{FF2B5EF4-FFF2-40B4-BE49-F238E27FC236}">
                  <a16:creationId xmlns:a16="http://schemas.microsoft.com/office/drawing/2014/main" xmlns="" id="{47D17D63-3E72-45A7-B134-08D82BCA4B3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414">
              <a:extLst>
                <a:ext uri="{FF2B5EF4-FFF2-40B4-BE49-F238E27FC236}">
                  <a16:creationId xmlns:a16="http://schemas.microsoft.com/office/drawing/2014/main" xmlns="" id="{7A89857F-2A53-4D52-BD73-6CB20575EE86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415">
              <a:extLst>
                <a:ext uri="{FF2B5EF4-FFF2-40B4-BE49-F238E27FC236}">
                  <a16:creationId xmlns:a16="http://schemas.microsoft.com/office/drawing/2014/main" xmlns="" id="{804368DE-536B-4C07-801D-180C05A7DF23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416">
              <a:extLst>
                <a:ext uri="{FF2B5EF4-FFF2-40B4-BE49-F238E27FC236}">
                  <a16:creationId xmlns:a16="http://schemas.microsoft.com/office/drawing/2014/main" xmlns="" id="{2858FA61-121B-4526-8B45-EAD988F92976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417">
              <a:extLst>
                <a:ext uri="{FF2B5EF4-FFF2-40B4-BE49-F238E27FC236}">
                  <a16:creationId xmlns:a16="http://schemas.microsoft.com/office/drawing/2014/main" xmlns="" id="{A7000E49-CFC3-49B2-8EF9-D12BD46B38AE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418">
              <a:extLst>
                <a:ext uri="{FF2B5EF4-FFF2-40B4-BE49-F238E27FC236}">
                  <a16:creationId xmlns:a16="http://schemas.microsoft.com/office/drawing/2014/main" xmlns="" id="{DE72491E-CD36-43F6-8184-4BE6C6C2DC3B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419">
              <a:extLst>
                <a:ext uri="{FF2B5EF4-FFF2-40B4-BE49-F238E27FC236}">
                  <a16:creationId xmlns:a16="http://schemas.microsoft.com/office/drawing/2014/main" xmlns="" id="{9BA1B62B-B988-4FF4-B578-5BFB4160DEBA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420">
              <a:extLst>
                <a:ext uri="{FF2B5EF4-FFF2-40B4-BE49-F238E27FC236}">
                  <a16:creationId xmlns:a16="http://schemas.microsoft.com/office/drawing/2014/main" xmlns="" id="{EC1DBFDB-8DE6-4082-A2D1-75C12315E4D8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421">
              <a:extLst>
                <a:ext uri="{FF2B5EF4-FFF2-40B4-BE49-F238E27FC236}">
                  <a16:creationId xmlns:a16="http://schemas.microsoft.com/office/drawing/2014/main" xmlns="" id="{A2AB8758-C414-46A9-A6D0-34AD3FA83F35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422">
              <a:extLst>
                <a:ext uri="{FF2B5EF4-FFF2-40B4-BE49-F238E27FC236}">
                  <a16:creationId xmlns:a16="http://schemas.microsoft.com/office/drawing/2014/main" xmlns="" id="{6312D5FB-5158-4FA1-99A0-E89F7463C168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3875200" y="238206"/>
            <a:ext cx="793551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Low" rtl="1"/>
            <a:r>
              <a:rPr lang="ar-OM" sz="3600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اختصاصات المركز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7928652" y="679498"/>
            <a:ext cx="371548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 rtl="1"/>
            <a:r>
              <a:rPr lang="ar-OM" sz="1200" kern="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مقرة من </a:t>
            </a:r>
            <a:r>
              <a:rPr lang="ar-OM" sz="1200" kern="0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المجلس الأعلى</a:t>
            </a:r>
            <a:r>
              <a:rPr lang="ar-OM" sz="1200" kern="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– الدورة </a:t>
            </a:r>
            <a:r>
              <a:rPr lang="en-US" sz="1200" kern="0" dirty="0">
                <a:ea typeface="GE SS Text Light" panose="020A0503020102020204" pitchFamily="18" charset="-78"/>
                <a:cs typeface="GE SS Text Light" panose="020A0503020102020204" pitchFamily="18" charset="-78"/>
              </a:rPr>
              <a:t>33</a:t>
            </a:r>
            <a:endParaRPr lang="en-US" sz="1200" b="1" kern="0" dirty="0"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7457998" y="1169800"/>
            <a:ext cx="4078281" cy="47705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justLow" rtl="1">
              <a:lnSpc>
                <a:spcPts val="180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ar-OM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جمع</a:t>
            </a:r>
            <a:r>
              <a:rPr lang="ar-OM" sz="14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البيانات الإحصائية من خلال الأجهزة الإحصائية الوطنية والعمل على تصنيفها وتخزينها وتحليلها</a:t>
            </a:r>
          </a:p>
          <a:p>
            <a:pPr lvl="0" algn="justLow" rtl="1">
              <a:lnSpc>
                <a:spcPts val="180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ar-OM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إنشاء</a:t>
            </a:r>
            <a:r>
              <a:rPr lang="ar-OM" sz="1400" dirty="0" smtClean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</a:t>
            </a:r>
            <a:r>
              <a:rPr lang="ar-OM" sz="14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قواعد بيانات إحصائية تشمل جميع المجالات بالتعاون مع الأجهزة الإحصائية الوطنية</a:t>
            </a:r>
          </a:p>
          <a:p>
            <a:pPr lvl="0" algn="justLow" rtl="1">
              <a:lnSpc>
                <a:spcPts val="180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ar-OM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تنفيذ</a:t>
            </a:r>
            <a:r>
              <a:rPr lang="ar-OM" sz="1400" dirty="0" smtClean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</a:t>
            </a:r>
            <a:r>
              <a:rPr lang="ar-OM" sz="14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المشاريع الإحصائية المشتركة من خلال الأجهزة الإحصائية الوطنية</a:t>
            </a:r>
          </a:p>
          <a:p>
            <a:pPr lvl="0" algn="justLow" rtl="1">
              <a:lnSpc>
                <a:spcPts val="180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ar-OM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إعداد</a:t>
            </a:r>
            <a:r>
              <a:rPr lang="ar-OM" sz="1400" dirty="0" smtClean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</a:t>
            </a:r>
            <a:r>
              <a:rPr lang="ar-OM" sz="14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وتوفير البيانات والمعلومات والمؤشرات الإحصائية عن مجلس التعاون</a:t>
            </a:r>
          </a:p>
          <a:p>
            <a:pPr lvl="0" algn="justLow" rtl="1">
              <a:lnSpc>
                <a:spcPts val="180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ar-OM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توفير</a:t>
            </a:r>
            <a:r>
              <a:rPr lang="ar-OM" sz="1400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 </a:t>
            </a:r>
            <a:r>
              <a:rPr lang="ar-OM" sz="14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بيانات تمتاز بالشمولية والدقة والاتساق والاستمرارية والحداثة</a:t>
            </a:r>
          </a:p>
          <a:p>
            <a:pPr lvl="0" algn="justLow" rtl="1">
              <a:lnSpc>
                <a:spcPts val="180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ar-OM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تزويد</a:t>
            </a:r>
            <a:r>
              <a:rPr lang="ar-OM" sz="1400" dirty="0" smtClean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</a:t>
            </a:r>
            <a:r>
              <a:rPr lang="ar-OM" sz="14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الجهات الوطنية والأمانة العامة والأجهزة التابعة لها، والجهات الإقليمية والدولية بالبيانات والمعلومات</a:t>
            </a:r>
          </a:p>
          <a:p>
            <a:pPr algn="justLow" rtl="1">
              <a:lnSpc>
                <a:spcPts val="180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ar-OM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وضع</a:t>
            </a:r>
            <a:r>
              <a:rPr lang="ar-OM" sz="1400" dirty="0" smtClean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</a:t>
            </a:r>
            <a:r>
              <a:rPr lang="ar-OM" sz="14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الخطط الاستراتيجية للعمل الإحصائي لمجلس التعاون بالتنسيق مع أجهزة الإحصاء الوطنية</a:t>
            </a:r>
          </a:p>
          <a:p>
            <a:pPr algn="justLow" rtl="1">
              <a:lnSpc>
                <a:spcPts val="180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ar-OM" dirty="0" smtClean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تنسيق</a:t>
            </a:r>
            <a:r>
              <a:rPr lang="ar-OM" sz="1400" dirty="0" smtClean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</a:t>
            </a:r>
            <a:r>
              <a:rPr lang="ar-OM" sz="14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برامج العمل الإحصائي على مستوى الدول الأعضاء بالتعاون مع أجهزة الإحصاء الوطنية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896472" y="1080052"/>
            <a:ext cx="3602486" cy="46935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Low" rtl="1">
              <a:lnSpc>
                <a:spcPts val="18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ar-OM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تمثيل</a:t>
            </a:r>
            <a:r>
              <a:rPr lang="ar-OM" sz="14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مجلس التعاون في الشؤون الإحصائية</a:t>
            </a:r>
          </a:p>
          <a:p>
            <a:pPr algn="justLow" rtl="1">
              <a:lnSpc>
                <a:spcPts val="180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ar-OM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عقد</a:t>
            </a:r>
            <a:r>
              <a:rPr lang="ar-OM" sz="1400" dirty="0" smtClean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</a:t>
            </a:r>
            <a:r>
              <a:rPr lang="ar-OM" sz="14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اتفاقيات التعاون الدولية لتطوير النظام الإحصائي الخليجي وفقاً للتشريعات النافذة وبالتنسيق مع الجهات المختصة</a:t>
            </a:r>
          </a:p>
          <a:p>
            <a:pPr algn="justLow" rtl="1">
              <a:lnSpc>
                <a:spcPts val="18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ar-OM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تطبيق</a:t>
            </a:r>
            <a:r>
              <a:rPr lang="ar-OM" sz="1400" dirty="0" smtClean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</a:t>
            </a:r>
            <a:r>
              <a:rPr lang="ar-OM" sz="14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المعايير الدولية في العمل الإحصائي</a:t>
            </a:r>
          </a:p>
          <a:p>
            <a:pPr algn="justLow" rtl="1">
              <a:lnSpc>
                <a:spcPts val="180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ar-OM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توحيد</a:t>
            </a:r>
            <a:r>
              <a:rPr lang="ar-OM" sz="1400" dirty="0" smtClean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</a:t>
            </a:r>
            <a:r>
              <a:rPr lang="ar-OM" sz="14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المنهجيات والمعايير المستخدمة في العمل الإحصائي ، وتعريفاتها وتصنيفاتها وذلك بالتنسيق مع أجهزة الإحصاء الوطنية</a:t>
            </a:r>
          </a:p>
          <a:p>
            <a:pPr algn="justLow" rtl="1">
              <a:lnSpc>
                <a:spcPts val="18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ar-OM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القيام</a:t>
            </a:r>
            <a:r>
              <a:rPr lang="ar-OM" sz="1400" dirty="0" smtClean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</a:t>
            </a:r>
            <a:r>
              <a:rPr lang="ar-OM" sz="14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بما يحقق ضمان جودة العمل الإحصائي</a:t>
            </a:r>
          </a:p>
          <a:p>
            <a:pPr algn="justLow" rtl="1">
              <a:lnSpc>
                <a:spcPts val="180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ar-OM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بناء</a:t>
            </a:r>
            <a:r>
              <a:rPr lang="ar-OM" sz="1400" dirty="0" smtClean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</a:t>
            </a:r>
            <a:r>
              <a:rPr lang="ar-OM" sz="1400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القدرات</a:t>
            </a:r>
            <a:r>
              <a:rPr lang="ar-OM" sz="14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وتوفير الدعم الفني للنهوض بالعمل الإحصائي للدول الأعضاء</a:t>
            </a:r>
          </a:p>
          <a:p>
            <a:pPr algn="justLow" rtl="1">
              <a:lnSpc>
                <a:spcPts val="180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ar-OM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إعداد</a:t>
            </a:r>
            <a:r>
              <a:rPr lang="ar-OM" sz="1400" dirty="0" smtClean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</a:t>
            </a:r>
            <a:r>
              <a:rPr lang="ar-OM" sz="14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وتوفير البرامج التدريبية لتطوير الموارد البشرية العاملة في المجال الإحصائي</a:t>
            </a:r>
          </a:p>
          <a:p>
            <a:pPr algn="justLow" rtl="1">
              <a:lnSpc>
                <a:spcPts val="180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ar-OM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نشر</a:t>
            </a:r>
            <a:r>
              <a:rPr lang="ar-OM" sz="1400" dirty="0" smtClean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</a:t>
            </a:r>
            <a:r>
              <a:rPr lang="ar-OM" sz="14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المعلومات والمؤشرات الإحصائية بمختلف وسائل النشر</a:t>
            </a:r>
          </a:p>
          <a:p>
            <a:pPr algn="justLow" rtl="1">
              <a:lnSpc>
                <a:spcPts val="1800"/>
              </a:lnSpc>
              <a:spcAft>
                <a:spcPts val="1200"/>
              </a:spcAft>
              <a:tabLst>
                <a:tab pos="457200" algn="l"/>
              </a:tabLst>
            </a:pPr>
            <a:r>
              <a:rPr lang="ar-OM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المساهمة</a:t>
            </a:r>
            <a:r>
              <a:rPr lang="ar-OM" sz="1400" dirty="0" smtClean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</a:t>
            </a:r>
            <a:r>
              <a:rPr lang="ar-OM" sz="14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في بناء ثقافة إحصائية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5115310" y="3175959"/>
            <a:ext cx="2045128" cy="463317"/>
          </a:xfrm>
          <a:prstGeom prst="rect">
            <a:avLst/>
          </a:prstGeom>
          <a:solidFill>
            <a:srgbClr val="D0A227">
              <a:alpha val="22000"/>
            </a:srgbClr>
          </a:solidFill>
        </p:spPr>
        <p:txBody>
          <a:bodyPr wrap="square" anchor="ctr" anchorCtr="0">
            <a:noAutofit/>
          </a:bodyPr>
          <a:lstStyle/>
          <a:p>
            <a:pPr algn="ctr" rtl="1">
              <a:lnSpc>
                <a:spcPts val="1500"/>
              </a:lnSpc>
              <a:buClr>
                <a:srgbClr val="629F9D"/>
              </a:buClr>
              <a:buSzPct val="200000"/>
              <a:tabLst>
                <a:tab pos="400050" algn="l"/>
              </a:tabLst>
            </a:pPr>
            <a:r>
              <a:rPr lang="ar-OM" sz="1200" dirty="0">
                <a:solidFill>
                  <a:schemeClr val="bg2">
                    <a:lumMod val="50000"/>
                  </a:schemeClr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المؤسسات الإقليمية والدولية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5115310" y="2064350"/>
            <a:ext cx="2045128" cy="467530"/>
          </a:xfrm>
          <a:prstGeom prst="rect">
            <a:avLst/>
          </a:prstGeom>
          <a:solidFill>
            <a:srgbClr val="D0A227">
              <a:alpha val="22000"/>
            </a:srgbClr>
          </a:solidFill>
        </p:spPr>
        <p:txBody>
          <a:bodyPr wrap="square" anchor="ctr" anchorCtr="0">
            <a:noAutofit/>
          </a:bodyPr>
          <a:lstStyle/>
          <a:p>
            <a:pPr lvl="0" algn="ctr" rtl="1">
              <a:lnSpc>
                <a:spcPts val="1500"/>
              </a:lnSpc>
              <a:spcAft>
                <a:spcPts val="0"/>
              </a:spcAft>
              <a:buClr>
                <a:srgbClr val="629F9D"/>
              </a:buClr>
              <a:buSzPct val="200000"/>
              <a:tabLst>
                <a:tab pos="400050" algn="l"/>
              </a:tabLst>
            </a:pPr>
            <a:r>
              <a:rPr lang="ar-OM" sz="1200" dirty="0">
                <a:solidFill>
                  <a:schemeClr val="bg2">
                    <a:lumMod val="50000"/>
                  </a:schemeClr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أجهزة الإحصاء الوطنية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5109696" y="3713629"/>
            <a:ext cx="2060648" cy="440153"/>
          </a:xfrm>
          <a:prstGeom prst="rect">
            <a:avLst/>
          </a:prstGeom>
          <a:solidFill>
            <a:srgbClr val="D0A227">
              <a:alpha val="22000"/>
            </a:srgbClr>
          </a:solidFill>
        </p:spPr>
        <p:txBody>
          <a:bodyPr wrap="square" anchor="ctr" anchorCtr="0">
            <a:noAutofit/>
          </a:bodyPr>
          <a:lstStyle/>
          <a:p>
            <a:pPr algn="ctr" rtl="1">
              <a:lnSpc>
                <a:spcPts val="1500"/>
              </a:lnSpc>
              <a:buClr>
                <a:srgbClr val="629F9D"/>
              </a:buClr>
              <a:buSzPct val="200000"/>
              <a:tabLst>
                <a:tab pos="400050" algn="l"/>
              </a:tabLst>
            </a:pPr>
            <a:r>
              <a:rPr lang="ar-OM" sz="1200" dirty="0">
                <a:solidFill>
                  <a:schemeClr val="bg2">
                    <a:lumMod val="50000"/>
                  </a:schemeClr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الجامعات </a:t>
            </a:r>
            <a:r>
              <a:rPr lang="ar-OM" sz="1200" dirty="0" smtClean="0">
                <a:solidFill>
                  <a:schemeClr val="bg2">
                    <a:lumMod val="50000"/>
                  </a:schemeClr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والمراكز </a:t>
            </a:r>
            <a:r>
              <a:rPr lang="ar-OM" sz="1200" dirty="0">
                <a:solidFill>
                  <a:schemeClr val="bg2">
                    <a:lumMod val="50000"/>
                  </a:schemeClr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البحثية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5116335" y="1372596"/>
            <a:ext cx="2044103" cy="640080"/>
          </a:xfrm>
          <a:prstGeom prst="rect">
            <a:avLst/>
          </a:prstGeom>
          <a:solidFill>
            <a:srgbClr val="D0A227">
              <a:alpha val="22000"/>
            </a:srgbClr>
          </a:solidFill>
        </p:spPr>
        <p:txBody>
          <a:bodyPr wrap="square" anchor="ctr" anchorCtr="0">
            <a:noAutofit/>
          </a:bodyPr>
          <a:lstStyle/>
          <a:p>
            <a:pPr algn="ctr" rtl="1">
              <a:lnSpc>
                <a:spcPts val="1500"/>
              </a:lnSpc>
              <a:buClr>
                <a:srgbClr val="629F9D"/>
              </a:buClr>
              <a:buSzPct val="200000"/>
              <a:tabLst>
                <a:tab pos="400050" algn="l"/>
              </a:tabLst>
            </a:pPr>
            <a:r>
              <a:rPr lang="ar-OM" sz="1200" dirty="0">
                <a:solidFill>
                  <a:schemeClr val="bg2">
                    <a:lumMod val="50000"/>
                  </a:schemeClr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الأمانة العامة لمجلس التعاون والمؤسسات الخليجية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5115310" y="2612783"/>
            <a:ext cx="2045128" cy="505890"/>
          </a:xfrm>
          <a:prstGeom prst="rect">
            <a:avLst/>
          </a:prstGeom>
          <a:solidFill>
            <a:srgbClr val="D0A227">
              <a:alpha val="22000"/>
            </a:srgbClr>
          </a:solidFill>
        </p:spPr>
        <p:txBody>
          <a:bodyPr wrap="square" anchor="ctr" anchorCtr="0">
            <a:noAutofit/>
          </a:bodyPr>
          <a:lstStyle/>
          <a:p>
            <a:pPr algn="ctr" rtl="1">
              <a:lnSpc>
                <a:spcPts val="1500"/>
              </a:lnSpc>
              <a:buClr>
                <a:srgbClr val="629F9D"/>
              </a:buClr>
              <a:buSzPct val="200000"/>
              <a:tabLst>
                <a:tab pos="400050" algn="l"/>
              </a:tabLst>
            </a:pPr>
            <a:r>
              <a:rPr lang="ar-OM" sz="1200" dirty="0">
                <a:solidFill>
                  <a:schemeClr val="bg2">
                    <a:lumMod val="50000"/>
                  </a:schemeClr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الوزارات والهيئات </a:t>
            </a:r>
          </a:p>
          <a:p>
            <a:pPr algn="ctr" rtl="1">
              <a:lnSpc>
                <a:spcPts val="1500"/>
              </a:lnSpc>
              <a:buClr>
                <a:srgbClr val="629F9D"/>
              </a:buClr>
              <a:buSzPct val="200000"/>
              <a:tabLst>
                <a:tab pos="400050" algn="l"/>
              </a:tabLst>
            </a:pPr>
            <a:r>
              <a:rPr lang="ar-OM" sz="1200" dirty="0">
                <a:solidFill>
                  <a:schemeClr val="bg2">
                    <a:lumMod val="50000"/>
                  </a:schemeClr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والبنوك المركزية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5116334" y="4226346"/>
            <a:ext cx="2035913" cy="450711"/>
          </a:xfrm>
          <a:prstGeom prst="rect">
            <a:avLst/>
          </a:prstGeom>
          <a:solidFill>
            <a:srgbClr val="D0A227">
              <a:alpha val="22000"/>
            </a:srgbClr>
          </a:solidFill>
        </p:spPr>
        <p:txBody>
          <a:bodyPr wrap="square" anchor="ctr" anchorCtr="0">
            <a:noAutofit/>
          </a:bodyPr>
          <a:lstStyle/>
          <a:p>
            <a:pPr lvl="0" algn="ctr" rtl="1">
              <a:lnSpc>
                <a:spcPts val="1500"/>
              </a:lnSpc>
              <a:spcAft>
                <a:spcPts val="0"/>
              </a:spcAft>
              <a:buClr>
                <a:srgbClr val="629F9D"/>
              </a:buClr>
              <a:buSzPct val="200000"/>
              <a:tabLst>
                <a:tab pos="400050" algn="l"/>
              </a:tabLst>
            </a:pPr>
            <a:r>
              <a:rPr lang="ar-OM" sz="1200" dirty="0">
                <a:solidFill>
                  <a:schemeClr val="bg2">
                    <a:lumMod val="50000"/>
                  </a:schemeClr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القطاع الخاص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5131399" y="947853"/>
            <a:ext cx="1866759" cy="4437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ar-OM" sz="1200" dirty="0">
                <a:solidFill>
                  <a:srgbClr val="D0A227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الشركــاء</a:t>
            </a:r>
            <a:endParaRPr lang="en-US" sz="1200" dirty="0">
              <a:solidFill>
                <a:srgbClr val="D0A227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4579680" y="1142016"/>
            <a:ext cx="199911" cy="195685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8" name="Rectangle 167"/>
          <p:cNvSpPr/>
          <p:nvPr/>
        </p:nvSpPr>
        <p:spPr>
          <a:xfrm>
            <a:off x="5101640" y="4776075"/>
            <a:ext cx="2068704" cy="462500"/>
          </a:xfrm>
          <a:prstGeom prst="rect">
            <a:avLst/>
          </a:prstGeom>
          <a:solidFill>
            <a:srgbClr val="D0A227">
              <a:alpha val="22000"/>
            </a:srgbClr>
          </a:solidFill>
        </p:spPr>
        <p:txBody>
          <a:bodyPr wrap="square" anchor="ctr" anchorCtr="0">
            <a:noAutofit/>
          </a:bodyPr>
          <a:lstStyle/>
          <a:p>
            <a:pPr algn="ctr" rtl="1">
              <a:lnSpc>
                <a:spcPts val="1500"/>
              </a:lnSpc>
              <a:buClr>
                <a:srgbClr val="629F9D"/>
              </a:buClr>
              <a:buSzPct val="200000"/>
              <a:tabLst>
                <a:tab pos="400050" algn="l"/>
              </a:tabLst>
            </a:pPr>
            <a:r>
              <a:rPr lang="ar-OM" sz="1200" dirty="0">
                <a:solidFill>
                  <a:schemeClr val="bg2">
                    <a:lumMod val="50000"/>
                  </a:schemeClr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وسائل الإعلام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5109696" y="5357296"/>
            <a:ext cx="2060648" cy="398271"/>
          </a:xfrm>
          <a:prstGeom prst="rect">
            <a:avLst/>
          </a:prstGeom>
          <a:solidFill>
            <a:srgbClr val="D0A227">
              <a:alpha val="22000"/>
            </a:srgbClr>
          </a:solidFill>
        </p:spPr>
        <p:txBody>
          <a:bodyPr wrap="square" anchor="ctr" anchorCtr="0">
            <a:noAutofit/>
          </a:bodyPr>
          <a:lstStyle/>
          <a:p>
            <a:pPr lvl="0" algn="ctr" rtl="1">
              <a:lnSpc>
                <a:spcPts val="1500"/>
              </a:lnSpc>
              <a:spcAft>
                <a:spcPts val="0"/>
              </a:spcAft>
              <a:buClr>
                <a:srgbClr val="629F9D"/>
              </a:buClr>
              <a:buSzPct val="200000"/>
              <a:tabLst>
                <a:tab pos="400050" algn="l"/>
              </a:tabLst>
            </a:pPr>
            <a:r>
              <a:rPr lang="ar-OM" sz="1400" dirty="0">
                <a:solidFill>
                  <a:schemeClr val="bg2">
                    <a:lumMod val="50000"/>
                  </a:schemeClr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المجتمع</a:t>
            </a:r>
          </a:p>
        </p:txBody>
      </p:sp>
      <p:sp>
        <p:nvSpPr>
          <p:cNvPr id="170" name="Oval 169"/>
          <p:cNvSpPr/>
          <p:nvPr/>
        </p:nvSpPr>
        <p:spPr>
          <a:xfrm>
            <a:off x="4642336" y="2252078"/>
            <a:ext cx="199911" cy="195685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4" name="Oval 173"/>
          <p:cNvSpPr/>
          <p:nvPr/>
        </p:nvSpPr>
        <p:spPr>
          <a:xfrm>
            <a:off x="4642335" y="2590545"/>
            <a:ext cx="199911" cy="195685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5" name="Oval 174"/>
          <p:cNvSpPr/>
          <p:nvPr/>
        </p:nvSpPr>
        <p:spPr>
          <a:xfrm>
            <a:off x="4642334" y="3392335"/>
            <a:ext cx="199911" cy="195685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6" name="Oval 175"/>
          <p:cNvSpPr/>
          <p:nvPr/>
        </p:nvSpPr>
        <p:spPr>
          <a:xfrm>
            <a:off x="4652751" y="3757434"/>
            <a:ext cx="199911" cy="195685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7" name="Oval 176"/>
          <p:cNvSpPr/>
          <p:nvPr/>
        </p:nvSpPr>
        <p:spPr>
          <a:xfrm>
            <a:off x="4604797" y="4341190"/>
            <a:ext cx="199911" cy="195685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8" name="Oval 177"/>
          <p:cNvSpPr/>
          <p:nvPr/>
        </p:nvSpPr>
        <p:spPr>
          <a:xfrm>
            <a:off x="11652059" y="1230197"/>
            <a:ext cx="199911" cy="195685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9" name="Oval 178"/>
          <p:cNvSpPr/>
          <p:nvPr/>
        </p:nvSpPr>
        <p:spPr>
          <a:xfrm>
            <a:off x="11655404" y="1804277"/>
            <a:ext cx="199911" cy="195685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0" name="Oval 179"/>
          <p:cNvSpPr/>
          <p:nvPr/>
        </p:nvSpPr>
        <p:spPr>
          <a:xfrm>
            <a:off x="11652059" y="2424013"/>
            <a:ext cx="199911" cy="195685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1" name="Oval 180"/>
          <p:cNvSpPr/>
          <p:nvPr/>
        </p:nvSpPr>
        <p:spPr>
          <a:xfrm>
            <a:off x="11652059" y="3067408"/>
            <a:ext cx="199911" cy="195685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2" name="Oval 181"/>
          <p:cNvSpPr/>
          <p:nvPr/>
        </p:nvSpPr>
        <p:spPr>
          <a:xfrm>
            <a:off x="11653098" y="3651033"/>
            <a:ext cx="199911" cy="195685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3" name="Oval 182"/>
          <p:cNvSpPr/>
          <p:nvPr/>
        </p:nvSpPr>
        <p:spPr>
          <a:xfrm>
            <a:off x="11658678" y="4286708"/>
            <a:ext cx="199911" cy="195685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4" name="Oval 183"/>
          <p:cNvSpPr/>
          <p:nvPr/>
        </p:nvSpPr>
        <p:spPr>
          <a:xfrm>
            <a:off x="11652059" y="4878053"/>
            <a:ext cx="199911" cy="195685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5" name="Oval 184"/>
          <p:cNvSpPr/>
          <p:nvPr/>
        </p:nvSpPr>
        <p:spPr>
          <a:xfrm>
            <a:off x="11642421" y="5442992"/>
            <a:ext cx="199911" cy="195685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6" name="Oval 185"/>
          <p:cNvSpPr/>
          <p:nvPr/>
        </p:nvSpPr>
        <p:spPr>
          <a:xfrm>
            <a:off x="4604797" y="4923475"/>
            <a:ext cx="199911" cy="195685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7" name="Oval 186"/>
          <p:cNvSpPr/>
          <p:nvPr/>
        </p:nvSpPr>
        <p:spPr>
          <a:xfrm>
            <a:off x="4604797" y="5540525"/>
            <a:ext cx="199911" cy="195685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1" name="Footer Placeholder 5">
            <a:extLst>
              <a:ext uri="{FF2B5EF4-FFF2-40B4-BE49-F238E27FC236}">
                <a16:creationId xmlns:a16="http://schemas.microsoft.com/office/drawing/2014/main" xmlns="" id="{9C670F82-7B09-406D-8CBC-51376AD743A0}"/>
              </a:ext>
            </a:extLst>
          </p:cNvPr>
          <p:cNvSpPr txBox="1">
            <a:spLocks/>
          </p:cNvSpPr>
          <p:nvPr/>
        </p:nvSpPr>
        <p:spPr>
          <a:xfrm>
            <a:off x="808505" y="6550453"/>
            <a:ext cx="6491128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/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اليوم الأول 23 مايو 2022م - ورشة العمل التحضيرية لتنفيذ مسح دخل وإنفاق الأسرة الموحد بدول المجلس – </a:t>
            </a:r>
            <a:r>
              <a:rPr lang="ar-OM" sz="1050" dirty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عن </a:t>
            </a:r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ب</a:t>
            </a:r>
            <a:r>
              <a:rPr lang="ar-OM" sz="1050" dirty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ُ</a:t>
            </a:r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عد</a:t>
            </a:r>
            <a:endParaRPr lang="ar-OM" sz="1050" dirty="0">
              <a:solidFill>
                <a:srgbClr val="306491"/>
              </a:solidFill>
              <a:latin typeface="GE SS Text Light" panose="020A0503020102020204" pitchFamily="18" charset="-78"/>
              <a:ea typeface="GE SS Text Light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5744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27"/>
          <p:cNvSpPr>
            <a:spLocks noGrp="1"/>
          </p:cNvSpPr>
          <p:nvPr>
            <p:ph type="sldNum" sz="quarter" idx="4294967295"/>
          </p:nvPr>
        </p:nvSpPr>
        <p:spPr>
          <a:xfrm>
            <a:off x="14914538" y="8453010"/>
            <a:ext cx="274662" cy="12646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rgbClr val="D0A227"/>
                </a:solidFill>
              </a:rPr>
              <a:t>5</a:t>
            </a:fld>
            <a:endParaRPr lang="en-US" sz="1400" b="1" dirty="0">
              <a:solidFill>
                <a:srgbClr val="D0A227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7548290" y="220142"/>
            <a:ext cx="434263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Low" rtl="1"/>
            <a:r>
              <a:rPr lang="ar-OM" sz="3600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أهدافنا الاستراتيجية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8100257" y="639452"/>
            <a:ext cx="371548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 rtl="1"/>
            <a:r>
              <a:rPr lang="ar-OM" sz="1600" kern="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معتمدة من </a:t>
            </a:r>
            <a:r>
              <a:rPr lang="ar-OM" sz="1600" kern="0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الدول الأعضاء</a:t>
            </a:r>
            <a:endParaRPr lang="en-US" sz="1600" b="1" kern="0" dirty="0"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grpSp>
        <p:nvGrpSpPr>
          <p:cNvPr id="152" name="Graphic 17">
            <a:extLst>
              <a:ext uri="{FF2B5EF4-FFF2-40B4-BE49-F238E27FC236}">
                <a16:creationId xmlns:a16="http://schemas.microsoft.com/office/drawing/2014/main" xmlns="" id="{4C64C4B4-069B-4C6F-8260-B128D4452FA3}"/>
              </a:ext>
            </a:extLst>
          </p:cNvPr>
          <p:cNvGrpSpPr>
            <a:grpSpLocks noChangeAspect="1"/>
          </p:cNvGrpSpPr>
          <p:nvPr/>
        </p:nvGrpSpPr>
        <p:grpSpPr>
          <a:xfrm>
            <a:off x="1415845" y="762562"/>
            <a:ext cx="9768387" cy="5732763"/>
            <a:chOff x="2687161" y="3731096"/>
            <a:chExt cx="5158677" cy="3027467"/>
          </a:xfrm>
          <a:solidFill>
            <a:schemeClr val="bg1">
              <a:lumMod val="85000"/>
              <a:alpha val="35000"/>
            </a:schemeClr>
          </a:solidFill>
        </p:grpSpPr>
        <p:sp>
          <p:nvSpPr>
            <p:cNvPr id="153" name="Freeform: Shape 311">
              <a:extLst>
                <a:ext uri="{FF2B5EF4-FFF2-40B4-BE49-F238E27FC236}">
                  <a16:creationId xmlns:a16="http://schemas.microsoft.com/office/drawing/2014/main" xmlns="" id="{864D1CE4-89E7-43B2-A446-AC27A780B335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312">
              <a:extLst>
                <a:ext uri="{FF2B5EF4-FFF2-40B4-BE49-F238E27FC236}">
                  <a16:creationId xmlns:a16="http://schemas.microsoft.com/office/drawing/2014/main" xmlns="" id="{585B358B-7421-4438-A88F-2807C1AD7145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313">
              <a:extLst>
                <a:ext uri="{FF2B5EF4-FFF2-40B4-BE49-F238E27FC236}">
                  <a16:creationId xmlns:a16="http://schemas.microsoft.com/office/drawing/2014/main" xmlns="" id="{24D039C6-BD63-4891-82FF-08536E00B777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314">
              <a:extLst>
                <a:ext uri="{FF2B5EF4-FFF2-40B4-BE49-F238E27FC236}">
                  <a16:creationId xmlns:a16="http://schemas.microsoft.com/office/drawing/2014/main" xmlns="" id="{E167F700-F8FF-410A-B5CE-C919784CC4C5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315">
              <a:extLst>
                <a:ext uri="{FF2B5EF4-FFF2-40B4-BE49-F238E27FC236}">
                  <a16:creationId xmlns:a16="http://schemas.microsoft.com/office/drawing/2014/main" xmlns="" id="{D658C855-19FE-4DBF-9E02-4918F31B3167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316">
              <a:extLst>
                <a:ext uri="{FF2B5EF4-FFF2-40B4-BE49-F238E27FC236}">
                  <a16:creationId xmlns:a16="http://schemas.microsoft.com/office/drawing/2014/main" xmlns="" id="{D207D545-526D-415F-BD9D-3FE430836F34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317">
              <a:extLst>
                <a:ext uri="{FF2B5EF4-FFF2-40B4-BE49-F238E27FC236}">
                  <a16:creationId xmlns:a16="http://schemas.microsoft.com/office/drawing/2014/main" xmlns="" id="{C515CC06-5079-4F78-B3AC-6AE75806EAAD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318">
              <a:extLst>
                <a:ext uri="{FF2B5EF4-FFF2-40B4-BE49-F238E27FC236}">
                  <a16:creationId xmlns:a16="http://schemas.microsoft.com/office/drawing/2014/main" xmlns="" id="{0C5001E8-A83D-4123-BB66-D7EFC97BE0A8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319">
              <a:extLst>
                <a:ext uri="{FF2B5EF4-FFF2-40B4-BE49-F238E27FC236}">
                  <a16:creationId xmlns:a16="http://schemas.microsoft.com/office/drawing/2014/main" xmlns="" id="{7CEFBEDF-A8FA-4A51-85FB-BFCF63026B8C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320">
              <a:extLst>
                <a:ext uri="{FF2B5EF4-FFF2-40B4-BE49-F238E27FC236}">
                  <a16:creationId xmlns:a16="http://schemas.microsoft.com/office/drawing/2014/main" xmlns="" id="{3418BDB2-9EDC-419D-93A4-040ED1C62DA4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321">
              <a:extLst>
                <a:ext uri="{FF2B5EF4-FFF2-40B4-BE49-F238E27FC236}">
                  <a16:creationId xmlns:a16="http://schemas.microsoft.com/office/drawing/2014/main" xmlns="" id="{41BFE8A4-6D87-4FB1-8466-9430D0B2C321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322">
              <a:extLst>
                <a:ext uri="{FF2B5EF4-FFF2-40B4-BE49-F238E27FC236}">
                  <a16:creationId xmlns:a16="http://schemas.microsoft.com/office/drawing/2014/main" xmlns="" id="{A574C9B6-9675-40B8-BA0B-F1CA5A9B4705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323">
              <a:extLst>
                <a:ext uri="{FF2B5EF4-FFF2-40B4-BE49-F238E27FC236}">
                  <a16:creationId xmlns:a16="http://schemas.microsoft.com/office/drawing/2014/main" xmlns="" id="{B709D0F5-26B4-474E-9405-AFC3F7C126F7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324">
              <a:extLst>
                <a:ext uri="{FF2B5EF4-FFF2-40B4-BE49-F238E27FC236}">
                  <a16:creationId xmlns:a16="http://schemas.microsoft.com/office/drawing/2014/main" xmlns="" id="{456F5DD0-61E6-4CA9-8D17-F00A43689721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325">
              <a:extLst>
                <a:ext uri="{FF2B5EF4-FFF2-40B4-BE49-F238E27FC236}">
                  <a16:creationId xmlns:a16="http://schemas.microsoft.com/office/drawing/2014/main" xmlns="" id="{35CAD72C-DC1B-4B14-B126-A97130B88CD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326">
              <a:extLst>
                <a:ext uri="{FF2B5EF4-FFF2-40B4-BE49-F238E27FC236}">
                  <a16:creationId xmlns:a16="http://schemas.microsoft.com/office/drawing/2014/main" xmlns="" id="{B592794D-F6B2-4A09-82A5-726F48D416D5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327">
              <a:extLst>
                <a:ext uri="{FF2B5EF4-FFF2-40B4-BE49-F238E27FC236}">
                  <a16:creationId xmlns:a16="http://schemas.microsoft.com/office/drawing/2014/main" xmlns="" id="{5465BD2C-8585-4EC4-9714-2CC52CA618EF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328">
              <a:extLst>
                <a:ext uri="{FF2B5EF4-FFF2-40B4-BE49-F238E27FC236}">
                  <a16:creationId xmlns:a16="http://schemas.microsoft.com/office/drawing/2014/main" xmlns="" id="{6EA171B2-C4A4-4D01-B599-A5BA202FC61F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329">
              <a:extLst>
                <a:ext uri="{FF2B5EF4-FFF2-40B4-BE49-F238E27FC236}">
                  <a16:creationId xmlns:a16="http://schemas.microsoft.com/office/drawing/2014/main" xmlns="" id="{45213830-387E-4E58-84EC-054129F0C39C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330">
              <a:extLst>
                <a:ext uri="{FF2B5EF4-FFF2-40B4-BE49-F238E27FC236}">
                  <a16:creationId xmlns:a16="http://schemas.microsoft.com/office/drawing/2014/main" xmlns="" id="{EA301434-0C89-413C-B950-BFA351E0860C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331">
              <a:extLst>
                <a:ext uri="{FF2B5EF4-FFF2-40B4-BE49-F238E27FC236}">
                  <a16:creationId xmlns:a16="http://schemas.microsoft.com/office/drawing/2014/main" xmlns="" id="{3892B288-43EA-444A-B9AE-E074D606FAFA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332">
              <a:extLst>
                <a:ext uri="{FF2B5EF4-FFF2-40B4-BE49-F238E27FC236}">
                  <a16:creationId xmlns:a16="http://schemas.microsoft.com/office/drawing/2014/main" xmlns="" id="{B68306AC-1C4B-49BF-A925-E7C682D7C33A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333">
              <a:extLst>
                <a:ext uri="{FF2B5EF4-FFF2-40B4-BE49-F238E27FC236}">
                  <a16:creationId xmlns:a16="http://schemas.microsoft.com/office/drawing/2014/main" xmlns="" id="{D9AB3CFB-C36F-4407-9FC5-00A6E771516B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334">
              <a:extLst>
                <a:ext uri="{FF2B5EF4-FFF2-40B4-BE49-F238E27FC236}">
                  <a16:creationId xmlns:a16="http://schemas.microsoft.com/office/drawing/2014/main" xmlns="" id="{D409CF46-565C-482A-996B-15C403C46DF8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335">
              <a:extLst>
                <a:ext uri="{FF2B5EF4-FFF2-40B4-BE49-F238E27FC236}">
                  <a16:creationId xmlns:a16="http://schemas.microsoft.com/office/drawing/2014/main" xmlns="" id="{245241C5-9A0C-4829-A92B-98F10EEB3857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336">
              <a:extLst>
                <a:ext uri="{FF2B5EF4-FFF2-40B4-BE49-F238E27FC236}">
                  <a16:creationId xmlns:a16="http://schemas.microsoft.com/office/drawing/2014/main" xmlns="" id="{A6E68B4F-9367-466C-BE40-39A414B76CA9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337">
              <a:extLst>
                <a:ext uri="{FF2B5EF4-FFF2-40B4-BE49-F238E27FC236}">
                  <a16:creationId xmlns:a16="http://schemas.microsoft.com/office/drawing/2014/main" xmlns="" id="{1C003F11-9CC3-4DC8-B47B-7769B1016A23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338">
              <a:extLst>
                <a:ext uri="{FF2B5EF4-FFF2-40B4-BE49-F238E27FC236}">
                  <a16:creationId xmlns:a16="http://schemas.microsoft.com/office/drawing/2014/main" xmlns="" id="{7EC68ABA-BE33-49B6-8D5F-1F6CED273E5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339">
              <a:extLst>
                <a:ext uri="{FF2B5EF4-FFF2-40B4-BE49-F238E27FC236}">
                  <a16:creationId xmlns:a16="http://schemas.microsoft.com/office/drawing/2014/main" xmlns="" id="{2B0DF417-D59B-4C40-A548-FF8C59B99D7F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340">
              <a:extLst>
                <a:ext uri="{FF2B5EF4-FFF2-40B4-BE49-F238E27FC236}">
                  <a16:creationId xmlns:a16="http://schemas.microsoft.com/office/drawing/2014/main" xmlns="" id="{93CC9B6D-4FD9-4507-AC60-51CD7663465F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341">
              <a:extLst>
                <a:ext uri="{FF2B5EF4-FFF2-40B4-BE49-F238E27FC236}">
                  <a16:creationId xmlns:a16="http://schemas.microsoft.com/office/drawing/2014/main" xmlns="" id="{ABDC134D-451C-4AFD-AD38-338AD94EAE87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342">
              <a:extLst>
                <a:ext uri="{FF2B5EF4-FFF2-40B4-BE49-F238E27FC236}">
                  <a16:creationId xmlns:a16="http://schemas.microsoft.com/office/drawing/2014/main" xmlns="" id="{CB19ABD7-484B-44B3-8DC0-5D5B351FA634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343">
              <a:extLst>
                <a:ext uri="{FF2B5EF4-FFF2-40B4-BE49-F238E27FC236}">
                  <a16:creationId xmlns:a16="http://schemas.microsoft.com/office/drawing/2014/main" xmlns="" id="{F2A03C1A-9C32-4924-B607-07FCF0A51126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344">
              <a:extLst>
                <a:ext uri="{FF2B5EF4-FFF2-40B4-BE49-F238E27FC236}">
                  <a16:creationId xmlns:a16="http://schemas.microsoft.com/office/drawing/2014/main" xmlns="" id="{FB2A97BA-DB21-4CC8-B9FD-5FF716E55D9A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345">
              <a:extLst>
                <a:ext uri="{FF2B5EF4-FFF2-40B4-BE49-F238E27FC236}">
                  <a16:creationId xmlns:a16="http://schemas.microsoft.com/office/drawing/2014/main" xmlns="" id="{7716D1FE-E397-46D4-97E9-82F6A8C2C17D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346">
              <a:extLst>
                <a:ext uri="{FF2B5EF4-FFF2-40B4-BE49-F238E27FC236}">
                  <a16:creationId xmlns:a16="http://schemas.microsoft.com/office/drawing/2014/main" xmlns="" id="{90A97D55-5CAA-4E18-B5BF-1609DE20B72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347">
              <a:extLst>
                <a:ext uri="{FF2B5EF4-FFF2-40B4-BE49-F238E27FC236}">
                  <a16:creationId xmlns:a16="http://schemas.microsoft.com/office/drawing/2014/main" xmlns="" id="{39C17E09-DF50-4D2F-A010-EC4B14213BAB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348">
              <a:extLst>
                <a:ext uri="{FF2B5EF4-FFF2-40B4-BE49-F238E27FC236}">
                  <a16:creationId xmlns:a16="http://schemas.microsoft.com/office/drawing/2014/main" xmlns="" id="{C4135E73-BCBF-476C-A863-DDA0E5F44934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349">
              <a:extLst>
                <a:ext uri="{FF2B5EF4-FFF2-40B4-BE49-F238E27FC236}">
                  <a16:creationId xmlns:a16="http://schemas.microsoft.com/office/drawing/2014/main" xmlns="" id="{B8C573B0-6105-446F-91C7-55BF91AE1544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350">
              <a:extLst>
                <a:ext uri="{FF2B5EF4-FFF2-40B4-BE49-F238E27FC236}">
                  <a16:creationId xmlns:a16="http://schemas.microsoft.com/office/drawing/2014/main" xmlns="" id="{58DD065C-A9B0-4E25-8476-8E5E01099E40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351">
              <a:extLst>
                <a:ext uri="{FF2B5EF4-FFF2-40B4-BE49-F238E27FC236}">
                  <a16:creationId xmlns:a16="http://schemas.microsoft.com/office/drawing/2014/main" xmlns="" id="{4B00B450-34D3-41D1-BA55-8D186BE9B3E8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352">
              <a:extLst>
                <a:ext uri="{FF2B5EF4-FFF2-40B4-BE49-F238E27FC236}">
                  <a16:creationId xmlns:a16="http://schemas.microsoft.com/office/drawing/2014/main" xmlns="" id="{79F9D8B4-0AC1-4692-8C8F-807AC1C3ED6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353">
              <a:extLst>
                <a:ext uri="{FF2B5EF4-FFF2-40B4-BE49-F238E27FC236}">
                  <a16:creationId xmlns:a16="http://schemas.microsoft.com/office/drawing/2014/main" xmlns="" id="{1F33067E-3912-414B-B305-F662E09CE013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354">
              <a:extLst>
                <a:ext uri="{FF2B5EF4-FFF2-40B4-BE49-F238E27FC236}">
                  <a16:creationId xmlns:a16="http://schemas.microsoft.com/office/drawing/2014/main" xmlns="" id="{6403AEE5-9CEA-4ED5-9C93-5B9D09195E70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355">
              <a:extLst>
                <a:ext uri="{FF2B5EF4-FFF2-40B4-BE49-F238E27FC236}">
                  <a16:creationId xmlns:a16="http://schemas.microsoft.com/office/drawing/2014/main" xmlns="" id="{C6C4D341-716B-4181-AAF8-B93F9F2576BE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356">
              <a:extLst>
                <a:ext uri="{FF2B5EF4-FFF2-40B4-BE49-F238E27FC236}">
                  <a16:creationId xmlns:a16="http://schemas.microsoft.com/office/drawing/2014/main" xmlns="" id="{BD63B23C-F380-48E5-A4D9-452B4ADB1758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357">
              <a:extLst>
                <a:ext uri="{FF2B5EF4-FFF2-40B4-BE49-F238E27FC236}">
                  <a16:creationId xmlns:a16="http://schemas.microsoft.com/office/drawing/2014/main" xmlns="" id="{73DDAF5E-CDB5-419F-9BE1-35B91950AB0F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358">
              <a:extLst>
                <a:ext uri="{FF2B5EF4-FFF2-40B4-BE49-F238E27FC236}">
                  <a16:creationId xmlns:a16="http://schemas.microsoft.com/office/drawing/2014/main" xmlns="" id="{032C22EE-C21C-4B12-BB1B-A108A6486978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359">
              <a:extLst>
                <a:ext uri="{FF2B5EF4-FFF2-40B4-BE49-F238E27FC236}">
                  <a16:creationId xmlns:a16="http://schemas.microsoft.com/office/drawing/2014/main" xmlns="" id="{88DBDCA1-A584-4C62-BA60-507BAF0DD15A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360">
              <a:extLst>
                <a:ext uri="{FF2B5EF4-FFF2-40B4-BE49-F238E27FC236}">
                  <a16:creationId xmlns:a16="http://schemas.microsoft.com/office/drawing/2014/main" xmlns="" id="{B5BAB3B9-2709-4352-9CAA-F61D335248A6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361">
              <a:extLst>
                <a:ext uri="{FF2B5EF4-FFF2-40B4-BE49-F238E27FC236}">
                  <a16:creationId xmlns:a16="http://schemas.microsoft.com/office/drawing/2014/main" xmlns="" id="{26F62960-509F-481B-8EB2-75CA7D08E3EA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362">
              <a:extLst>
                <a:ext uri="{FF2B5EF4-FFF2-40B4-BE49-F238E27FC236}">
                  <a16:creationId xmlns:a16="http://schemas.microsoft.com/office/drawing/2014/main" xmlns="" id="{78CF041F-AC0A-4579-90A5-A4B0C78952D2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363">
              <a:extLst>
                <a:ext uri="{FF2B5EF4-FFF2-40B4-BE49-F238E27FC236}">
                  <a16:creationId xmlns:a16="http://schemas.microsoft.com/office/drawing/2014/main" xmlns="" id="{4F957625-A25A-497D-91C9-2F50A4810676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364">
              <a:extLst>
                <a:ext uri="{FF2B5EF4-FFF2-40B4-BE49-F238E27FC236}">
                  <a16:creationId xmlns:a16="http://schemas.microsoft.com/office/drawing/2014/main" xmlns="" id="{1A0E91FD-B7F5-4FC9-87D2-823B2EC68861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365">
              <a:extLst>
                <a:ext uri="{FF2B5EF4-FFF2-40B4-BE49-F238E27FC236}">
                  <a16:creationId xmlns:a16="http://schemas.microsoft.com/office/drawing/2014/main" xmlns="" id="{FC15273B-ADDF-4FA8-AEFE-84410D5A249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366">
              <a:extLst>
                <a:ext uri="{FF2B5EF4-FFF2-40B4-BE49-F238E27FC236}">
                  <a16:creationId xmlns:a16="http://schemas.microsoft.com/office/drawing/2014/main" xmlns="" id="{B64EE4AC-478D-40E6-A315-B0F0C9F7E72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367">
              <a:extLst>
                <a:ext uri="{FF2B5EF4-FFF2-40B4-BE49-F238E27FC236}">
                  <a16:creationId xmlns:a16="http://schemas.microsoft.com/office/drawing/2014/main" xmlns="" id="{C8082A98-8255-4591-82DA-F188B828CB71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368">
              <a:extLst>
                <a:ext uri="{FF2B5EF4-FFF2-40B4-BE49-F238E27FC236}">
                  <a16:creationId xmlns:a16="http://schemas.microsoft.com/office/drawing/2014/main" xmlns="" id="{E201599D-3948-4AAA-933E-C18F24B6FA75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369">
              <a:extLst>
                <a:ext uri="{FF2B5EF4-FFF2-40B4-BE49-F238E27FC236}">
                  <a16:creationId xmlns:a16="http://schemas.microsoft.com/office/drawing/2014/main" xmlns="" id="{0F67595D-62BA-4306-B109-0335BED3367E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370">
              <a:extLst>
                <a:ext uri="{FF2B5EF4-FFF2-40B4-BE49-F238E27FC236}">
                  <a16:creationId xmlns:a16="http://schemas.microsoft.com/office/drawing/2014/main" xmlns="" id="{9DFC25E7-7E8A-43D3-96CF-DB4968D28412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371">
              <a:extLst>
                <a:ext uri="{FF2B5EF4-FFF2-40B4-BE49-F238E27FC236}">
                  <a16:creationId xmlns:a16="http://schemas.microsoft.com/office/drawing/2014/main" xmlns="" id="{0DCF3A24-14D6-40F6-9994-7099071864A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372">
              <a:extLst>
                <a:ext uri="{FF2B5EF4-FFF2-40B4-BE49-F238E27FC236}">
                  <a16:creationId xmlns:a16="http://schemas.microsoft.com/office/drawing/2014/main" xmlns="" id="{39CEB5D4-3D54-48AE-B51C-37448A800619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373">
              <a:extLst>
                <a:ext uri="{FF2B5EF4-FFF2-40B4-BE49-F238E27FC236}">
                  <a16:creationId xmlns:a16="http://schemas.microsoft.com/office/drawing/2014/main" xmlns="" id="{48FC5B45-04A9-4AAD-806F-DDE2BB20BA0F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374">
              <a:extLst>
                <a:ext uri="{FF2B5EF4-FFF2-40B4-BE49-F238E27FC236}">
                  <a16:creationId xmlns:a16="http://schemas.microsoft.com/office/drawing/2014/main" xmlns="" id="{802484B2-0E52-4741-BABD-1E8C74F72269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375">
              <a:extLst>
                <a:ext uri="{FF2B5EF4-FFF2-40B4-BE49-F238E27FC236}">
                  <a16:creationId xmlns:a16="http://schemas.microsoft.com/office/drawing/2014/main" xmlns="" id="{DB50FDC4-DDC1-4659-9AA5-6E8E7FBE4B81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376">
              <a:extLst>
                <a:ext uri="{FF2B5EF4-FFF2-40B4-BE49-F238E27FC236}">
                  <a16:creationId xmlns:a16="http://schemas.microsoft.com/office/drawing/2014/main" xmlns="" id="{06AC458F-6F15-42D8-9CB5-E14F836EDE52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377">
              <a:extLst>
                <a:ext uri="{FF2B5EF4-FFF2-40B4-BE49-F238E27FC236}">
                  <a16:creationId xmlns:a16="http://schemas.microsoft.com/office/drawing/2014/main" xmlns="" id="{7CC8D7F3-B3E1-4D24-AD35-7C5412BD7F0D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378">
              <a:extLst>
                <a:ext uri="{FF2B5EF4-FFF2-40B4-BE49-F238E27FC236}">
                  <a16:creationId xmlns:a16="http://schemas.microsoft.com/office/drawing/2014/main" xmlns="" id="{16384720-AE97-41AE-A202-DE8B50F02AD1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379">
              <a:extLst>
                <a:ext uri="{FF2B5EF4-FFF2-40B4-BE49-F238E27FC236}">
                  <a16:creationId xmlns:a16="http://schemas.microsoft.com/office/drawing/2014/main" xmlns="" id="{1C97CBEB-E0D1-47FE-8811-F9ECED826DE1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380">
              <a:extLst>
                <a:ext uri="{FF2B5EF4-FFF2-40B4-BE49-F238E27FC236}">
                  <a16:creationId xmlns:a16="http://schemas.microsoft.com/office/drawing/2014/main" xmlns="" id="{307DCFC8-3F23-4738-80B2-A33362F4A079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381">
              <a:extLst>
                <a:ext uri="{FF2B5EF4-FFF2-40B4-BE49-F238E27FC236}">
                  <a16:creationId xmlns:a16="http://schemas.microsoft.com/office/drawing/2014/main" xmlns="" id="{D9A8BEE0-E4AD-477B-84C0-15105492780C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382">
              <a:extLst>
                <a:ext uri="{FF2B5EF4-FFF2-40B4-BE49-F238E27FC236}">
                  <a16:creationId xmlns:a16="http://schemas.microsoft.com/office/drawing/2014/main" xmlns="" id="{DBE7A520-9D6C-47FA-A9D0-2D504D737856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383">
              <a:extLst>
                <a:ext uri="{FF2B5EF4-FFF2-40B4-BE49-F238E27FC236}">
                  <a16:creationId xmlns:a16="http://schemas.microsoft.com/office/drawing/2014/main" xmlns="" id="{A6FA98A9-F433-4CDB-80FC-87B578B9CF90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384">
              <a:extLst>
                <a:ext uri="{FF2B5EF4-FFF2-40B4-BE49-F238E27FC236}">
                  <a16:creationId xmlns:a16="http://schemas.microsoft.com/office/drawing/2014/main" xmlns="" id="{AABC0089-57B9-4792-8660-6BF680E1EE8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385">
              <a:extLst>
                <a:ext uri="{FF2B5EF4-FFF2-40B4-BE49-F238E27FC236}">
                  <a16:creationId xmlns:a16="http://schemas.microsoft.com/office/drawing/2014/main" xmlns="" id="{ACDE9EAD-23E8-4226-B3EF-91227B3D9851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386">
              <a:extLst>
                <a:ext uri="{FF2B5EF4-FFF2-40B4-BE49-F238E27FC236}">
                  <a16:creationId xmlns:a16="http://schemas.microsoft.com/office/drawing/2014/main" xmlns="" id="{7FE44440-AAB8-43FC-BCBF-160435414CE6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387">
              <a:extLst>
                <a:ext uri="{FF2B5EF4-FFF2-40B4-BE49-F238E27FC236}">
                  <a16:creationId xmlns:a16="http://schemas.microsoft.com/office/drawing/2014/main" xmlns="" id="{A540B9DE-E362-40C8-B35E-CF92AA2BFBED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388">
              <a:extLst>
                <a:ext uri="{FF2B5EF4-FFF2-40B4-BE49-F238E27FC236}">
                  <a16:creationId xmlns:a16="http://schemas.microsoft.com/office/drawing/2014/main" xmlns="" id="{770A9759-0365-43F5-BD90-088E79AAB434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389">
              <a:extLst>
                <a:ext uri="{FF2B5EF4-FFF2-40B4-BE49-F238E27FC236}">
                  <a16:creationId xmlns:a16="http://schemas.microsoft.com/office/drawing/2014/main" xmlns="" id="{7D15A87F-29EB-4843-8ADA-5B9F8DC7752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390">
              <a:extLst>
                <a:ext uri="{FF2B5EF4-FFF2-40B4-BE49-F238E27FC236}">
                  <a16:creationId xmlns:a16="http://schemas.microsoft.com/office/drawing/2014/main" xmlns="" id="{C7C91D3C-564F-4B9A-A8B8-75A754427A4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391">
              <a:extLst>
                <a:ext uri="{FF2B5EF4-FFF2-40B4-BE49-F238E27FC236}">
                  <a16:creationId xmlns:a16="http://schemas.microsoft.com/office/drawing/2014/main" xmlns="" id="{1885AC63-DD19-4C0B-AF1A-F50EF3692838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392">
              <a:extLst>
                <a:ext uri="{FF2B5EF4-FFF2-40B4-BE49-F238E27FC236}">
                  <a16:creationId xmlns:a16="http://schemas.microsoft.com/office/drawing/2014/main" xmlns="" id="{CC16A0DB-D4BF-4D91-A436-77F7E5E87751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393">
              <a:extLst>
                <a:ext uri="{FF2B5EF4-FFF2-40B4-BE49-F238E27FC236}">
                  <a16:creationId xmlns:a16="http://schemas.microsoft.com/office/drawing/2014/main" xmlns="" id="{A8A3EEC9-C29D-4D6A-BA0E-AFEF1D0AFE8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394">
              <a:extLst>
                <a:ext uri="{FF2B5EF4-FFF2-40B4-BE49-F238E27FC236}">
                  <a16:creationId xmlns:a16="http://schemas.microsoft.com/office/drawing/2014/main" xmlns="" id="{6E46B42D-573E-4CB0-897A-C4347C65B6E9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395">
              <a:extLst>
                <a:ext uri="{FF2B5EF4-FFF2-40B4-BE49-F238E27FC236}">
                  <a16:creationId xmlns:a16="http://schemas.microsoft.com/office/drawing/2014/main" xmlns="" id="{1060B6F5-C756-41F6-B83F-9E81D1A8871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396">
              <a:extLst>
                <a:ext uri="{FF2B5EF4-FFF2-40B4-BE49-F238E27FC236}">
                  <a16:creationId xmlns:a16="http://schemas.microsoft.com/office/drawing/2014/main" xmlns="" id="{B5E2FCCD-7E0A-492E-B01A-102395B3C24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397">
              <a:extLst>
                <a:ext uri="{FF2B5EF4-FFF2-40B4-BE49-F238E27FC236}">
                  <a16:creationId xmlns:a16="http://schemas.microsoft.com/office/drawing/2014/main" xmlns="" id="{7283495B-4896-4E45-918E-71C9533E7A9B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398">
              <a:extLst>
                <a:ext uri="{FF2B5EF4-FFF2-40B4-BE49-F238E27FC236}">
                  <a16:creationId xmlns:a16="http://schemas.microsoft.com/office/drawing/2014/main" xmlns="" id="{166ECDEA-2F71-4864-89AD-465AA7F0A194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399">
              <a:extLst>
                <a:ext uri="{FF2B5EF4-FFF2-40B4-BE49-F238E27FC236}">
                  <a16:creationId xmlns:a16="http://schemas.microsoft.com/office/drawing/2014/main" xmlns="" id="{CA68B705-8A98-43BA-AC1E-220A02ED0EEC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400">
              <a:extLst>
                <a:ext uri="{FF2B5EF4-FFF2-40B4-BE49-F238E27FC236}">
                  <a16:creationId xmlns:a16="http://schemas.microsoft.com/office/drawing/2014/main" xmlns="" id="{8A17F821-2F28-49EE-88DA-4BFAE97A5AF9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401">
              <a:extLst>
                <a:ext uri="{FF2B5EF4-FFF2-40B4-BE49-F238E27FC236}">
                  <a16:creationId xmlns:a16="http://schemas.microsoft.com/office/drawing/2014/main" xmlns="" id="{876BC8C9-E468-4719-ACB9-7892EC8B88A8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402">
              <a:extLst>
                <a:ext uri="{FF2B5EF4-FFF2-40B4-BE49-F238E27FC236}">
                  <a16:creationId xmlns:a16="http://schemas.microsoft.com/office/drawing/2014/main" xmlns="" id="{1D845D4D-CAFD-4E7C-8F4A-3D28C07EE8F9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403">
              <a:extLst>
                <a:ext uri="{FF2B5EF4-FFF2-40B4-BE49-F238E27FC236}">
                  <a16:creationId xmlns:a16="http://schemas.microsoft.com/office/drawing/2014/main" xmlns="" id="{9E10FB3B-7334-4252-94F2-50BE6AE74917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404">
              <a:extLst>
                <a:ext uri="{FF2B5EF4-FFF2-40B4-BE49-F238E27FC236}">
                  <a16:creationId xmlns:a16="http://schemas.microsoft.com/office/drawing/2014/main" xmlns="" id="{73679A86-C205-44E7-9FA3-A3DDEE91A409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405">
              <a:extLst>
                <a:ext uri="{FF2B5EF4-FFF2-40B4-BE49-F238E27FC236}">
                  <a16:creationId xmlns:a16="http://schemas.microsoft.com/office/drawing/2014/main" xmlns="" id="{229CB5BF-5F98-4329-B3D0-36DFE5D16276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406">
              <a:extLst>
                <a:ext uri="{FF2B5EF4-FFF2-40B4-BE49-F238E27FC236}">
                  <a16:creationId xmlns:a16="http://schemas.microsoft.com/office/drawing/2014/main" xmlns="" id="{1F406D3E-2482-4D9B-894B-915501BEB282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407">
              <a:extLst>
                <a:ext uri="{FF2B5EF4-FFF2-40B4-BE49-F238E27FC236}">
                  <a16:creationId xmlns:a16="http://schemas.microsoft.com/office/drawing/2014/main" xmlns="" id="{2AF92E46-8AC6-4EB0-BEBC-31B4A3170396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408">
              <a:extLst>
                <a:ext uri="{FF2B5EF4-FFF2-40B4-BE49-F238E27FC236}">
                  <a16:creationId xmlns:a16="http://schemas.microsoft.com/office/drawing/2014/main" xmlns="" id="{1AD6DF61-9D85-4A6F-98BA-76210E800FB5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409">
              <a:extLst>
                <a:ext uri="{FF2B5EF4-FFF2-40B4-BE49-F238E27FC236}">
                  <a16:creationId xmlns:a16="http://schemas.microsoft.com/office/drawing/2014/main" xmlns="" id="{F14475EB-4263-406C-B0B9-E8A7122FD031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410">
              <a:extLst>
                <a:ext uri="{FF2B5EF4-FFF2-40B4-BE49-F238E27FC236}">
                  <a16:creationId xmlns:a16="http://schemas.microsoft.com/office/drawing/2014/main" xmlns="" id="{3DB5146C-FDEF-4427-BEEC-4F337C4486A5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411">
              <a:extLst>
                <a:ext uri="{FF2B5EF4-FFF2-40B4-BE49-F238E27FC236}">
                  <a16:creationId xmlns:a16="http://schemas.microsoft.com/office/drawing/2014/main" xmlns="" id="{B92F665D-5B36-44C2-BECD-211E006637E4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412">
              <a:extLst>
                <a:ext uri="{FF2B5EF4-FFF2-40B4-BE49-F238E27FC236}">
                  <a16:creationId xmlns:a16="http://schemas.microsoft.com/office/drawing/2014/main" xmlns="" id="{CA59ED1F-FD99-42E8-B08D-35A16B7F9B1C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413">
              <a:extLst>
                <a:ext uri="{FF2B5EF4-FFF2-40B4-BE49-F238E27FC236}">
                  <a16:creationId xmlns:a16="http://schemas.microsoft.com/office/drawing/2014/main" xmlns="" id="{47D17D63-3E72-45A7-B134-08D82BCA4B3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414">
              <a:extLst>
                <a:ext uri="{FF2B5EF4-FFF2-40B4-BE49-F238E27FC236}">
                  <a16:creationId xmlns:a16="http://schemas.microsoft.com/office/drawing/2014/main" xmlns="" id="{7A89857F-2A53-4D52-BD73-6CB20575EE86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415">
              <a:extLst>
                <a:ext uri="{FF2B5EF4-FFF2-40B4-BE49-F238E27FC236}">
                  <a16:creationId xmlns:a16="http://schemas.microsoft.com/office/drawing/2014/main" xmlns="" id="{804368DE-536B-4C07-801D-180C05A7DF23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416">
              <a:extLst>
                <a:ext uri="{FF2B5EF4-FFF2-40B4-BE49-F238E27FC236}">
                  <a16:creationId xmlns:a16="http://schemas.microsoft.com/office/drawing/2014/main" xmlns="" id="{2858FA61-121B-4526-8B45-EAD988F92976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417">
              <a:extLst>
                <a:ext uri="{FF2B5EF4-FFF2-40B4-BE49-F238E27FC236}">
                  <a16:creationId xmlns:a16="http://schemas.microsoft.com/office/drawing/2014/main" xmlns="" id="{A7000E49-CFC3-49B2-8EF9-D12BD46B38AE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418">
              <a:extLst>
                <a:ext uri="{FF2B5EF4-FFF2-40B4-BE49-F238E27FC236}">
                  <a16:creationId xmlns:a16="http://schemas.microsoft.com/office/drawing/2014/main" xmlns="" id="{DE72491E-CD36-43F6-8184-4BE6C6C2DC3B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419">
              <a:extLst>
                <a:ext uri="{FF2B5EF4-FFF2-40B4-BE49-F238E27FC236}">
                  <a16:creationId xmlns:a16="http://schemas.microsoft.com/office/drawing/2014/main" xmlns="" id="{9BA1B62B-B988-4FF4-B578-5BFB4160DEBA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420">
              <a:extLst>
                <a:ext uri="{FF2B5EF4-FFF2-40B4-BE49-F238E27FC236}">
                  <a16:creationId xmlns:a16="http://schemas.microsoft.com/office/drawing/2014/main" xmlns="" id="{EC1DBFDB-8DE6-4082-A2D1-75C12315E4D8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421">
              <a:extLst>
                <a:ext uri="{FF2B5EF4-FFF2-40B4-BE49-F238E27FC236}">
                  <a16:creationId xmlns:a16="http://schemas.microsoft.com/office/drawing/2014/main" xmlns="" id="{A2AB8758-C414-46A9-A6D0-34AD3FA83F35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422">
              <a:extLst>
                <a:ext uri="{FF2B5EF4-FFF2-40B4-BE49-F238E27FC236}">
                  <a16:creationId xmlns:a16="http://schemas.microsoft.com/office/drawing/2014/main" xmlns="" id="{6312D5FB-5158-4FA1-99A0-E89F7463C168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5" name="TextBox 284"/>
          <p:cNvSpPr txBox="1"/>
          <p:nvPr/>
        </p:nvSpPr>
        <p:spPr>
          <a:xfrm>
            <a:off x="11017651" y="2442637"/>
            <a:ext cx="1044035" cy="22775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Low" rtl="1"/>
            <a:r>
              <a:rPr lang="ar-OM" sz="2000" b="1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بناء</a:t>
            </a:r>
            <a:r>
              <a:rPr lang="ar-OM" sz="16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برامج عمل مشتركة بين أجهزة الإحصاء الوطنية والمركز الإحصائي الخليجي</a:t>
            </a:r>
            <a:endParaRPr lang="en-US" sz="1600" dirty="0"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9573438" y="2345330"/>
            <a:ext cx="1238311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Low" rtl="1"/>
            <a:r>
              <a:rPr lang="ar-OM" sz="2000" b="1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توحيد</a:t>
            </a:r>
            <a:r>
              <a:rPr lang="ar-OM" sz="16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الاستراتيجيات الإحصائية الوطنية مع احتياجات البرامج الإحصائية المشتركة حسب أفضل الممارسات الدولية</a:t>
            </a:r>
          </a:p>
        </p:txBody>
      </p:sp>
      <p:sp>
        <p:nvSpPr>
          <p:cNvPr id="287" name="TextBox 286"/>
          <p:cNvSpPr txBox="1"/>
          <p:nvPr/>
        </p:nvSpPr>
        <p:spPr>
          <a:xfrm>
            <a:off x="8111210" y="2344076"/>
            <a:ext cx="1232076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Low" rtl="1"/>
            <a:r>
              <a:rPr lang="ar-OM" sz="2000" b="1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ضمان</a:t>
            </a:r>
            <a:r>
              <a:rPr lang="ar-OM" sz="16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أن يكون لمنطقة دول مجلس التعاون حضور ومشاركة فعّالة في التنمية الإحصائية الدولية</a:t>
            </a:r>
          </a:p>
        </p:txBody>
      </p:sp>
      <p:sp>
        <p:nvSpPr>
          <p:cNvPr id="288" name="TextBox 287"/>
          <p:cNvSpPr txBox="1"/>
          <p:nvPr/>
        </p:nvSpPr>
        <p:spPr>
          <a:xfrm>
            <a:off x="6654059" y="2331204"/>
            <a:ext cx="1234963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Low" rtl="1"/>
            <a:r>
              <a:rPr lang="ar-OM" sz="2000" b="1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ضمان</a:t>
            </a:r>
            <a:r>
              <a:rPr lang="ar-OM" sz="16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استدامة المركز كمؤسسة مهنية في النظام الإحصائي لدول المجلس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5209898" y="2344076"/>
            <a:ext cx="1180612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Low" rtl="1"/>
            <a:r>
              <a:rPr lang="ar-OM" sz="2000" b="1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تعزيز</a:t>
            </a:r>
            <a:r>
              <a:rPr lang="ar-OM" sz="16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وتحسين نوعية وكمية المنتجات الإحصائية بشكل مستدام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3720974" y="2344076"/>
            <a:ext cx="1244766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Low" rtl="1"/>
            <a:r>
              <a:rPr lang="ar-OM" sz="2000" b="1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تطوير</a:t>
            </a:r>
            <a:r>
              <a:rPr lang="ar-OM" sz="16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وتوسيع وتسويق النشر الإحصائي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2152764" y="2368190"/>
            <a:ext cx="1371600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Low" rtl="1"/>
            <a:r>
              <a:rPr lang="ar-OM" sz="2000" b="1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بناء</a:t>
            </a:r>
            <a:r>
              <a:rPr lang="ar-OM" sz="16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الثقافة الإحصائية وتعزيز الاستخدام الصحيح للإحصاءات في صنع القرار ورسم السياسات في دول المجلس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681886" y="2344076"/>
            <a:ext cx="1177757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Low" rtl="1"/>
            <a:r>
              <a:rPr lang="ar-OM" sz="2000" b="1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بناء</a:t>
            </a:r>
            <a:r>
              <a:rPr lang="ar-OM" sz="16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وتعزيز القدرات الإحصائية والمؤسسية</a:t>
            </a:r>
          </a:p>
        </p:txBody>
      </p:sp>
      <p:grpSp>
        <p:nvGrpSpPr>
          <p:cNvPr id="293" name="Group 292"/>
          <p:cNvGrpSpPr/>
          <p:nvPr/>
        </p:nvGrpSpPr>
        <p:grpSpPr>
          <a:xfrm>
            <a:off x="11191010" y="1650734"/>
            <a:ext cx="692581" cy="697212"/>
            <a:chOff x="13794801" y="1423212"/>
            <a:chExt cx="699147" cy="697212"/>
          </a:xfrm>
        </p:grpSpPr>
        <p:pic>
          <p:nvPicPr>
            <p:cNvPr id="294" name="Picture 29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794801" y="1423212"/>
              <a:ext cx="699147" cy="697212"/>
            </a:xfrm>
            <a:prstGeom prst="rect">
              <a:avLst/>
            </a:prstGeom>
          </p:spPr>
        </p:pic>
        <p:sp>
          <p:nvSpPr>
            <p:cNvPr id="295" name="Oval 294"/>
            <p:cNvSpPr/>
            <p:nvPr/>
          </p:nvSpPr>
          <p:spPr>
            <a:xfrm>
              <a:off x="13963720" y="1593217"/>
              <a:ext cx="365760" cy="365760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rgbClr val="AFA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b="1" dirty="0">
                  <a:solidFill>
                    <a:srgbClr val="D0A227"/>
                  </a:solidFill>
                </a:rPr>
                <a:t>1</a:t>
              </a:r>
              <a:endParaRPr lang="ko-KR" altLang="en-US" sz="2000" b="1" dirty="0">
                <a:solidFill>
                  <a:srgbClr val="D0A227"/>
                </a:solidFill>
              </a:endParaRPr>
            </a:p>
          </p:txBody>
        </p:sp>
      </p:grpSp>
      <p:sp>
        <p:nvSpPr>
          <p:cNvPr id="296" name="Rounded Rectangle 295"/>
          <p:cNvSpPr/>
          <p:nvPr/>
        </p:nvSpPr>
        <p:spPr>
          <a:xfrm>
            <a:off x="3347637" y="5210191"/>
            <a:ext cx="7138255" cy="1018930"/>
          </a:xfrm>
          <a:prstGeom prst="roundRect">
            <a:avLst/>
          </a:prstGeom>
          <a:solidFill>
            <a:srgbClr val="F7F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7" name="Text Placeholder 1"/>
          <p:cNvSpPr txBox="1">
            <a:spLocks/>
          </p:cNvSpPr>
          <p:nvPr/>
        </p:nvSpPr>
        <p:spPr>
          <a:xfrm>
            <a:off x="4528461" y="5534206"/>
            <a:ext cx="5468378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59976" indent="-359976" algn="l" defTabSz="143990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9929" indent="-359976" algn="l" defTabSz="1439906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Char char="•"/>
              <a:defRPr sz="3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9882" indent="-359976" algn="l" defTabSz="1439906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Char char="•"/>
              <a:defRPr sz="31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19835" indent="-359976" algn="l" defTabSz="1439906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Char char="•"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39788" indent="-359976" algn="l" defTabSz="1439906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Char char="•"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59741" indent="-359976" algn="l" defTabSz="1439906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Char char="•"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79693" indent="-359976" algn="l" defTabSz="1439906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Char char="•"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99646" indent="-359976" algn="l" defTabSz="1439906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Char char="•"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19599" indent="-359976" algn="l" defTabSz="1439906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Char char="•"/>
              <a:defRPr sz="2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ts val="2400"/>
              </a:lnSpc>
              <a:spcBef>
                <a:spcPts val="0"/>
              </a:spcBef>
              <a:buNone/>
            </a:pPr>
            <a:r>
              <a:rPr lang="ar-OM" sz="1600" dirty="0">
                <a:solidFill>
                  <a:srgbClr val="C9A42A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إبراز </a:t>
            </a:r>
            <a:r>
              <a:rPr lang="ar-OM" sz="2000" dirty="0">
                <a:solidFill>
                  <a:srgbClr val="98302D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إقليم</a:t>
            </a:r>
            <a:r>
              <a:rPr lang="ar-OM" sz="1600" dirty="0">
                <a:solidFill>
                  <a:srgbClr val="C9A42A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 دول مجلس التعاون لدول الخليج العربية كتكتل اقتصادي واجتماعي </a:t>
            </a:r>
            <a:r>
              <a:rPr lang="ar-OM" sz="2000" dirty="0">
                <a:solidFill>
                  <a:srgbClr val="98302D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موحد</a:t>
            </a:r>
            <a:endParaRPr lang="en-US" sz="2000" dirty="0">
              <a:solidFill>
                <a:srgbClr val="98302D"/>
              </a:solidFill>
              <a:latin typeface="GE SS Text Bold" panose="020A0503020102020204" pitchFamily="18" charset="-78"/>
              <a:ea typeface="GE SS Text Bold" panose="020A0503020102020204" pitchFamily="18" charset="-78"/>
              <a:cs typeface="GE SS Text Bold" panose="020A0503020102020204" pitchFamily="18" charset="-78"/>
            </a:endParaRPr>
          </a:p>
        </p:txBody>
      </p:sp>
      <p:pic>
        <p:nvPicPr>
          <p:cNvPr id="298" name="Picture 29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1686" y="5286996"/>
            <a:ext cx="920953" cy="916749"/>
          </a:xfrm>
          <a:prstGeom prst="rect">
            <a:avLst/>
          </a:prstGeom>
        </p:spPr>
      </p:pic>
      <p:grpSp>
        <p:nvGrpSpPr>
          <p:cNvPr id="299" name="Group 298"/>
          <p:cNvGrpSpPr/>
          <p:nvPr/>
        </p:nvGrpSpPr>
        <p:grpSpPr>
          <a:xfrm>
            <a:off x="9833929" y="1566254"/>
            <a:ext cx="743733" cy="697212"/>
            <a:chOff x="13794801" y="1423212"/>
            <a:chExt cx="699147" cy="697212"/>
          </a:xfrm>
        </p:grpSpPr>
        <p:pic>
          <p:nvPicPr>
            <p:cNvPr id="300" name="Picture 29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794801" y="1423212"/>
              <a:ext cx="699147" cy="697212"/>
            </a:xfrm>
            <a:prstGeom prst="rect">
              <a:avLst/>
            </a:prstGeom>
          </p:spPr>
        </p:pic>
        <p:sp>
          <p:nvSpPr>
            <p:cNvPr id="301" name="Oval 300"/>
            <p:cNvSpPr/>
            <p:nvPr/>
          </p:nvSpPr>
          <p:spPr>
            <a:xfrm>
              <a:off x="13963720" y="1593217"/>
              <a:ext cx="365760" cy="365760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rgbClr val="AFA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b="1" dirty="0">
                  <a:solidFill>
                    <a:srgbClr val="D0A227"/>
                  </a:solidFill>
                </a:rPr>
                <a:t>2</a:t>
              </a:r>
              <a:endParaRPr lang="ko-KR" altLang="en-US" sz="2000" b="1" dirty="0">
                <a:solidFill>
                  <a:srgbClr val="D0A227"/>
                </a:solidFill>
              </a:endParaRPr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8263394" y="1565652"/>
            <a:ext cx="699147" cy="697212"/>
            <a:chOff x="13794801" y="1423212"/>
            <a:chExt cx="699147" cy="697212"/>
          </a:xfrm>
        </p:grpSpPr>
        <p:pic>
          <p:nvPicPr>
            <p:cNvPr id="303" name="Picture 30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794801" y="1423212"/>
              <a:ext cx="699147" cy="697212"/>
            </a:xfrm>
            <a:prstGeom prst="rect">
              <a:avLst/>
            </a:prstGeom>
          </p:spPr>
        </p:pic>
        <p:sp>
          <p:nvSpPr>
            <p:cNvPr id="304" name="Oval 303"/>
            <p:cNvSpPr/>
            <p:nvPr/>
          </p:nvSpPr>
          <p:spPr>
            <a:xfrm>
              <a:off x="13963720" y="1593217"/>
              <a:ext cx="365760" cy="365760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rgbClr val="AFA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b="1" dirty="0">
                  <a:solidFill>
                    <a:srgbClr val="D0A227"/>
                  </a:solidFill>
                </a:rPr>
                <a:t>3</a:t>
              </a:r>
              <a:endParaRPr lang="ko-KR" altLang="en-US" sz="2000" b="1" dirty="0">
                <a:solidFill>
                  <a:srgbClr val="D0A227"/>
                </a:solidFill>
              </a:endParaRPr>
            </a:p>
          </p:txBody>
        </p:sp>
      </p:grpSp>
      <p:grpSp>
        <p:nvGrpSpPr>
          <p:cNvPr id="305" name="Group 304"/>
          <p:cNvGrpSpPr/>
          <p:nvPr/>
        </p:nvGrpSpPr>
        <p:grpSpPr>
          <a:xfrm>
            <a:off x="6881842" y="1567960"/>
            <a:ext cx="699147" cy="697212"/>
            <a:chOff x="13794801" y="1423212"/>
            <a:chExt cx="699147" cy="697212"/>
          </a:xfrm>
        </p:grpSpPr>
        <p:pic>
          <p:nvPicPr>
            <p:cNvPr id="306" name="Picture 30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794801" y="1423212"/>
              <a:ext cx="699147" cy="697212"/>
            </a:xfrm>
            <a:prstGeom prst="rect">
              <a:avLst/>
            </a:prstGeom>
          </p:spPr>
        </p:pic>
        <p:sp>
          <p:nvSpPr>
            <p:cNvPr id="307" name="Oval 306"/>
            <p:cNvSpPr/>
            <p:nvPr/>
          </p:nvSpPr>
          <p:spPr>
            <a:xfrm>
              <a:off x="13963720" y="1593217"/>
              <a:ext cx="365760" cy="365760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rgbClr val="AFA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b="1" dirty="0">
                  <a:solidFill>
                    <a:srgbClr val="D0A227"/>
                  </a:solidFill>
                </a:rPr>
                <a:t>4</a:t>
              </a:r>
              <a:endParaRPr lang="ko-KR" altLang="en-US" sz="2000" b="1" dirty="0">
                <a:solidFill>
                  <a:srgbClr val="D0A227"/>
                </a:solidFill>
              </a:endParaRPr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5373487" y="1553492"/>
            <a:ext cx="699147" cy="697212"/>
            <a:chOff x="13794801" y="1423212"/>
            <a:chExt cx="699147" cy="697212"/>
          </a:xfrm>
        </p:grpSpPr>
        <p:pic>
          <p:nvPicPr>
            <p:cNvPr id="309" name="Picture 30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794801" y="1423212"/>
              <a:ext cx="699147" cy="697212"/>
            </a:xfrm>
            <a:prstGeom prst="rect">
              <a:avLst/>
            </a:prstGeom>
          </p:spPr>
        </p:pic>
        <p:sp>
          <p:nvSpPr>
            <p:cNvPr id="310" name="Oval 309"/>
            <p:cNvSpPr/>
            <p:nvPr/>
          </p:nvSpPr>
          <p:spPr>
            <a:xfrm>
              <a:off x="13963720" y="1593217"/>
              <a:ext cx="365760" cy="365760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rgbClr val="AFA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b="1" dirty="0">
                  <a:solidFill>
                    <a:srgbClr val="D0A227"/>
                  </a:solidFill>
                </a:rPr>
                <a:t>5</a:t>
              </a:r>
              <a:endParaRPr lang="ko-KR" altLang="en-US" sz="2000" b="1" dirty="0">
                <a:solidFill>
                  <a:srgbClr val="D0A227"/>
                </a:solidFill>
              </a:endParaRPr>
            </a:p>
          </p:txBody>
        </p:sp>
      </p:grpSp>
      <p:grpSp>
        <p:nvGrpSpPr>
          <p:cNvPr id="311" name="Group 310"/>
          <p:cNvGrpSpPr/>
          <p:nvPr/>
        </p:nvGrpSpPr>
        <p:grpSpPr>
          <a:xfrm>
            <a:off x="3952449" y="1553083"/>
            <a:ext cx="699147" cy="697212"/>
            <a:chOff x="13794801" y="1423212"/>
            <a:chExt cx="699147" cy="697212"/>
          </a:xfrm>
        </p:grpSpPr>
        <p:pic>
          <p:nvPicPr>
            <p:cNvPr id="312" name="Picture 31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794801" y="1423212"/>
              <a:ext cx="699147" cy="697212"/>
            </a:xfrm>
            <a:prstGeom prst="rect">
              <a:avLst/>
            </a:prstGeom>
          </p:spPr>
        </p:pic>
        <p:sp>
          <p:nvSpPr>
            <p:cNvPr id="313" name="Oval 312"/>
            <p:cNvSpPr/>
            <p:nvPr/>
          </p:nvSpPr>
          <p:spPr>
            <a:xfrm>
              <a:off x="13963720" y="1593217"/>
              <a:ext cx="365760" cy="365760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rgbClr val="AFA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b="1" dirty="0">
                  <a:solidFill>
                    <a:srgbClr val="D0A227"/>
                  </a:solidFill>
                </a:rPr>
                <a:t>6</a:t>
              </a:r>
              <a:endParaRPr lang="ko-KR" altLang="en-US" sz="2000" b="1" dirty="0">
                <a:solidFill>
                  <a:srgbClr val="D0A227"/>
                </a:solidFill>
              </a:endParaRPr>
            </a:p>
          </p:txBody>
        </p:sp>
      </p:grpSp>
      <p:grpSp>
        <p:nvGrpSpPr>
          <p:cNvPr id="314" name="Group 313"/>
          <p:cNvGrpSpPr/>
          <p:nvPr/>
        </p:nvGrpSpPr>
        <p:grpSpPr>
          <a:xfrm>
            <a:off x="2529235" y="1553083"/>
            <a:ext cx="699147" cy="697212"/>
            <a:chOff x="13794801" y="1423212"/>
            <a:chExt cx="699147" cy="697212"/>
          </a:xfrm>
        </p:grpSpPr>
        <p:pic>
          <p:nvPicPr>
            <p:cNvPr id="315" name="Picture 31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794801" y="1423212"/>
              <a:ext cx="699147" cy="697212"/>
            </a:xfrm>
            <a:prstGeom prst="rect">
              <a:avLst/>
            </a:prstGeom>
          </p:spPr>
        </p:pic>
        <p:sp>
          <p:nvSpPr>
            <p:cNvPr id="316" name="Oval 315"/>
            <p:cNvSpPr/>
            <p:nvPr/>
          </p:nvSpPr>
          <p:spPr>
            <a:xfrm>
              <a:off x="13963720" y="1593217"/>
              <a:ext cx="365760" cy="365760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rgbClr val="AFA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b="1" dirty="0">
                  <a:solidFill>
                    <a:srgbClr val="D0A227"/>
                  </a:solidFill>
                </a:rPr>
                <a:t>7</a:t>
              </a:r>
              <a:endParaRPr lang="ko-KR" altLang="en-US" sz="2000" b="1" dirty="0">
                <a:solidFill>
                  <a:srgbClr val="D0A227"/>
                </a:solidFill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1023489" y="1553083"/>
            <a:ext cx="699147" cy="697212"/>
            <a:chOff x="13794801" y="1423212"/>
            <a:chExt cx="699147" cy="697212"/>
          </a:xfrm>
        </p:grpSpPr>
        <p:pic>
          <p:nvPicPr>
            <p:cNvPr id="318" name="Picture 31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794801" y="1423212"/>
              <a:ext cx="699147" cy="697212"/>
            </a:xfrm>
            <a:prstGeom prst="rect">
              <a:avLst/>
            </a:prstGeom>
          </p:spPr>
        </p:pic>
        <p:sp>
          <p:nvSpPr>
            <p:cNvPr id="319" name="Oval 318"/>
            <p:cNvSpPr/>
            <p:nvPr/>
          </p:nvSpPr>
          <p:spPr>
            <a:xfrm>
              <a:off x="13963720" y="1593217"/>
              <a:ext cx="365760" cy="365760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rgbClr val="AFA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2000" b="1" dirty="0">
                  <a:solidFill>
                    <a:srgbClr val="D0A227"/>
                  </a:solidFill>
                </a:rPr>
                <a:t>8</a:t>
              </a:r>
              <a:endParaRPr lang="ko-KR" altLang="en-US" sz="2000" b="1" dirty="0">
                <a:solidFill>
                  <a:srgbClr val="D0A227"/>
                </a:solidFill>
              </a:endParaRPr>
            </a:p>
          </p:txBody>
        </p:sp>
      </p:grpSp>
      <p:grpSp>
        <p:nvGrpSpPr>
          <p:cNvPr id="320" name="Group 319"/>
          <p:cNvGrpSpPr/>
          <p:nvPr/>
        </p:nvGrpSpPr>
        <p:grpSpPr>
          <a:xfrm>
            <a:off x="10130543" y="5126398"/>
            <a:ext cx="1470091" cy="1466022"/>
            <a:chOff x="13794801" y="1423212"/>
            <a:chExt cx="699147" cy="697212"/>
          </a:xfrm>
        </p:grpSpPr>
        <p:pic>
          <p:nvPicPr>
            <p:cNvPr id="321" name="Picture 32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794801" y="1423212"/>
              <a:ext cx="699147" cy="697212"/>
            </a:xfrm>
            <a:prstGeom prst="rect">
              <a:avLst/>
            </a:prstGeom>
          </p:spPr>
        </p:pic>
        <p:sp>
          <p:nvSpPr>
            <p:cNvPr id="322" name="Oval 321"/>
            <p:cNvSpPr/>
            <p:nvPr/>
          </p:nvSpPr>
          <p:spPr>
            <a:xfrm>
              <a:off x="13963720" y="1593217"/>
              <a:ext cx="365760" cy="365760"/>
            </a:xfrm>
            <a:prstGeom prst="ellipse">
              <a:avLst/>
            </a:prstGeom>
            <a:solidFill>
              <a:schemeClr val="bg1">
                <a:alpha val="97000"/>
              </a:schemeClr>
            </a:solidFill>
            <a:ln>
              <a:solidFill>
                <a:srgbClr val="AFA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4400" b="1" dirty="0">
                  <a:solidFill>
                    <a:srgbClr val="D0A227"/>
                  </a:solidFill>
                </a:rPr>
                <a:t>9</a:t>
              </a:r>
              <a:endParaRPr lang="ko-KR" altLang="en-US" sz="4400" b="1" dirty="0">
                <a:solidFill>
                  <a:srgbClr val="D0A227"/>
                </a:solidFill>
              </a:endParaRPr>
            </a:p>
          </p:txBody>
        </p:sp>
      </p:grpSp>
      <p:sp>
        <p:nvSpPr>
          <p:cNvPr id="165" name="Footer Placeholder 5">
            <a:extLst>
              <a:ext uri="{FF2B5EF4-FFF2-40B4-BE49-F238E27FC236}">
                <a16:creationId xmlns:a16="http://schemas.microsoft.com/office/drawing/2014/main" xmlns="" id="{9C670F82-7B09-406D-8CBC-51376AD743A0}"/>
              </a:ext>
            </a:extLst>
          </p:cNvPr>
          <p:cNvSpPr txBox="1">
            <a:spLocks/>
          </p:cNvSpPr>
          <p:nvPr/>
        </p:nvSpPr>
        <p:spPr>
          <a:xfrm>
            <a:off x="808505" y="6550453"/>
            <a:ext cx="6491128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/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اليوم الأول 23 مايو 2022م - ورشة العمل التحضيرية لتنفيذ مسح دخل وإنفاق الأسرة الموحد بدول المجلس – </a:t>
            </a:r>
            <a:r>
              <a:rPr lang="ar-OM" sz="1050" dirty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عن </a:t>
            </a:r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ب</a:t>
            </a:r>
            <a:r>
              <a:rPr lang="ar-OM" sz="1050" dirty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ُ</a:t>
            </a:r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عد</a:t>
            </a:r>
            <a:endParaRPr lang="ar-OM" sz="1050" dirty="0">
              <a:solidFill>
                <a:srgbClr val="306491"/>
              </a:solidFill>
              <a:latin typeface="GE SS Text Light" panose="020A0503020102020204" pitchFamily="18" charset="-78"/>
              <a:ea typeface="GE SS Text Light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8177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38928" y="2958755"/>
            <a:ext cx="5655545" cy="1692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1295979" rtl="0" eaLnBrk="1" latinLnBrk="0" hangingPunct="1"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990" algn="l" defTabSz="1295979" rtl="0" eaLnBrk="1" latinLnBrk="0" hangingPunct="1"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5979" algn="l" defTabSz="1295979" rtl="0" eaLnBrk="1" latinLnBrk="0" hangingPunct="1"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3969" algn="l" defTabSz="1295979" rtl="0" eaLnBrk="1" latinLnBrk="0" hangingPunct="1"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1958" algn="l" defTabSz="1295979" rtl="0" eaLnBrk="1" latinLnBrk="0" hangingPunct="1"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9948" algn="l" defTabSz="1295979" rtl="0" eaLnBrk="1" latinLnBrk="0" hangingPunct="1"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7937" algn="l" defTabSz="1295979" rtl="0" eaLnBrk="1" latinLnBrk="0" hangingPunct="1"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35927" algn="l" defTabSz="1295979" rtl="0" eaLnBrk="1" latinLnBrk="0" hangingPunct="1"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3916" algn="l" defTabSz="1295979" rtl="0" eaLnBrk="1" latinLnBrk="0" hangingPunct="1">
              <a:defRPr sz="25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spcAft>
                <a:spcPts val="1200"/>
              </a:spcAft>
            </a:pPr>
            <a:r>
              <a:rPr lang="ar-OM" sz="2800" dirty="0" smtClean="0">
                <a:solidFill>
                  <a:srgbClr val="78869F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برنامج عمل </a:t>
            </a:r>
          </a:p>
          <a:p>
            <a:pPr algn="justLow" rtl="1">
              <a:spcAft>
                <a:spcPts val="1200"/>
              </a:spcAft>
            </a:pPr>
            <a:r>
              <a:rPr lang="ar-OM" sz="3600" b="1" dirty="0" smtClean="0">
                <a:solidFill>
                  <a:schemeClr val="bg2">
                    <a:lumMod val="10000"/>
                  </a:schemeClr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المركز الإحصائي الخليجي </a:t>
            </a:r>
            <a:r>
              <a:rPr lang="ar-OM" sz="3600" b="1" dirty="0" smtClean="0">
                <a:solidFill>
                  <a:schemeClr val="bg2">
                    <a:lumMod val="10000"/>
                  </a:schemeClr>
                </a:solidFill>
                <a:latin typeface="GE SS Text Bold" panose="020A0503020102020204" pitchFamily="18" charset="-78"/>
                <a:ea typeface="GE SS Text Bold" panose="020A0503020102020204" pitchFamily="18" charset="-78"/>
              </a:rPr>
              <a:t>2022-2023م</a:t>
            </a:r>
            <a:endParaRPr lang="ar-OM" sz="3600" b="1" dirty="0">
              <a:solidFill>
                <a:schemeClr val="bg2">
                  <a:lumMod val="10000"/>
                </a:schemeClr>
              </a:solidFill>
              <a:latin typeface="GE SS Text Bold" panose="020A0503020102020204" pitchFamily="18" charset="-78"/>
              <a:ea typeface="GE SS Text Bold" panose="020A0503020102020204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47545" y="4922602"/>
            <a:ext cx="496481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600"/>
              </a:spcAft>
            </a:pPr>
            <a:r>
              <a:rPr lang="ar-OM" dirty="0" smtClean="0">
                <a:latin typeface="Calibri" panose="020F0502020204030204" pitchFamily="34" charset="0"/>
                <a:ea typeface="Calibri" panose="020F0502020204030204" pitchFamily="34" charset="0"/>
                <a:cs typeface="GE SS Text Bold" panose="020A0503020102020204" pitchFamily="18" charset="-78"/>
              </a:rPr>
              <a:t>إحصاءات دخل وإنفاق الأسرة في إطار الخطة الاستراتيجية الإحصائية للعمل الإحصائي المشترك </a:t>
            </a:r>
            <a:r>
              <a:rPr lang="ar-OM" dirty="0" smtClean="0">
                <a:latin typeface="Calibri" panose="020F0502020204030204" pitchFamily="34" charset="0"/>
                <a:ea typeface="Calibri" panose="020F0502020204030204" pitchFamily="34" charset="0"/>
              </a:rPr>
              <a:t>2021-2025م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7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1"/>
          <p:cNvSpPr txBox="1">
            <a:spLocks/>
          </p:cNvSpPr>
          <p:nvPr/>
        </p:nvSpPr>
        <p:spPr>
          <a:xfrm>
            <a:off x="11519555" y="6538912"/>
            <a:ext cx="451964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00DD65-7AB7-074E-B6C8-56E95AA352D1}" type="slidenum">
              <a:rPr lang="en-US" smtClean="0">
                <a:solidFill>
                  <a:srgbClr val="306491"/>
                </a:solidFill>
              </a:rPr>
              <a:pPr/>
              <a:t>7</a:t>
            </a:fld>
            <a:endParaRPr lang="en-US" dirty="0">
              <a:solidFill>
                <a:srgbClr val="306491"/>
              </a:solidFill>
            </a:endParaRPr>
          </a:p>
        </p:txBody>
      </p:sp>
      <p:pic>
        <p:nvPicPr>
          <p:cNvPr id="10" name="Picture 8" descr="11 Yellow Paint Brush Strokes (PNG Transparent) | OnlyGFX.com | Brush  stroke png, Yellow painting, Brush strokes painti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6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2700" y="2308757"/>
            <a:ext cx="5495904" cy="259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11 Yellow Paint Brush Strokes (PNG Transparent) | OnlyGFX.com | Brush  stroke png, Yellow painting, Brush strokes paintin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6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9139" y="2629061"/>
            <a:ext cx="5279641" cy="21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11 Yellow Paint Brush Strokes (PNG Transparent) | OnlyGFX.com | Brush  stroke png, Yellow painting, Brush strokes pain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6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938" y="1401772"/>
            <a:ext cx="3299068" cy="185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B77BE48-2137-5A43-BBA1-901A5EB872E6}"/>
              </a:ext>
            </a:extLst>
          </p:cNvPr>
          <p:cNvSpPr txBox="1">
            <a:spLocks/>
          </p:cNvSpPr>
          <p:nvPr/>
        </p:nvSpPr>
        <p:spPr>
          <a:xfrm>
            <a:off x="4176286" y="2084252"/>
            <a:ext cx="1955213" cy="923330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13207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ts val="2407"/>
              </a:lnSpc>
            </a:pPr>
            <a:r>
              <a:rPr lang="ar-SA" sz="5067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الابتكار</a:t>
            </a:r>
            <a:endParaRPr lang="en-US" sz="5067" dirty="0">
              <a:latin typeface="GE SS Text Bold" panose="020A0503020102020204" pitchFamily="18" charset="-78"/>
              <a:ea typeface="GE SS Text Bold" panose="020A0503020102020204" pitchFamily="18" charset="-78"/>
              <a:cs typeface="GE SS Text Bold" panose="020A0503020102020204" pitchFamily="18" charset="-78"/>
            </a:endParaRPr>
          </a:p>
          <a:p>
            <a:pPr algn="ctr" rtl="1">
              <a:lnSpc>
                <a:spcPts val="2407"/>
              </a:lnSpc>
              <a:spcAft>
                <a:spcPts val="1267"/>
              </a:spcAft>
            </a:pPr>
            <a:r>
              <a:rPr lang="ar-SA" sz="152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في كافة مراحل</a:t>
            </a:r>
            <a:r>
              <a:rPr lang="en-US" sz="152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</a:t>
            </a:r>
            <a:r>
              <a:rPr lang="ar-SA" sz="152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العمل الإحصائي</a:t>
            </a:r>
            <a:endParaRPr lang="ar-SA" sz="1773" dirty="0"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7B77BE48-2137-5A43-BBA1-901A5EB872E6}"/>
              </a:ext>
            </a:extLst>
          </p:cNvPr>
          <p:cNvSpPr txBox="1">
            <a:spLocks/>
          </p:cNvSpPr>
          <p:nvPr/>
        </p:nvSpPr>
        <p:spPr>
          <a:xfrm>
            <a:off x="1226243" y="1340285"/>
            <a:ext cx="1942180" cy="64120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13207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2533"/>
              </a:lnSpc>
            </a:pPr>
            <a:r>
              <a:rPr lang="ar-OM" sz="1800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تدعم اتخاذ القرارات </a:t>
            </a:r>
            <a:r>
              <a:rPr lang="ar-OM" sz="18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في المدى القريب</a:t>
            </a:r>
            <a:endParaRPr lang="ar-SA" sz="1800" dirty="0"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B77BE48-2137-5A43-BBA1-901A5EB872E6}"/>
              </a:ext>
            </a:extLst>
          </p:cNvPr>
          <p:cNvSpPr txBox="1">
            <a:spLocks/>
          </p:cNvSpPr>
          <p:nvPr/>
        </p:nvSpPr>
        <p:spPr>
          <a:xfrm>
            <a:off x="1226243" y="2090925"/>
            <a:ext cx="2014365" cy="128240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13207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2533"/>
              </a:lnSpc>
            </a:pPr>
            <a:r>
              <a:rPr lang="ar-OM" sz="1800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تدعم وضع الرؤى ورسم الاستراتيجيات والسياسات </a:t>
            </a:r>
            <a:r>
              <a:rPr lang="ar-OM" sz="18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في المدى المتوسط والبعيد</a:t>
            </a:r>
            <a:endParaRPr lang="ar-SA" sz="1800" dirty="0"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pic>
        <p:nvPicPr>
          <p:cNvPr id="18" name="Picture 4" descr="Target Svg Png Icon Free Download (#464253) - OnlineWebFonts.COM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30" y="2570592"/>
            <a:ext cx="522860" cy="52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xmlns="" id="{7B77BE48-2137-5A43-BBA1-901A5EB872E6}"/>
              </a:ext>
            </a:extLst>
          </p:cNvPr>
          <p:cNvSpPr txBox="1">
            <a:spLocks/>
          </p:cNvSpPr>
          <p:nvPr/>
        </p:nvSpPr>
        <p:spPr>
          <a:xfrm>
            <a:off x="893795" y="3607177"/>
            <a:ext cx="2300061" cy="64120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13207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2533"/>
              </a:lnSpc>
            </a:pPr>
            <a:r>
              <a:rPr lang="ar-OM" sz="1800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تستجيب</a:t>
            </a:r>
            <a:r>
              <a:rPr lang="ar-OM" sz="18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لمختلف احتياجات المستخدمين</a:t>
            </a:r>
            <a:endParaRPr lang="ar-SA" sz="1800" dirty="0"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7B77BE48-2137-5A43-BBA1-901A5EB872E6}"/>
              </a:ext>
            </a:extLst>
          </p:cNvPr>
          <p:cNvSpPr txBox="1">
            <a:spLocks/>
          </p:cNvSpPr>
          <p:nvPr/>
        </p:nvSpPr>
        <p:spPr>
          <a:xfrm>
            <a:off x="1058691" y="4611202"/>
            <a:ext cx="2087272" cy="320601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13207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2533"/>
              </a:lnSpc>
            </a:pPr>
            <a:r>
              <a:rPr lang="ar-OM" sz="18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في كل </a:t>
            </a:r>
            <a:r>
              <a:rPr lang="ar-OM" sz="1800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الظروف</a:t>
            </a:r>
            <a:endParaRPr lang="ar-SA" sz="1800" dirty="0"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7B77BE48-2137-5A43-BBA1-901A5EB872E6}"/>
              </a:ext>
            </a:extLst>
          </p:cNvPr>
          <p:cNvSpPr txBox="1">
            <a:spLocks/>
          </p:cNvSpPr>
          <p:nvPr/>
        </p:nvSpPr>
        <p:spPr>
          <a:xfrm>
            <a:off x="1117885" y="4677711"/>
            <a:ext cx="2088233" cy="96180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13207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2533"/>
              </a:lnSpc>
            </a:pPr>
            <a:endParaRPr lang="en-US" sz="1800" dirty="0" smtClean="0"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algn="r" rtl="1">
              <a:lnSpc>
                <a:spcPts val="2533"/>
              </a:lnSpc>
            </a:pPr>
            <a:endParaRPr lang="en-US" sz="1800" dirty="0"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algn="r" rtl="1">
              <a:lnSpc>
                <a:spcPts val="2533"/>
              </a:lnSpc>
            </a:pPr>
            <a:r>
              <a:rPr lang="ar-OM" sz="1800" dirty="0" smtClean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تحظى </a:t>
            </a:r>
            <a:r>
              <a:rPr lang="ar-OM" sz="1800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بثقتهم</a:t>
            </a:r>
            <a:endParaRPr lang="ar-SA" sz="1800" dirty="0">
              <a:latin typeface="GE SS Text Bold" panose="020A0503020102020204" pitchFamily="18" charset="-78"/>
              <a:ea typeface="GE SS Text Bold" panose="020A0503020102020204" pitchFamily="18" charset="-78"/>
              <a:cs typeface="GE SS Text Bold" panose="020A0503020102020204" pitchFamily="18" charset="-78"/>
            </a:endParaRPr>
          </a:p>
        </p:txBody>
      </p:sp>
      <p:pic>
        <p:nvPicPr>
          <p:cNvPr id="22" name="Picture 6" descr="Thumb Up free vector icons designed by Freepik | Ideias instagram, Botão do  youtube, Redes sociais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9" t="25720" r="22971" b="26149"/>
          <a:stretch/>
        </p:blipFill>
        <p:spPr bwMode="auto">
          <a:xfrm>
            <a:off x="3272551" y="3607177"/>
            <a:ext cx="543623" cy="48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Webpage Icon of Line style - Available in SVG, PNG, EPS, AI &amp; Icon fonts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46" y="4636524"/>
            <a:ext cx="564510" cy="5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Line,Symbol,Font,Parallel,Coloring book,Clip art,Graphics #149327 - Free  Icon Library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94" y="5344723"/>
            <a:ext cx="564510" cy="5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xmlns="" id="{7B77BE48-2137-5A43-BBA1-901A5EB872E6}"/>
              </a:ext>
            </a:extLst>
          </p:cNvPr>
          <p:cNvSpPr txBox="1">
            <a:spLocks/>
          </p:cNvSpPr>
          <p:nvPr/>
        </p:nvSpPr>
        <p:spPr>
          <a:xfrm>
            <a:off x="7492562" y="1168824"/>
            <a:ext cx="3149836" cy="43601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3420"/>
              </a:lnSpc>
              <a:spcBef>
                <a:spcPts val="0"/>
              </a:spcBef>
            </a:pPr>
            <a:r>
              <a:rPr lang="en-US" sz="5067" b="1" dirty="0">
                <a:solidFill>
                  <a:srgbClr val="98302D"/>
                </a:solidFill>
                <a:latin typeface="+mn-lt"/>
                <a:ea typeface="GE SS Text Bold" panose="020A0503020102020204" pitchFamily="18" charset="-78"/>
                <a:cs typeface="GE SS Text Bold" panose="020A0503020102020204" pitchFamily="18" charset="-78"/>
              </a:rPr>
              <a:t>2030</a:t>
            </a:r>
            <a:r>
              <a:rPr lang="ar-OM" sz="5067" b="1" dirty="0">
                <a:solidFill>
                  <a:srgbClr val="98302D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م</a:t>
            </a:r>
            <a:endParaRPr lang="en-US" sz="5067" b="1" dirty="0">
              <a:solidFill>
                <a:srgbClr val="98302D"/>
              </a:solidFill>
              <a:latin typeface="GE SS Text Bold" panose="020A0503020102020204" pitchFamily="18" charset="-78"/>
              <a:ea typeface="GE SS Text Bold" panose="020A0503020102020204" pitchFamily="18" charset="-78"/>
              <a:cs typeface="GE SS Text Bold" panose="020A0503020102020204" pitchFamily="18" charset="-78"/>
            </a:endParaRPr>
          </a:p>
        </p:txBody>
      </p:sp>
      <p:pic>
        <p:nvPicPr>
          <p:cNvPr id="26" name="Picture 14" descr="hand-drawn-arrow-2"/>
          <p:cNvPicPr>
            <a:picLocks noChangeAspect="1" noChangeArrowheads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9497" y="973232"/>
            <a:ext cx="1257074" cy="66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hoose Done Select Feature Choice Tab Png Icon Free - Choice Icon Png  White, Transparent Png - kindpn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0" r="13974"/>
          <a:stretch/>
        </p:blipFill>
        <p:spPr bwMode="auto">
          <a:xfrm>
            <a:off x="3248146" y="1306358"/>
            <a:ext cx="504709" cy="86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xmlns="" id="{7B77BE48-2137-5A43-BBA1-901A5EB872E6}"/>
              </a:ext>
            </a:extLst>
          </p:cNvPr>
          <p:cNvSpPr txBox="1">
            <a:spLocks/>
          </p:cNvSpPr>
          <p:nvPr/>
        </p:nvSpPr>
        <p:spPr>
          <a:xfrm>
            <a:off x="6934008" y="1446346"/>
            <a:ext cx="2045396" cy="41806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13207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ts val="3547"/>
              </a:lnSpc>
            </a:pPr>
            <a:r>
              <a:rPr lang="ar-OM" sz="2400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التحول</a:t>
            </a:r>
            <a:r>
              <a:rPr lang="ar-OM" sz="24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 إلى</a:t>
            </a:r>
          </a:p>
          <a:p>
            <a:pPr algn="ctr" rtl="1">
              <a:lnSpc>
                <a:spcPts val="3547"/>
              </a:lnSpc>
            </a:pPr>
            <a:endParaRPr lang="ar-OM" sz="2400" dirty="0"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algn="ctr" rtl="1">
              <a:lnSpc>
                <a:spcPts val="3547"/>
              </a:lnSpc>
            </a:pPr>
            <a:r>
              <a:rPr lang="ar-OM" sz="24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منظومة إحصائية خليجية</a:t>
            </a:r>
          </a:p>
          <a:p>
            <a:pPr algn="ctr" rtl="1">
              <a:lnSpc>
                <a:spcPts val="3547"/>
              </a:lnSpc>
            </a:pPr>
            <a:endParaRPr lang="ar-OM" sz="2400" dirty="0"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algn="ctr" rtl="1">
              <a:lnSpc>
                <a:spcPts val="3547"/>
              </a:lnSpc>
              <a:spcAft>
                <a:spcPts val="2280"/>
              </a:spcAft>
            </a:pPr>
            <a:r>
              <a:rPr lang="ar-OM" sz="2400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ذكية</a:t>
            </a:r>
          </a:p>
          <a:p>
            <a:pPr algn="ctr" rtl="1">
              <a:lnSpc>
                <a:spcPts val="3547"/>
              </a:lnSpc>
              <a:spcAft>
                <a:spcPts val="2280"/>
              </a:spcAft>
            </a:pPr>
            <a:r>
              <a:rPr lang="ar-OM" sz="24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و</a:t>
            </a:r>
            <a:r>
              <a:rPr lang="ar-OM" sz="2400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مستدامة</a:t>
            </a:r>
          </a:p>
          <a:p>
            <a:pPr algn="ctr" rtl="1">
              <a:lnSpc>
                <a:spcPts val="3547"/>
              </a:lnSpc>
              <a:spcAft>
                <a:spcPts val="2280"/>
              </a:spcAft>
            </a:pPr>
            <a:r>
              <a:rPr lang="ar-OM" sz="2400" dirty="0"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و</a:t>
            </a:r>
            <a:r>
              <a:rPr lang="ar-OM" sz="2400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موثوقة</a:t>
            </a:r>
          </a:p>
        </p:txBody>
      </p:sp>
      <p:pic>
        <p:nvPicPr>
          <p:cNvPr id="29" name="Picture 4" descr="Light Bulb Line Drawing, HD Png Download - kindpn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856" y="696289"/>
            <a:ext cx="3810361" cy="633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713491" y="354828"/>
            <a:ext cx="203936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1"/>
            <a:r>
              <a:rPr lang="ar-OM" sz="3600" dirty="0"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الطموح . 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42507" y="173410"/>
            <a:ext cx="7211505" cy="284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 rtl="1">
              <a:lnSpc>
                <a:spcPts val="2000"/>
              </a:lnSpc>
              <a:defRPr/>
            </a:pPr>
            <a:r>
              <a:rPr lang="ar-OM" sz="2400" dirty="0" smtClean="0">
                <a:solidFill>
                  <a:srgbClr val="306491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برنامج عمل المركز </a:t>
            </a:r>
            <a:r>
              <a:rPr lang="ar-OM" sz="2400" dirty="0" smtClean="0">
                <a:solidFill>
                  <a:srgbClr val="306491"/>
                </a:solidFill>
                <a:latin typeface="GE SS Text Bold" panose="020A0503020102020204" pitchFamily="18" charset="-78"/>
                <a:ea typeface="GE SS Text Bold" panose="020A0503020102020204" pitchFamily="18" charset="-78"/>
              </a:rPr>
              <a:t>2022-2023م</a:t>
            </a:r>
            <a:endParaRPr lang="ar-OM" sz="2400" dirty="0">
              <a:solidFill>
                <a:srgbClr val="306491"/>
              </a:solidFill>
              <a:latin typeface="GE SS Text Bold" panose="020A0503020102020204" pitchFamily="18" charset="-78"/>
              <a:ea typeface="GE SS Text Bold" panose="020A0503020102020204" pitchFamily="18" charset="-78"/>
            </a:endParaRPr>
          </a:p>
        </p:txBody>
      </p:sp>
      <p:sp>
        <p:nvSpPr>
          <p:cNvPr id="33" name="Footer Placeholder 5">
            <a:extLst>
              <a:ext uri="{FF2B5EF4-FFF2-40B4-BE49-F238E27FC236}">
                <a16:creationId xmlns:a16="http://schemas.microsoft.com/office/drawing/2014/main" xmlns="" id="{9C670F82-7B09-406D-8CBC-51376AD743A0}"/>
              </a:ext>
            </a:extLst>
          </p:cNvPr>
          <p:cNvSpPr txBox="1">
            <a:spLocks/>
          </p:cNvSpPr>
          <p:nvPr/>
        </p:nvSpPr>
        <p:spPr>
          <a:xfrm>
            <a:off x="808505" y="6550453"/>
            <a:ext cx="6491128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/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اليوم الأول 23 مايو 2022م - ورشة العمل التحضيرية لتنفيذ مسح دخل وإنفاق الأسرة الموحد بدول المجلس – </a:t>
            </a:r>
            <a:r>
              <a:rPr lang="ar-OM" sz="1050" dirty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عن </a:t>
            </a:r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ب</a:t>
            </a:r>
            <a:r>
              <a:rPr lang="ar-OM" sz="1050" dirty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ُ</a:t>
            </a:r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عد</a:t>
            </a:r>
            <a:endParaRPr lang="ar-OM" sz="1050" dirty="0">
              <a:solidFill>
                <a:srgbClr val="306491"/>
              </a:solidFill>
              <a:latin typeface="GE SS Text Light" panose="020A0503020102020204" pitchFamily="18" charset="-78"/>
              <a:ea typeface="GE SS Text Light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5716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1"/>
          <p:cNvSpPr txBox="1">
            <a:spLocks/>
          </p:cNvSpPr>
          <p:nvPr/>
        </p:nvSpPr>
        <p:spPr>
          <a:xfrm>
            <a:off x="11519555" y="6538912"/>
            <a:ext cx="451964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00DD65-7AB7-074E-B6C8-56E95AA352D1}" type="slidenum">
              <a:rPr lang="en-US" smtClean="0">
                <a:solidFill>
                  <a:srgbClr val="306491"/>
                </a:solidFill>
              </a:rPr>
              <a:pPr/>
              <a:t>8</a:t>
            </a:fld>
            <a:endParaRPr lang="en-US" dirty="0">
              <a:solidFill>
                <a:srgbClr val="30649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27719" y="1484787"/>
            <a:ext cx="4123047" cy="4724997"/>
          </a:xfrm>
          <a:prstGeom prst="roundRect">
            <a:avLst>
              <a:gd name="adj" fmla="val 13054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20853" algn="justLow" defTabSz="721919" rtl="1">
              <a:spcAft>
                <a:spcPts val="1800"/>
              </a:spcAft>
            </a:pPr>
            <a:r>
              <a:rPr lang="ar-OM" sz="2200" dirty="0">
                <a:solidFill>
                  <a:schemeClr val="bg1">
                    <a:lumMod val="50000"/>
                  </a:scheme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الحسابات القومية</a:t>
            </a:r>
          </a:p>
          <a:p>
            <a:pPr marL="320853" algn="justLow" defTabSz="721919" rtl="1">
              <a:spcAft>
                <a:spcPts val="1800"/>
              </a:spcAft>
            </a:pPr>
            <a:r>
              <a:rPr lang="ar-OM" sz="2200" dirty="0">
                <a:solidFill>
                  <a:schemeClr val="bg1">
                    <a:lumMod val="50000"/>
                  </a:scheme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الإحصاءات المالية والنقدية</a:t>
            </a:r>
          </a:p>
          <a:p>
            <a:pPr marL="320853" algn="justLow" defTabSz="721919" rtl="1">
              <a:spcAft>
                <a:spcPts val="1800"/>
              </a:spcAft>
            </a:pPr>
            <a:r>
              <a:rPr lang="ar-OM" sz="2200" dirty="0">
                <a:solidFill>
                  <a:schemeClr val="bg1">
                    <a:lumMod val="50000"/>
                  </a:scheme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إحصاءات الاستثمار الأجنبي</a:t>
            </a:r>
          </a:p>
          <a:p>
            <a:pPr marL="320853" algn="justLow" defTabSz="721919" rtl="1">
              <a:spcAft>
                <a:spcPts val="1800"/>
              </a:spcAft>
            </a:pPr>
            <a:r>
              <a:rPr lang="ar-OM" sz="2200" dirty="0">
                <a:solidFill>
                  <a:schemeClr val="bg1">
                    <a:lumMod val="50000"/>
                  </a:scheme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إحصاءات الأرقام القياسية للأسعار والمؤشرات قصيرة المدى</a:t>
            </a:r>
          </a:p>
          <a:p>
            <a:pPr marL="320853" algn="justLow" defTabSz="721919" rtl="1">
              <a:spcAft>
                <a:spcPts val="1800"/>
              </a:spcAft>
            </a:pPr>
            <a:r>
              <a:rPr lang="ar-OM" sz="2200" dirty="0">
                <a:solidFill>
                  <a:schemeClr val="bg1">
                    <a:lumMod val="50000"/>
                  </a:scheme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إحصاءات التجارة الخارجية (يشمل التجارة الدولية في الخدمات)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521624" y="1484787"/>
            <a:ext cx="4123047" cy="4654802"/>
          </a:xfrm>
          <a:prstGeom prst="roundRect">
            <a:avLst>
              <a:gd name="adj" fmla="val 1388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67226" algn="justLow" defTabSz="721919" rtl="1">
              <a:spcAft>
                <a:spcPts val="1800"/>
              </a:spcAft>
            </a:pPr>
            <a:r>
              <a:rPr lang="ar-OM" sz="2200" dirty="0">
                <a:solidFill>
                  <a:schemeClr val="bg1">
                    <a:lumMod val="50000"/>
                  </a:scheme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إحصاءات الطاقة</a:t>
            </a:r>
          </a:p>
          <a:p>
            <a:pPr marL="367226" algn="justLow" defTabSz="721919" rtl="1">
              <a:spcAft>
                <a:spcPts val="1800"/>
              </a:spcAft>
            </a:pPr>
            <a:r>
              <a:rPr lang="ar-OM" sz="2200" dirty="0">
                <a:solidFill>
                  <a:schemeClr val="bg1">
                    <a:lumMod val="50000"/>
                  </a:scheme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إحصاءات السياحة</a:t>
            </a:r>
          </a:p>
          <a:p>
            <a:pPr marL="367226" algn="justLow" defTabSz="721919" rtl="1">
              <a:spcAft>
                <a:spcPts val="1800"/>
              </a:spcAft>
            </a:pPr>
            <a:r>
              <a:rPr lang="ar-OM" sz="2200" dirty="0">
                <a:solidFill>
                  <a:schemeClr val="bg1">
                    <a:lumMod val="50000"/>
                  </a:scheme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التعداد السكاني التسجيلي</a:t>
            </a:r>
          </a:p>
          <a:p>
            <a:pPr marL="367226" algn="justLow" defTabSz="721919" rtl="1">
              <a:spcAft>
                <a:spcPts val="1800"/>
              </a:spcAft>
            </a:pPr>
            <a:r>
              <a:rPr lang="ar-OM" sz="2200" dirty="0">
                <a:solidFill>
                  <a:schemeClr val="bg1">
                    <a:lumMod val="50000"/>
                  </a:scheme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إحصاءات العمل</a:t>
            </a:r>
          </a:p>
          <a:p>
            <a:pPr marL="367226" algn="justLow" defTabSz="721919" rtl="1">
              <a:spcAft>
                <a:spcPts val="1800"/>
              </a:spcAft>
            </a:pPr>
            <a:r>
              <a:rPr lang="ar-OM" sz="2200" dirty="0">
                <a:solidFill>
                  <a:schemeClr val="bg1">
                    <a:lumMod val="50000"/>
                  </a:scheme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إحصاءات البيئة</a:t>
            </a:r>
          </a:p>
          <a:p>
            <a:pPr marL="367226" algn="justLow" defTabSz="721919" rtl="1">
              <a:spcAft>
                <a:spcPts val="1800"/>
              </a:spcAft>
            </a:pPr>
            <a:r>
              <a:rPr lang="ar-OM" sz="2200" dirty="0">
                <a:solidFill>
                  <a:schemeClr val="bg1">
                    <a:lumMod val="50000"/>
                  </a:scheme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الإحصاءات المتعلقة بمؤشرات أهداف التنمية المستدامة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(SDGs)، </a:t>
            </a:r>
            <a:r>
              <a:rPr lang="ar-OM" sz="2200" dirty="0">
                <a:solidFill>
                  <a:schemeClr val="bg1">
                    <a:lumMod val="50000"/>
                  </a:scheme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والتنمية البشرية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(HDI)، </a:t>
            </a:r>
            <a:r>
              <a:rPr lang="ar-OM" sz="2200" dirty="0">
                <a:solidFill>
                  <a:schemeClr val="bg1">
                    <a:lumMod val="50000"/>
                  </a:scheme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وتقدم المجتمعات</a:t>
            </a:r>
          </a:p>
        </p:txBody>
      </p:sp>
      <p:pic>
        <p:nvPicPr>
          <p:cNvPr id="13" name="Picture 8" descr="11 Yellow Paint Brush Strokes (PNG Transparent) | OnlyGFX.com | Brush  stroke png, Yellow painting, Brush strokes paintin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6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17979" y="2769136"/>
            <a:ext cx="4310301" cy="187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19905" y="2721968"/>
            <a:ext cx="1406731" cy="2949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721919" rtl="1">
              <a:lnSpc>
                <a:spcPts val="2300"/>
              </a:lnSpc>
            </a:pPr>
            <a:r>
              <a:rPr lang="en-US" sz="9600" b="1" dirty="0">
                <a:solidFill>
                  <a:prstClr val="white"/>
                </a:solidFill>
                <a:latin typeface="Calibri"/>
                <a:ea typeface="GE SS Text Bold" panose="020A0503020102020204" pitchFamily="18" charset="-78"/>
                <a:cs typeface="GE SS Text Bold" panose="020A0503020102020204" pitchFamily="18" charset="-78"/>
              </a:rPr>
              <a:t>16</a:t>
            </a:r>
            <a:endParaRPr lang="en-US" sz="2400" dirty="0">
              <a:solidFill>
                <a:prstClr val="white"/>
              </a:solidFill>
              <a:latin typeface="GE SS Text Bold" panose="020A0503020102020204" pitchFamily="18" charset="-78"/>
              <a:ea typeface="GE SS Text Bold" panose="020A0503020102020204" pitchFamily="18" charset="-78"/>
              <a:cs typeface="GE SS Text Bold" panose="020A0503020102020204" pitchFamily="18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86250" y="4529726"/>
            <a:ext cx="1406731" cy="5899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721919" rtl="1">
              <a:lnSpc>
                <a:spcPts val="2300"/>
              </a:lnSpc>
            </a:pPr>
            <a:r>
              <a:rPr lang="ar-OM" sz="2400" dirty="0">
                <a:solidFill>
                  <a:prstClr val="black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مجالات</a:t>
            </a:r>
          </a:p>
          <a:p>
            <a:pPr algn="ctr" defTabSz="721919" rtl="1">
              <a:lnSpc>
                <a:spcPts val="2300"/>
              </a:lnSpc>
            </a:pPr>
            <a:r>
              <a:rPr lang="ar-OM" sz="2400" dirty="0">
                <a:solidFill>
                  <a:prstClr val="black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مستمرة</a:t>
            </a:r>
            <a:endParaRPr lang="en-US" sz="2400" dirty="0">
              <a:solidFill>
                <a:prstClr val="black"/>
              </a:solidFill>
              <a:latin typeface="GE SS Text Bold" panose="020A0503020102020204" pitchFamily="18" charset="-78"/>
              <a:ea typeface="GE SS Text Bold" panose="020A0503020102020204" pitchFamily="18" charset="-78"/>
              <a:cs typeface="GE SS Text Bold" panose="020A0503020102020204" pitchFamily="18" charset="-7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32B210D1-601C-44AE-8864-ADFD598D8D9E}"/>
              </a:ext>
            </a:extLst>
          </p:cNvPr>
          <p:cNvSpPr/>
          <p:nvPr/>
        </p:nvSpPr>
        <p:spPr>
          <a:xfrm>
            <a:off x="9588424" y="1650482"/>
            <a:ext cx="360947" cy="360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21919"/>
            <a:r>
              <a:rPr lang="en-US" sz="1895" b="1" dirty="0">
                <a:solidFill>
                  <a:srgbClr val="C9A42A"/>
                </a:solidFill>
                <a:latin typeface="Calibri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32B210D1-601C-44AE-8864-ADFD598D8D9E}"/>
              </a:ext>
            </a:extLst>
          </p:cNvPr>
          <p:cNvSpPr/>
          <p:nvPr/>
        </p:nvSpPr>
        <p:spPr>
          <a:xfrm>
            <a:off x="9588424" y="2217412"/>
            <a:ext cx="360947" cy="360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21919"/>
            <a:r>
              <a:rPr lang="en-US" sz="1895" b="1" dirty="0">
                <a:solidFill>
                  <a:srgbClr val="C9A42A"/>
                </a:solidFill>
                <a:latin typeface="Calibri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32B210D1-601C-44AE-8864-ADFD598D8D9E}"/>
              </a:ext>
            </a:extLst>
          </p:cNvPr>
          <p:cNvSpPr/>
          <p:nvPr/>
        </p:nvSpPr>
        <p:spPr>
          <a:xfrm>
            <a:off x="9588424" y="2795800"/>
            <a:ext cx="360947" cy="360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21919"/>
            <a:r>
              <a:rPr lang="en-US" sz="1895" b="1" dirty="0">
                <a:solidFill>
                  <a:srgbClr val="C9A42A"/>
                </a:solidFill>
                <a:latin typeface="Calibri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32B210D1-601C-44AE-8864-ADFD598D8D9E}"/>
              </a:ext>
            </a:extLst>
          </p:cNvPr>
          <p:cNvSpPr/>
          <p:nvPr/>
        </p:nvSpPr>
        <p:spPr>
          <a:xfrm>
            <a:off x="9586183" y="3689146"/>
            <a:ext cx="360947" cy="360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21919"/>
            <a:r>
              <a:rPr lang="en-US" sz="1895" b="1" dirty="0">
                <a:solidFill>
                  <a:srgbClr val="C9A42A"/>
                </a:solidFill>
                <a:latin typeface="Calibri"/>
              </a:rPr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2B210D1-601C-44AE-8864-ADFD598D8D9E}"/>
              </a:ext>
            </a:extLst>
          </p:cNvPr>
          <p:cNvSpPr/>
          <p:nvPr/>
        </p:nvSpPr>
        <p:spPr>
          <a:xfrm>
            <a:off x="9586183" y="4943918"/>
            <a:ext cx="360947" cy="360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21919"/>
            <a:r>
              <a:rPr lang="en-US" sz="1895" b="1" dirty="0">
                <a:solidFill>
                  <a:srgbClr val="C9A42A"/>
                </a:solidFill>
                <a:latin typeface="Calibri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32B210D1-601C-44AE-8864-ADFD598D8D9E}"/>
              </a:ext>
            </a:extLst>
          </p:cNvPr>
          <p:cNvSpPr/>
          <p:nvPr/>
        </p:nvSpPr>
        <p:spPr>
          <a:xfrm>
            <a:off x="5142516" y="1650482"/>
            <a:ext cx="360947" cy="360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21919"/>
            <a:r>
              <a:rPr lang="en-US" sz="1895" b="1" dirty="0">
                <a:solidFill>
                  <a:srgbClr val="C9A42A"/>
                </a:solidFill>
                <a:latin typeface="Calibri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32B210D1-601C-44AE-8864-ADFD598D8D9E}"/>
              </a:ext>
            </a:extLst>
          </p:cNvPr>
          <p:cNvSpPr/>
          <p:nvPr/>
        </p:nvSpPr>
        <p:spPr>
          <a:xfrm>
            <a:off x="5142516" y="2245356"/>
            <a:ext cx="360947" cy="360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21919"/>
            <a:r>
              <a:rPr lang="en-US" sz="1895" b="1" dirty="0">
                <a:solidFill>
                  <a:srgbClr val="C9A42A"/>
                </a:solidFill>
                <a:latin typeface="Calibri"/>
              </a:rPr>
              <a:t>7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32B210D1-601C-44AE-8864-ADFD598D8D9E}"/>
              </a:ext>
            </a:extLst>
          </p:cNvPr>
          <p:cNvSpPr/>
          <p:nvPr/>
        </p:nvSpPr>
        <p:spPr>
          <a:xfrm>
            <a:off x="5142516" y="2786777"/>
            <a:ext cx="360947" cy="360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21919"/>
            <a:r>
              <a:rPr lang="en-US" sz="1895" b="1" dirty="0">
                <a:solidFill>
                  <a:srgbClr val="C9A42A"/>
                </a:solidFill>
                <a:latin typeface="Calibri"/>
              </a:rPr>
              <a:t>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32B210D1-601C-44AE-8864-ADFD598D8D9E}"/>
              </a:ext>
            </a:extLst>
          </p:cNvPr>
          <p:cNvSpPr/>
          <p:nvPr/>
        </p:nvSpPr>
        <p:spPr>
          <a:xfrm>
            <a:off x="5140275" y="3328198"/>
            <a:ext cx="360947" cy="360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21919"/>
            <a:r>
              <a:rPr lang="en-US" sz="1895" b="1" dirty="0">
                <a:solidFill>
                  <a:srgbClr val="C9A42A"/>
                </a:solidFill>
                <a:latin typeface="Calibri"/>
              </a:rPr>
              <a:t>9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2B210D1-601C-44AE-8864-ADFD598D8D9E}"/>
              </a:ext>
            </a:extLst>
          </p:cNvPr>
          <p:cNvSpPr/>
          <p:nvPr/>
        </p:nvSpPr>
        <p:spPr>
          <a:xfrm>
            <a:off x="5140275" y="3929777"/>
            <a:ext cx="360947" cy="360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21919"/>
            <a:r>
              <a:rPr lang="en-US" sz="1895" b="1" dirty="0">
                <a:solidFill>
                  <a:srgbClr val="C9A42A"/>
                </a:solidFill>
                <a:latin typeface="Calibri"/>
              </a:rPr>
              <a:t>10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32B210D1-601C-44AE-8864-ADFD598D8D9E}"/>
              </a:ext>
            </a:extLst>
          </p:cNvPr>
          <p:cNvSpPr/>
          <p:nvPr/>
        </p:nvSpPr>
        <p:spPr>
          <a:xfrm>
            <a:off x="5140383" y="4952461"/>
            <a:ext cx="360947" cy="360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21919"/>
            <a:r>
              <a:rPr lang="en-US" sz="1895" b="1" dirty="0">
                <a:solidFill>
                  <a:srgbClr val="C9A42A"/>
                </a:solidFill>
                <a:latin typeface="Calibri"/>
              </a:rPr>
              <a:t>11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34309" y="617035"/>
            <a:ext cx="2989384" cy="437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721919" rtl="1"/>
            <a:r>
              <a:rPr lang="ar-OM" sz="2842" dirty="0">
                <a:solidFill>
                  <a:prstClr val="black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المجالات الإحصائية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234838" y="3071381"/>
            <a:ext cx="1781859" cy="7437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rtl="1">
              <a:lnSpc>
                <a:spcPts val="2913"/>
              </a:lnSpc>
            </a:pPr>
            <a:r>
              <a:rPr lang="ar-OM" sz="2000" dirty="0">
                <a:solidFill>
                  <a:schemeClr val="bg1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مجال إحصائي ذو أولوية</a:t>
            </a:r>
            <a:endParaRPr lang="en-US" sz="2000" dirty="0">
              <a:solidFill>
                <a:schemeClr val="bg1"/>
              </a:solidFill>
              <a:latin typeface="GE SS Text Bold" panose="020A0503020102020204" pitchFamily="18" charset="-78"/>
              <a:ea typeface="GE SS Text Bold" panose="020A0503020102020204" pitchFamily="18" charset="-78"/>
              <a:cs typeface="GE SS Text Bold" panose="020A0503020102020204" pitchFamily="18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54069" y="240761"/>
            <a:ext cx="7211505" cy="284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 rtl="1">
              <a:lnSpc>
                <a:spcPts val="2000"/>
              </a:lnSpc>
              <a:defRPr/>
            </a:pPr>
            <a:r>
              <a:rPr lang="ar-OM" sz="2400" dirty="0" smtClean="0">
                <a:solidFill>
                  <a:srgbClr val="306491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برنامج عمل المركز </a:t>
            </a:r>
            <a:r>
              <a:rPr lang="ar-OM" sz="2400" dirty="0" smtClean="0">
                <a:solidFill>
                  <a:srgbClr val="306491"/>
                </a:solidFill>
                <a:latin typeface="GE SS Text Bold" panose="020A0503020102020204" pitchFamily="18" charset="-78"/>
                <a:ea typeface="GE SS Text Bold" panose="020A0503020102020204" pitchFamily="18" charset="-78"/>
              </a:rPr>
              <a:t>2022-2023م</a:t>
            </a:r>
            <a:endParaRPr lang="ar-OM" sz="2400" dirty="0">
              <a:solidFill>
                <a:srgbClr val="306491"/>
              </a:solidFill>
              <a:latin typeface="GE SS Text Bold" panose="020A0503020102020204" pitchFamily="18" charset="-78"/>
              <a:ea typeface="GE SS Text Bold" panose="020A0503020102020204" pitchFamily="18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302211" y="2689"/>
            <a:ext cx="780778" cy="961534"/>
          </a:xfrm>
          <a:prstGeom prst="rect">
            <a:avLst/>
          </a:prstGeom>
          <a:solidFill>
            <a:srgbClr val="B2C9E2"/>
          </a:solidFill>
        </p:spPr>
        <p:txBody>
          <a:bodyPr wrap="square" lIns="0" tIns="0" rIns="0" bIns="0" rtlCol="0" anchor="ctr">
            <a:noAutofit/>
          </a:bodyPr>
          <a:lstStyle/>
          <a:p>
            <a:pPr lvl="0" algn="ctr" rtl="1">
              <a:lnSpc>
                <a:spcPts val="2000"/>
              </a:lnSpc>
              <a:defRPr/>
            </a:pPr>
            <a:r>
              <a:rPr kumimoji="0" lang="ar-OM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تابع</a:t>
            </a:r>
          </a:p>
          <a:p>
            <a:pPr lvl="0" algn="ctr" rtl="1">
              <a:lnSpc>
                <a:spcPts val="2000"/>
              </a:lnSpc>
              <a:defRPr/>
            </a:pPr>
            <a:r>
              <a:rPr kumimoji="0" lang="ar-OM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 </a:t>
            </a:r>
            <a:endParaRPr lang="ar-OM" b="1" dirty="0">
              <a:solidFill>
                <a:schemeClr val="bg1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33" name="Footer Placeholder 5">
            <a:extLst>
              <a:ext uri="{FF2B5EF4-FFF2-40B4-BE49-F238E27FC236}">
                <a16:creationId xmlns:a16="http://schemas.microsoft.com/office/drawing/2014/main" xmlns="" id="{9C670F82-7B09-406D-8CBC-51376AD743A0}"/>
              </a:ext>
            </a:extLst>
          </p:cNvPr>
          <p:cNvSpPr txBox="1">
            <a:spLocks/>
          </p:cNvSpPr>
          <p:nvPr/>
        </p:nvSpPr>
        <p:spPr>
          <a:xfrm>
            <a:off x="808505" y="6550453"/>
            <a:ext cx="6491128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/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اليوم الأول 23 مايو 2022م - ورشة العمل التحضيرية لتنفيذ مسح دخل وإنفاق الأسرة الموحد بدول المجلس – </a:t>
            </a:r>
            <a:r>
              <a:rPr lang="ar-OM" sz="1050" dirty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عن </a:t>
            </a:r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ب</a:t>
            </a:r>
            <a:r>
              <a:rPr lang="ar-OM" sz="1050" dirty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ُ</a:t>
            </a:r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عد</a:t>
            </a:r>
            <a:endParaRPr lang="ar-OM" sz="1050" dirty="0">
              <a:solidFill>
                <a:srgbClr val="306491"/>
              </a:solidFill>
              <a:latin typeface="GE SS Text Light" panose="020A0503020102020204" pitchFamily="18" charset="-78"/>
              <a:ea typeface="GE SS Text Light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368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1"/>
          <p:cNvSpPr txBox="1">
            <a:spLocks/>
          </p:cNvSpPr>
          <p:nvPr/>
        </p:nvSpPr>
        <p:spPr>
          <a:xfrm>
            <a:off x="11519555" y="6538912"/>
            <a:ext cx="451964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00DD65-7AB7-074E-B6C8-56E95AA352D1}" type="slidenum">
              <a:rPr lang="en-US" smtClean="0">
                <a:solidFill>
                  <a:srgbClr val="306491"/>
                </a:solidFill>
              </a:rPr>
              <a:pPr/>
              <a:t>9</a:t>
            </a:fld>
            <a:endParaRPr lang="en-US" dirty="0">
              <a:solidFill>
                <a:srgbClr val="306491"/>
              </a:solidFill>
            </a:endParaRPr>
          </a:p>
        </p:txBody>
      </p:sp>
      <p:pic>
        <p:nvPicPr>
          <p:cNvPr id="13" name="Picture 8" descr="11 Yellow Paint Brush Strokes (PNG Transparent) | OnlyGFX.com | Brush  stroke png, Yellow painting, Brush strokes paintin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6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17979" y="2769136"/>
            <a:ext cx="4310301" cy="187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19905" y="2721968"/>
            <a:ext cx="1406731" cy="2949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721919" rtl="1">
              <a:lnSpc>
                <a:spcPts val="2300"/>
              </a:lnSpc>
            </a:pPr>
            <a:r>
              <a:rPr lang="en-US" sz="9600" b="1" dirty="0">
                <a:solidFill>
                  <a:prstClr val="white"/>
                </a:solidFill>
                <a:latin typeface="Calibri"/>
                <a:ea typeface="GE SS Text Bold" panose="020A0503020102020204" pitchFamily="18" charset="-78"/>
                <a:cs typeface="GE SS Text Bold" panose="020A0503020102020204" pitchFamily="18" charset="-78"/>
              </a:rPr>
              <a:t>16</a:t>
            </a:r>
            <a:endParaRPr lang="en-US" sz="2400" dirty="0">
              <a:solidFill>
                <a:prstClr val="white"/>
              </a:solidFill>
              <a:latin typeface="GE SS Text Bold" panose="020A0503020102020204" pitchFamily="18" charset="-78"/>
              <a:ea typeface="GE SS Text Bold" panose="020A0503020102020204" pitchFamily="18" charset="-78"/>
              <a:cs typeface="GE SS Text Bold" panose="020A0503020102020204" pitchFamily="18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86250" y="4529726"/>
            <a:ext cx="1406731" cy="6085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721919" rtl="1">
              <a:lnSpc>
                <a:spcPts val="2300"/>
              </a:lnSpc>
            </a:pPr>
            <a:r>
              <a:rPr lang="ar-OM" sz="2400" dirty="0">
                <a:solidFill>
                  <a:prstClr val="black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مجالات</a:t>
            </a:r>
          </a:p>
          <a:p>
            <a:pPr algn="ctr" defTabSz="721919" rtl="1">
              <a:lnSpc>
                <a:spcPts val="2300"/>
              </a:lnSpc>
            </a:pPr>
            <a:r>
              <a:rPr lang="ar-OM" sz="2400" dirty="0" smtClean="0">
                <a:solidFill>
                  <a:prstClr val="black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جديدة</a:t>
            </a:r>
            <a:endParaRPr lang="en-US" sz="2400" dirty="0">
              <a:solidFill>
                <a:prstClr val="black"/>
              </a:solidFill>
              <a:latin typeface="GE SS Text Bold" panose="020A0503020102020204" pitchFamily="18" charset="-78"/>
              <a:ea typeface="GE SS Text Bold" panose="020A0503020102020204" pitchFamily="18" charset="-78"/>
              <a:cs typeface="GE SS Text Bold" panose="020A0503020102020204" pitchFamily="18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234838" y="3071381"/>
            <a:ext cx="1781859" cy="7437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rtl="1">
              <a:lnSpc>
                <a:spcPts val="2913"/>
              </a:lnSpc>
            </a:pPr>
            <a:r>
              <a:rPr lang="ar-OM" sz="2000" dirty="0">
                <a:solidFill>
                  <a:schemeClr val="bg1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مجال إحصائي ذو أولوية</a:t>
            </a:r>
            <a:endParaRPr lang="en-US" sz="2000" dirty="0">
              <a:solidFill>
                <a:schemeClr val="bg1"/>
              </a:solidFill>
              <a:latin typeface="GE SS Text Bold" panose="020A0503020102020204" pitchFamily="18" charset="-78"/>
              <a:ea typeface="GE SS Text Bold" panose="020A0503020102020204" pitchFamily="18" charset="-78"/>
              <a:cs typeface="GE SS Text Bold" panose="020A0503020102020204" pitchFamily="18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814943" y="1585589"/>
            <a:ext cx="4123047" cy="4724997"/>
          </a:xfrm>
          <a:prstGeom prst="roundRect">
            <a:avLst>
              <a:gd name="adj" fmla="val 13054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20853" algn="justLow" defTabSz="721919" rtl="1">
              <a:spcAft>
                <a:spcPts val="1800"/>
              </a:spcAft>
            </a:pPr>
            <a:r>
              <a:rPr lang="ar-OM" sz="2200" dirty="0">
                <a:solidFill>
                  <a:schemeClr val="bg1">
                    <a:lumMod val="50000"/>
                  </a:scheme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إحصاءات الأمن الغذائي</a:t>
            </a:r>
          </a:p>
          <a:p>
            <a:pPr marL="320853" algn="justLow" defTabSz="721919" rtl="1">
              <a:spcAft>
                <a:spcPts val="1800"/>
              </a:spcAft>
            </a:pPr>
            <a:r>
              <a:rPr lang="ar-OM" sz="2800" b="1" dirty="0">
                <a:solidFill>
                  <a:srgbClr val="C00000"/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إحصاءات دخل وإنفاق الأسرة</a:t>
            </a:r>
          </a:p>
          <a:p>
            <a:pPr marL="320853" algn="justLow" defTabSz="721919" rtl="1">
              <a:spcAft>
                <a:spcPts val="1800"/>
              </a:spcAft>
            </a:pPr>
            <a:r>
              <a:rPr lang="ar-OM" sz="2200" dirty="0">
                <a:solidFill>
                  <a:schemeClr val="bg1">
                    <a:lumMod val="50000"/>
                  </a:scheme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إحصاءات الصحة</a:t>
            </a:r>
          </a:p>
          <a:p>
            <a:pPr marL="320853" algn="justLow" defTabSz="721919" rtl="1">
              <a:spcAft>
                <a:spcPts val="1800"/>
              </a:spcAft>
            </a:pPr>
            <a:r>
              <a:rPr lang="ar-OM" sz="2200" dirty="0">
                <a:solidFill>
                  <a:schemeClr val="bg1">
                    <a:lumMod val="50000"/>
                  </a:scheme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إحصاءات التعليم</a:t>
            </a:r>
          </a:p>
          <a:p>
            <a:pPr marL="320853" algn="justLow" defTabSz="721919" rtl="1">
              <a:spcAft>
                <a:spcPts val="1800"/>
              </a:spcAft>
            </a:pPr>
            <a:r>
              <a:rPr lang="ar-OM" sz="2200" dirty="0">
                <a:solidFill>
                  <a:schemeClr val="bg1">
                    <a:lumMod val="50000"/>
                  </a:schemeClr>
                </a:solidFill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الإحصاءات ذات الصلة بمتابعة تنفيذ قرارات العمل الخليجي المشترك على أرض الواقع (بما فيها السياسات والاستراتيجيات الخليجية)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32B210D1-601C-44AE-8864-ADFD598D8D9E}"/>
              </a:ext>
            </a:extLst>
          </p:cNvPr>
          <p:cNvSpPr/>
          <p:nvPr/>
        </p:nvSpPr>
        <p:spPr>
          <a:xfrm>
            <a:off x="8475648" y="1751284"/>
            <a:ext cx="360947" cy="360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21919"/>
            <a:r>
              <a:rPr lang="en-US" sz="1895" b="1" dirty="0">
                <a:solidFill>
                  <a:srgbClr val="C9A42A"/>
                </a:solidFill>
                <a:latin typeface="Calibri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32B210D1-601C-44AE-8864-ADFD598D8D9E}"/>
              </a:ext>
            </a:extLst>
          </p:cNvPr>
          <p:cNvSpPr/>
          <p:nvPr/>
        </p:nvSpPr>
        <p:spPr>
          <a:xfrm>
            <a:off x="8475648" y="2318214"/>
            <a:ext cx="360947" cy="360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21919"/>
            <a:r>
              <a:rPr lang="en-US" sz="1895" b="1" dirty="0">
                <a:solidFill>
                  <a:srgbClr val="C9A42A"/>
                </a:solidFill>
                <a:latin typeface="Calibri"/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32B210D1-601C-44AE-8864-ADFD598D8D9E}"/>
              </a:ext>
            </a:extLst>
          </p:cNvPr>
          <p:cNvSpPr/>
          <p:nvPr/>
        </p:nvSpPr>
        <p:spPr>
          <a:xfrm>
            <a:off x="8473406" y="3454227"/>
            <a:ext cx="360947" cy="360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21919"/>
            <a:r>
              <a:rPr lang="en-US" sz="1895" b="1" dirty="0">
                <a:solidFill>
                  <a:srgbClr val="C9A42A"/>
                </a:solidFill>
                <a:latin typeface="Calibri"/>
              </a:rPr>
              <a:t>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32B210D1-601C-44AE-8864-ADFD598D8D9E}"/>
              </a:ext>
            </a:extLst>
          </p:cNvPr>
          <p:cNvSpPr/>
          <p:nvPr/>
        </p:nvSpPr>
        <p:spPr>
          <a:xfrm>
            <a:off x="8473406" y="3957157"/>
            <a:ext cx="360947" cy="360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21919"/>
            <a:r>
              <a:rPr lang="en-US" sz="1895" b="1" dirty="0">
                <a:solidFill>
                  <a:srgbClr val="C9A42A"/>
                </a:solidFill>
                <a:latin typeface="Calibri"/>
              </a:rPr>
              <a:t>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32B210D1-601C-44AE-8864-ADFD598D8D9E}"/>
              </a:ext>
            </a:extLst>
          </p:cNvPr>
          <p:cNvSpPr/>
          <p:nvPr/>
        </p:nvSpPr>
        <p:spPr>
          <a:xfrm>
            <a:off x="8473407" y="4692316"/>
            <a:ext cx="360947" cy="360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21919"/>
            <a:r>
              <a:rPr lang="en-US" sz="1895" b="1" dirty="0">
                <a:solidFill>
                  <a:srgbClr val="C9A42A"/>
                </a:solidFill>
                <a:latin typeface="Calibri"/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983832" y="598185"/>
            <a:ext cx="3104361" cy="340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721919" rtl="1"/>
            <a:r>
              <a:rPr lang="ar-OM" sz="2211" dirty="0" smtClean="0">
                <a:solidFill>
                  <a:srgbClr val="BFBFBF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المجالات </a:t>
            </a:r>
            <a:r>
              <a:rPr lang="ar-OM" sz="2211" dirty="0">
                <a:solidFill>
                  <a:srgbClr val="BFBFBF"/>
                </a:solidFill>
                <a:latin typeface="GE SS Text Light" panose="020A0503020102020204" pitchFamily="18" charset="-78"/>
                <a:ea typeface="GE SS Text Light" panose="020A0503020102020204" pitchFamily="18" charset="-78"/>
                <a:cs typeface="GE SS Text Light" panose="020A0503020102020204" pitchFamily="18" charset="-78"/>
              </a:rPr>
              <a:t>الإحصائية</a:t>
            </a:r>
            <a:endParaRPr lang="ar-SA" sz="2211" dirty="0">
              <a:solidFill>
                <a:srgbClr val="BFBFBF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63782" y="2240384"/>
            <a:ext cx="2354313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Low" defTabSz="721919" rtl="1">
              <a:spcAft>
                <a:spcPts val="600"/>
              </a:spcAft>
            </a:pPr>
            <a:r>
              <a:rPr lang="ar-OM" dirty="0" smtClean="0"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تضمن مشروع </a:t>
            </a:r>
            <a:r>
              <a:rPr lang="ar-OM" dirty="0">
                <a:ea typeface="GE SS Text Light" panose="020A0503020102020204" pitchFamily="18" charset="-78"/>
                <a:cs typeface="GE SS Text Light" panose="020A0503020102020204" pitchFamily="18" charset="-78"/>
              </a:rPr>
              <a:t>إحصاءات الأرقام القياسية للأسعار والمؤشرات قصيرة </a:t>
            </a:r>
            <a:r>
              <a:rPr lang="ar-OM" dirty="0" smtClean="0">
                <a:ea typeface="GE SS Text Light" panose="020A0503020102020204" pitchFamily="18" charset="-78"/>
                <a:cs typeface="GE SS Text Light" panose="020A0503020102020204" pitchFamily="18" charset="-78"/>
              </a:rPr>
              <a:t>المدى في ا</a:t>
            </a:r>
            <a:r>
              <a:rPr lang="ar-OM" dirty="0" smtClean="0">
                <a:latin typeface="Calibri"/>
                <a:ea typeface="GE SS Text Light" panose="020A0503020102020204" pitchFamily="18" charset="-78"/>
                <a:cs typeface="GE SS Text Light" panose="020A0503020102020204" pitchFamily="18" charset="-78"/>
              </a:rPr>
              <a:t>لخطة الاستراتيجية الإحصائية </a:t>
            </a:r>
            <a:r>
              <a:rPr lang="ar-OM" sz="2000" b="1" dirty="0" smtClean="0">
                <a:latin typeface="Calibri"/>
                <a:ea typeface="GE SS Text Light" panose="020A0503020102020204" pitchFamily="18" charset="-78"/>
              </a:rPr>
              <a:t>2015-2020م </a:t>
            </a:r>
            <a:endParaRPr lang="ar-OM" dirty="0">
              <a:solidFill>
                <a:prstClr val="black"/>
              </a:solidFill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algn="justLow" defTabSz="721919" rtl="1">
              <a:spcAft>
                <a:spcPts val="600"/>
              </a:spcAft>
            </a:pPr>
            <a:r>
              <a:rPr lang="ar-OM" dirty="0" smtClean="0">
                <a:solidFill>
                  <a:prstClr val="black"/>
                </a:solidFill>
                <a:ea typeface="GE SS Text Light" panose="020A0503020102020204" pitchFamily="18" charset="-78"/>
                <a:cs typeface="GE SS Text Light" panose="020A0503020102020204" pitchFamily="18" charset="-78"/>
              </a:rPr>
              <a:t>ان يكون هناك توحيد لسلة بيانات الأسعار وتوحيد سنة الأساس من خلال مسح دخل وإنفاق الأسرة.</a:t>
            </a:r>
            <a:endParaRPr lang="ar-OM" dirty="0">
              <a:solidFill>
                <a:prstClr val="black"/>
              </a:solidFill>
              <a:ea typeface="GE SS Text Light" panose="020A0503020102020204" pitchFamily="18" charset="-78"/>
              <a:cs typeface="GE SS Text Light" panose="020A0503020102020204" pitchFamily="18" charset="-78"/>
            </a:endParaRPr>
          </a:p>
          <a:p>
            <a:pPr algn="justLow" defTabSz="721919" rtl="1">
              <a:spcAft>
                <a:spcPts val="600"/>
              </a:spcAft>
            </a:pPr>
            <a:endParaRPr lang="ar-OM" b="1" dirty="0">
              <a:latin typeface="Calibri"/>
              <a:ea typeface="GE SS Text Light" panose="020A0503020102020204" pitchFamily="18" charset="-78"/>
            </a:endParaRPr>
          </a:p>
        </p:txBody>
      </p:sp>
      <p:pic>
        <p:nvPicPr>
          <p:cNvPr id="19" name="Picture 14" descr="hand-drawn-arrow-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670" y="2284516"/>
            <a:ext cx="1257074" cy="66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054069" y="240761"/>
            <a:ext cx="7211505" cy="284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 rtl="1">
              <a:lnSpc>
                <a:spcPts val="2000"/>
              </a:lnSpc>
              <a:defRPr/>
            </a:pPr>
            <a:r>
              <a:rPr lang="ar-OM" sz="2400" dirty="0" smtClean="0">
                <a:solidFill>
                  <a:srgbClr val="306491"/>
                </a:solidFill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برنامج عمل المركز </a:t>
            </a:r>
            <a:r>
              <a:rPr lang="ar-OM" sz="2400" dirty="0" smtClean="0">
                <a:solidFill>
                  <a:srgbClr val="306491"/>
                </a:solidFill>
                <a:latin typeface="GE SS Text Bold" panose="020A0503020102020204" pitchFamily="18" charset="-78"/>
                <a:ea typeface="GE SS Text Bold" panose="020A0503020102020204" pitchFamily="18" charset="-78"/>
              </a:rPr>
              <a:t>2022-2023م</a:t>
            </a:r>
            <a:endParaRPr lang="ar-OM" sz="2400" dirty="0">
              <a:solidFill>
                <a:srgbClr val="306491"/>
              </a:solidFill>
              <a:latin typeface="GE SS Text Bold" panose="020A0503020102020204" pitchFamily="18" charset="-78"/>
              <a:ea typeface="GE SS Text Bold" panose="020A0503020102020204" pitchFamily="18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02211" y="2689"/>
            <a:ext cx="780778" cy="961534"/>
          </a:xfrm>
          <a:prstGeom prst="rect">
            <a:avLst/>
          </a:prstGeom>
          <a:solidFill>
            <a:srgbClr val="B2C9E2"/>
          </a:solidFill>
        </p:spPr>
        <p:txBody>
          <a:bodyPr wrap="square" lIns="0" tIns="0" rIns="0" bIns="0" rtlCol="0" anchor="ctr">
            <a:noAutofit/>
          </a:bodyPr>
          <a:lstStyle/>
          <a:p>
            <a:pPr lvl="0" algn="ctr" rtl="1">
              <a:lnSpc>
                <a:spcPts val="2000"/>
              </a:lnSpc>
              <a:defRPr/>
            </a:pPr>
            <a:r>
              <a:rPr kumimoji="0" lang="ar-OM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تابع</a:t>
            </a:r>
          </a:p>
          <a:p>
            <a:pPr lvl="0" algn="ctr" rtl="1">
              <a:lnSpc>
                <a:spcPts val="2000"/>
              </a:lnSpc>
              <a:defRPr/>
            </a:pPr>
            <a:r>
              <a:rPr kumimoji="0" lang="ar-OM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 SS Text Bold" panose="020A0503020102020204" pitchFamily="18" charset="-78"/>
                <a:ea typeface="GE SS Text Bold" panose="020A0503020102020204" pitchFamily="18" charset="-78"/>
                <a:cs typeface="GE SS Text Bold" panose="020A0503020102020204" pitchFamily="18" charset="-78"/>
              </a:rPr>
              <a:t> </a:t>
            </a:r>
            <a:endParaRPr lang="ar-OM" b="1" dirty="0">
              <a:solidFill>
                <a:schemeClr val="bg1"/>
              </a:solidFill>
              <a:latin typeface="GE SS Text Light" panose="020A0503020102020204" pitchFamily="18" charset="-78"/>
              <a:ea typeface="GE SS Text Light" panose="020A0503020102020204" pitchFamily="18" charset="-78"/>
              <a:cs typeface="GE SS Text Light" panose="020A0503020102020204" pitchFamily="18" charset="-78"/>
            </a:endParaRPr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xmlns="" id="{9C670F82-7B09-406D-8CBC-51376AD743A0}"/>
              </a:ext>
            </a:extLst>
          </p:cNvPr>
          <p:cNvSpPr txBox="1">
            <a:spLocks/>
          </p:cNvSpPr>
          <p:nvPr/>
        </p:nvSpPr>
        <p:spPr>
          <a:xfrm>
            <a:off x="808505" y="6550453"/>
            <a:ext cx="6491128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/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اليوم الأول 23 مايو 2022م - ورشة العمل التحضيرية لتنفيذ مسح دخل وإنفاق الأسرة الموحد بدول المجلس – </a:t>
            </a:r>
            <a:r>
              <a:rPr lang="ar-OM" sz="1050" dirty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عن </a:t>
            </a:r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ب</a:t>
            </a:r>
            <a:r>
              <a:rPr lang="ar-OM" sz="1050" dirty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ُ</a:t>
            </a:r>
            <a:r>
              <a:rPr lang="ar-OM" sz="1050" dirty="0" smtClean="0">
                <a:solidFill>
                  <a:srgbClr val="306491"/>
                </a:solidFill>
                <a:latin typeface="GE SS Text Light" panose="020A0503020102020204" pitchFamily="18" charset="-78"/>
                <a:ea typeface="GE SS Text Light" panose="020A0503020102020204" pitchFamily="18" charset="-78"/>
              </a:rPr>
              <a:t>عد</a:t>
            </a:r>
            <a:endParaRPr lang="ar-OM" sz="1050" dirty="0">
              <a:solidFill>
                <a:srgbClr val="306491"/>
              </a:solidFill>
              <a:latin typeface="GE SS Text Light" panose="020A0503020102020204" pitchFamily="18" charset="-78"/>
              <a:ea typeface="GE SS Text Light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3288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1192</Words>
  <Application>Microsoft Office PowerPoint</Application>
  <PresentationFormat>Widescreen</PresentationFormat>
  <Paragraphs>246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맑은 고딕</vt:lpstr>
      <vt:lpstr>Arial</vt:lpstr>
      <vt:lpstr>Calibri</vt:lpstr>
      <vt:lpstr>Calibri Light</vt:lpstr>
      <vt:lpstr>GE SS Text Bold</vt:lpstr>
      <vt:lpstr>GE SS Text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Batoul Obaid</dc:creator>
  <cp:lastModifiedBy>Zakariya Al-Abri</cp:lastModifiedBy>
  <cp:revision>151</cp:revision>
  <dcterms:created xsi:type="dcterms:W3CDTF">2021-02-07T05:23:50Z</dcterms:created>
  <dcterms:modified xsi:type="dcterms:W3CDTF">2022-05-23T04:41:52Z</dcterms:modified>
</cp:coreProperties>
</file>