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3">
  <p:sldMasterIdLst>
    <p:sldMasterId id="2147483689" r:id="rId1"/>
  </p:sldMasterIdLst>
  <p:sldIdLst>
    <p:sldId id="256" r:id="rId2"/>
    <p:sldId id="270" r:id="rId3"/>
    <p:sldId id="276" r:id="rId4"/>
    <p:sldId id="284" r:id="rId5"/>
    <p:sldId id="285" r:id="rId6"/>
    <p:sldId id="401" r:id="rId7"/>
    <p:sldId id="403" r:id="rId8"/>
    <p:sldId id="286" r:id="rId9"/>
    <p:sldId id="396" r:id="rId10"/>
    <p:sldId id="397" r:id="rId11"/>
    <p:sldId id="289" r:id="rId12"/>
    <p:sldId id="290" r:id="rId13"/>
    <p:sldId id="394" r:id="rId14"/>
    <p:sldId id="294" r:id="rId15"/>
    <p:sldId id="395" r:id="rId16"/>
    <p:sldId id="296" r:id="rId17"/>
    <p:sldId id="321" r:id="rId18"/>
    <p:sldId id="326" r:id="rId19"/>
    <p:sldId id="297" r:id="rId20"/>
    <p:sldId id="398" r:id="rId21"/>
    <p:sldId id="402" r:id="rId22"/>
    <p:sldId id="399" r:id="rId23"/>
    <p:sldId id="26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116" d="100"/>
          <a:sy n="116" d="100"/>
        </p:scale>
        <p:origin x="39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1321909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4091263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C9474C1-D22B-4D18-A80C-25618F90702F}" type="slidenum">
              <a:rPr lang="fr-FR" smtClean="0"/>
              <a:pPr/>
              <a:t>‹#›</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1314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13608940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C9474C1-D22B-4D18-A80C-25618F90702F}" type="slidenum">
              <a:rPr lang="fr-FR" smtClean="0"/>
              <a:pPr/>
              <a:t>‹#›</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59202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28951538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4071633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3066084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4037615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3878040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3346045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2255355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3122942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21281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1204694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932F47C-852E-453D-8F7B-CCEC1612D22E}" type="datetimeFigureOut">
              <a:rPr lang="fr-FR" smtClean="0"/>
              <a:pPr/>
              <a:t>23/05/2022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C9474C1-D22B-4D18-A80C-25618F90702F}" type="slidenum">
              <a:rPr lang="fr-FR" smtClean="0"/>
              <a:pPr/>
              <a:t>‹#›</a:t>
            </a:fld>
            <a:endParaRPr lang="fr-FR"/>
          </a:p>
        </p:txBody>
      </p:sp>
    </p:spTree>
    <p:extLst>
      <p:ext uri="{BB962C8B-B14F-4D97-AF65-F5344CB8AC3E}">
        <p14:creationId xmlns:p14="http://schemas.microsoft.com/office/powerpoint/2010/main" val="3281384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932F47C-852E-453D-8F7B-CCEC1612D22E}" type="datetimeFigureOut">
              <a:rPr lang="fr-FR" smtClean="0"/>
              <a:pPr/>
              <a:t>23/05/2022</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C9474C1-D22B-4D18-A80C-25618F90702F}" type="slidenum">
              <a:rPr lang="fr-FR" smtClean="0"/>
              <a:pPr/>
              <a:t>‹#›</a:t>
            </a:fld>
            <a:endParaRPr lang="fr-FR"/>
          </a:p>
        </p:txBody>
      </p:sp>
    </p:spTree>
    <p:extLst>
      <p:ext uri="{BB962C8B-B14F-4D97-AF65-F5344CB8AC3E}">
        <p14:creationId xmlns:p14="http://schemas.microsoft.com/office/powerpoint/2010/main" val="194865486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0BC0F3B-C2CD-4A02-9C40-A8A06FFDA6C2}"/>
              </a:ext>
            </a:extLst>
          </p:cNvPr>
          <p:cNvSpPr>
            <a:spLocks noGrp="1"/>
          </p:cNvSpPr>
          <p:nvPr>
            <p:ph type="ctrTitle"/>
          </p:nvPr>
        </p:nvSpPr>
        <p:spPr>
          <a:xfrm>
            <a:off x="1524000" y="2163777"/>
            <a:ext cx="9144000" cy="1346185"/>
          </a:xfrm>
        </p:spPr>
        <p:txBody>
          <a:bodyPr>
            <a:noAutofit/>
          </a:bodyPr>
          <a:lstStyle/>
          <a:p>
            <a:pPr algn="ctr" rtl="1"/>
            <a:r>
              <a:rPr lang="ar-SA" sz="4400" b="1" dirty="0"/>
              <a:t>مسح الدخل </a:t>
            </a:r>
            <a:r>
              <a:rPr lang="ar-TN" sz="4400" b="1" dirty="0"/>
              <a:t>والانفاق </a:t>
            </a:r>
            <a:r>
              <a:rPr lang="ar-SA" sz="4400" b="1" dirty="0"/>
              <a:t>الأسري </a:t>
            </a:r>
            <a:r>
              <a:rPr lang="ar-TN" sz="4400" b="1" dirty="0"/>
              <a:t>ل</a:t>
            </a:r>
            <a:r>
              <a:rPr lang="ar-SA" sz="4400" b="1" dirty="0"/>
              <a:t>دولة الكويت</a:t>
            </a:r>
            <a:br>
              <a:rPr lang="ar-SA" sz="4400" b="1" dirty="0"/>
            </a:br>
            <a:r>
              <a:rPr lang="ar-SA" sz="4400" b="1" dirty="0"/>
              <a:t>2019 - </a:t>
            </a:r>
            <a:r>
              <a:rPr lang="ar-TN" sz="4400" b="1" dirty="0"/>
              <a:t>2021</a:t>
            </a:r>
            <a:endParaRPr lang="ar-SA" sz="4400" b="1" dirty="0"/>
          </a:p>
        </p:txBody>
      </p:sp>
      <p:sp>
        <p:nvSpPr>
          <p:cNvPr id="3" name="Sous-titre 2">
            <a:extLst>
              <a:ext uri="{FF2B5EF4-FFF2-40B4-BE49-F238E27FC236}">
                <a16:creationId xmlns:a16="http://schemas.microsoft.com/office/drawing/2014/main" xmlns="" id="{224BAC05-FD6A-444E-8977-E6978DDB3B4B}"/>
              </a:ext>
            </a:extLst>
          </p:cNvPr>
          <p:cNvSpPr>
            <a:spLocks noGrp="1"/>
          </p:cNvSpPr>
          <p:nvPr>
            <p:ph type="subTitle" idx="1"/>
          </p:nvPr>
        </p:nvSpPr>
        <p:spPr>
          <a:xfrm>
            <a:off x="5320929" y="5339557"/>
            <a:ext cx="2425700" cy="482599"/>
          </a:xfrm>
        </p:spPr>
        <p:txBody>
          <a:bodyPr/>
          <a:lstStyle/>
          <a:p>
            <a:pPr algn="ctr" rtl="1"/>
            <a:r>
              <a:rPr lang="ar-KW" dirty="0"/>
              <a:t>مايو</a:t>
            </a:r>
            <a:r>
              <a:rPr lang="ar-TN" dirty="0"/>
              <a:t> 2022</a:t>
            </a:r>
            <a:endParaRPr lang="fr-FR" dirty="0"/>
          </a:p>
        </p:txBody>
      </p:sp>
      <p:pic>
        <p:nvPicPr>
          <p:cNvPr id="4" name="Image 3" descr="Résultat de recherche d'images pour &quot;UNDP&quot;">
            <a:extLst>
              <a:ext uri="{FF2B5EF4-FFF2-40B4-BE49-F238E27FC236}">
                <a16:creationId xmlns:a16="http://schemas.microsoft.com/office/drawing/2014/main" xmlns="" id="{3AE0DAA1-F1F8-4420-B2F9-5BA0F9755E2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1720" y="85215"/>
            <a:ext cx="868680" cy="1763395"/>
          </a:xfrm>
          <a:prstGeom prst="rect">
            <a:avLst/>
          </a:prstGeom>
          <a:noFill/>
          <a:ln>
            <a:noFill/>
          </a:ln>
        </p:spPr>
      </p:pic>
      <p:pic>
        <p:nvPicPr>
          <p:cNvPr id="7" name="Image 6">
            <a:extLst>
              <a:ext uri="{FF2B5EF4-FFF2-40B4-BE49-F238E27FC236}">
                <a16:creationId xmlns:a16="http://schemas.microsoft.com/office/drawing/2014/main" xmlns="" id="{BC3F4111-D792-496D-A55C-57DE97BC85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700" y="5349875"/>
            <a:ext cx="1150720" cy="1074513"/>
          </a:xfrm>
          <a:prstGeom prst="rect">
            <a:avLst/>
          </a:prstGeom>
        </p:spPr>
      </p:pic>
      <p:pic>
        <p:nvPicPr>
          <p:cNvPr id="8" name="Image 7">
            <a:extLst>
              <a:ext uri="{FF2B5EF4-FFF2-40B4-BE49-F238E27FC236}">
                <a16:creationId xmlns:a16="http://schemas.microsoft.com/office/drawing/2014/main" xmlns="" id="{F312837A-3EB7-4D21-A5BF-47EA022C84D9}"/>
              </a:ext>
            </a:extLst>
          </p:cNvPr>
          <p:cNvPicPr/>
          <p:nvPr/>
        </p:nvPicPr>
        <p:blipFill>
          <a:blip r:embed="rId4">
            <a:extLst>
              <a:ext uri="{28A0092B-C50C-407E-A947-70E740481C1C}">
                <a14:useLocalDpi xmlns:a14="http://schemas.microsoft.com/office/drawing/2010/main" val="0"/>
              </a:ext>
            </a:extLst>
          </a:blip>
          <a:stretch>
            <a:fillRect/>
          </a:stretch>
        </p:blipFill>
        <p:spPr>
          <a:xfrm>
            <a:off x="10185148" y="5349875"/>
            <a:ext cx="1375243" cy="1299964"/>
          </a:xfrm>
          <a:prstGeom prst="rect">
            <a:avLst/>
          </a:prstGeom>
        </p:spPr>
      </p:pic>
      <p:pic>
        <p:nvPicPr>
          <p:cNvPr id="10" name="Image 9">
            <a:extLst>
              <a:ext uri="{FF2B5EF4-FFF2-40B4-BE49-F238E27FC236}">
                <a16:creationId xmlns:a16="http://schemas.microsoft.com/office/drawing/2014/main" xmlns="" id="{29D6E7A8-C43A-49CC-B8AC-41CD5B88CE3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27459" y="248781"/>
            <a:ext cx="1807402" cy="1599829"/>
          </a:xfrm>
          <a:prstGeom prst="rect">
            <a:avLst/>
          </a:prstGeom>
        </p:spPr>
      </p:pic>
      <p:sp>
        <p:nvSpPr>
          <p:cNvPr id="9" name="Sous-titre 2">
            <a:extLst>
              <a:ext uri="{FF2B5EF4-FFF2-40B4-BE49-F238E27FC236}">
                <a16:creationId xmlns:a16="http://schemas.microsoft.com/office/drawing/2014/main" xmlns="" id="{224BAC05-FD6A-444E-8977-E6978DDB3B4B}"/>
              </a:ext>
            </a:extLst>
          </p:cNvPr>
          <p:cNvSpPr txBox="1">
            <a:spLocks/>
          </p:cNvSpPr>
          <p:nvPr/>
        </p:nvSpPr>
        <p:spPr>
          <a:xfrm>
            <a:off x="3340100" y="4023519"/>
            <a:ext cx="6387359" cy="8024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4400" b="1" dirty="0">
                <a:solidFill>
                  <a:srgbClr val="0070C0"/>
                </a:solidFill>
                <a:cs typeface="+mj-cs"/>
              </a:rPr>
              <a:t>المنهجية والتحديات</a:t>
            </a:r>
            <a:r>
              <a:rPr lang="ar-KW" sz="4400" b="1" dirty="0">
                <a:cs typeface="+mj-cs"/>
              </a:rPr>
              <a:t> </a:t>
            </a:r>
            <a:endParaRPr lang="fr-FR" sz="4400" b="1" dirty="0">
              <a:cs typeface="+mj-cs"/>
            </a:endParaRPr>
          </a:p>
        </p:txBody>
      </p:sp>
    </p:spTree>
    <p:extLst>
      <p:ext uri="{BB962C8B-B14F-4D97-AF65-F5344CB8AC3E}">
        <p14:creationId xmlns:p14="http://schemas.microsoft.com/office/powerpoint/2010/main" val="2211592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1070043"/>
          </a:xfrm>
        </p:spPr>
        <p:txBody>
          <a:bodyPr>
            <a:normAutofit/>
          </a:bodyPr>
          <a:lstStyle/>
          <a:p>
            <a:pPr algn="r" rtl="1"/>
            <a:r>
              <a:rPr lang="ar-TN" sz="4800" dirty="0"/>
              <a:t>تصميم عينة المسح</a:t>
            </a:r>
            <a:endParaRPr lang="fr-FR" sz="4800" dirty="0"/>
          </a:p>
        </p:txBody>
      </p:sp>
      <p:graphicFrame>
        <p:nvGraphicFramePr>
          <p:cNvPr id="6" name="Espace réservé du contenu 5">
            <a:extLst>
              <a:ext uri="{FF2B5EF4-FFF2-40B4-BE49-F238E27FC236}">
                <a16:creationId xmlns:a16="http://schemas.microsoft.com/office/drawing/2014/main" xmlns="" id="{A9D583AB-68CB-43E1-AD9C-F2B99D6D65D9}"/>
              </a:ext>
            </a:extLst>
          </p:cNvPr>
          <p:cNvGraphicFramePr>
            <a:graphicFrameLocks noGrp="1"/>
          </p:cNvGraphicFramePr>
          <p:nvPr>
            <p:ph idx="1"/>
            <p:extLst>
              <p:ext uri="{D42A27DB-BD31-4B8C-83A1-F6EECF244321}">
                <p14:modId xmlns:p14="http://schemas.microsoft.com/office/powerpoint/2010/main" val="3960817666"/>
              </p:ext>
            </p:extLst>
          </p:nvPr>
        </p:nvGraphicFramePr>
        <p:xfrm>
          <a:off x="2079811" y="1903760"/>
          <a:ext cx="10031505" cy="4466011"/>
        </p:xfrm>
        <a:graphic>
          <a:graphicData uri="http://schemas.openxmlformats.org/drawingml/2006/table">
            <a:tbl>
              <a:tblPr rtl="1" firstRow="1" firstCol="1" bandRow="1">
                <a:tableStyleId>{5C22544A-7EE6-4342-B048-85BDC9FD1C3A}</a:tableStyleId>
              </a:tblPr>
              <a:tblGrid>
                <a:gridCol w="2006733">
                  <a:extLst>
                    <a:ext uri="{9D8B030D-6E8A-4147-A177-3AD203B41FA5}">
                      <a16:colId xmlns:a16="http://schemas.microsoft.com/office/drawing/2014/main" xmlns="" val="2510469403"/>
                    </a:ext>
                  </a:extLst>
                </a:gridCol>
                <a:gridCol w="2006733">
                  <a:extLst>
                    <a:ext uri="{9D8B030D-6E8A-4147-A177-3AD203B41FA5}">
                      <a16:colId xmlns:a16="http://schemas.microsoft.com/office/drawing/2014/main" xmlns="" val="715599346"/>
                    </a:ext>
                  </a:extLst>
                </a:gridCol>
                <a:gridCol w="2006733">
                  <a:extLst>
                    <a:ext uri="{9D8B030D-6E8A-4147-A177-3AD203B41FA5}">
                      <a16:colId xmlns:a16="http://schemas.microsoft.com/office/drawing/2014/main" xmlns="" val="1236379499"/>
                    </a:ext>
                  </a:extLst>
                </a:gridCol>
                <a:gridCol w="2006733">
                  <a:extLst>
                    <a:ext uri="{9D8B030D-6E8A-4147-A177-3AD203B41FA5}">
                      <a16:colId xmlns:a16="http://schemas.microsoft.com/office/drawing/2014/main" xmlns="" val="2684796230"/>
                    </a:ext>
                  </a:extLst>
                </a:gridCol>
                <a:gridCol w="2004573">
                  <a:extLst>
                    <a:ext uri="{9D8B030D-6E8A-4147-A177-3AD203B41FA5}">
                      <a16:colId xmlns:a16="http://schemas.microsoft.com/office/drawing/2014/main" xmlns="" val="2267420155"/>
                    </a:ext>
                  </a:extLst>
                </a:gridCol>
              </a:tblGrid>
              <a:tr h="740828">
                <a:tc>
                  <a:txBody>
                    <a:bodyPr/>
                    <a:lstStyle/>
                    <a:p>
                      <a:pPr algn="ctr" rtl="1">
                        <a:lnSpc>
                          <a:spcPct val="107000"/>
                        </a:lnSpc>
                        <a:spcAft>
                          <a:spcPts val="0"/>
                        </a:spcAft>
                      </a:pPr>
                      <a:r>
                        <a:rPr lang="ar-TN" sz="2000" dirty="0">
                          <a:effectLst/>
                        </a:rPr>
                        <a:t>المحافظة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TN" sz="2000" dirty="0">
                          <a:effectLst/>
                        </a:rPr>
                        <a:t>نسبة الكويتيين</a:t>
                      </a:r>
                      <a:endParaRPr lang="fr-FR" sz="2000" dirty="0">
                        <a:effectLst/>
                      </a:endParaRPr>
                    </a:p>
                    <a:p>
                      <a:pPr algn="ctr" rtl="1">
                        <a:lnSpc>
                          <a:spcPct val="107000"/>
                        </a:lnSpc>
                        <a:spcAft>
                          <a:spcPts val="0"/>
                        </a:spcAft>
                      </a:pPr>
                      <a:r>
                        <a:rPr lang="ar-TN" sz="2000" dirty="0">
                          <a:effectLst/>
                        </a:rPr>
                        <a:t>أقل من 20 %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TN" sz="2000" dirty="0">
                          <a:effectLst/>
                        </a:rPr>
                        <a:t>نسبة الكويتيين من 20 إلى اقل من 70 %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TN" sz="2000" dirty="0">
                          <a:effectLst/>
                        </a:rPr>
                        <a:t>نسبة الكويتيين</a:t>
                      </a:r>
                      <a:endParaRPr lang="fr-FR" sz="2000" dirty="0">
                        <a:effectLst/>
                      </a:endParaRPr>
                    </a:p>
                    <a:p>
                      <a:pPr algn="ctr" rtl="1">
                        <a:lnSpc>
                          <a:spcPct val="107000"/>
                        </a:lnSpc>
                        <a:spcAft>
                          <a:spcPts val="0"/>
                        </a:spcAft>
                      </a:pPr>
                      <a:r>
                        <a:rPr lang="ar-TN" sz="2000" dirty="0">
                          <a:effectLst/>
                        </a:rPr>
                        <a:t>70 % فأكثر</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TN" sz="2000" dirty="0">
                          <a:effectLst/>
                        </a:rPr>
                        <a:t>المجموع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034790620"/>
                  </a:ext>
                </a:extLst>
              </a:tr>
              <a:tr h="532169">
                <a:tc>
                  <a:txBody>
                    <a:bodyPr/>
                    <a:lstStyle/>
                    <a:p>
                      <a:pPr algn="ctr" rtl="1">
                        <a:lnSpc>
                          <a:spcPct val="107000"/>
                        </a:lnSpc>
                        <a:spcAft>
                          <a:spcPts val="0"/>
                        </a:spcAft>
                      </a:pPr>
                      <a:r>
                        <a:rPr lang="ar-TN" sz="2000" dirty="0">
                          <a:effectLst/>
                        </a:rPr>
                        <a:t>العاصمة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720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540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1 631</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2 891</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3425705962"/>
                  </a:ext>
                </a:extLst>
              </a:tr>
              <a:tr h="532169">
                <a:tc>
                  <a:txBody>
                    <a:bodyPr/>
                    <a:lstStyle/>
                    <a:p>
                      <a:pPr algn="ctr" rtl="1">
                        <a:lnSpc>
                          <a:spcPct val="107000"/>
                        </a:lnSpc>
                        <a:spcAft>
                          <a:spcPts val="0"/>
                        </a:spcAft>
                      </a:pPr>
                      <a:r>
                        <a:rPr lang="ar-TN" sz="2000" dirty="0">
                          <a:effectLst/>
                        </a:rPr>
                        <a:t>حولي</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8 240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1 584</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1 683</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11 507</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2404370146"/>
                  </a:ext>
                </a:extLst>
              </a:tr>
              <a:tr h="532169">
                <a:tc>
                  <a:txBody>
                    <a:bodyPr/>
                    <a:lstStyle/>
                    <a:p>
                      <a:pPr algn="ctr" rtl="1">
                        <a:lnSpc>
                          <a:spcPct val="107000"/>
                        </a:lnSpc>
                        <a:spcAft>
                          <a:spcPts val="0"/>
                        </a:spcAft>
                      </a:pPr>
                      <a:r>
                        <a:rPr lang="ar-TN" sz="2000" dirty="0">
                          <a:effectLst/>
                        </a:rPr>
                        <a:t>الأحمدي</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2 912</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864</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2 456</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6 232</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1437031549"/>
                  </a:ext>
                </a:extLst>
              </a:tr>
              <a:tr h="532169">
                <a:tc>
                  <a:txBody>
                    <a:bodyPr/>
                    <a:lstStyle/>
                    <a:p>
                      <a:pPr algn="ctr" rtl="1">
                        <a:lnSpc>
                          <a:spcPct val="107000"/>
                        </a:lnSpc>
                        <a:spcAft>
                          <a:spcPts val="0"/>
                        </a:spcAft>
                      </a:pPr>
                      <a:r>
                        <a:rPr lang="ar-TN" sz="2000" dirty="0">
                          <a:effectLst/>
                        </a:rPr>
                        <a:t>الجهراء</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1 176</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1 620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1 712</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4 508</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1423075372"/>
                  </a:ext>
                </a:extLst>
              </a:tr>
              <a:tr h="532169">
                <a:tc>
                  <a:txBody>
                    <a:bodyPr/>
                    <a:lstStyle/>
                    <a:p>
                      <a:pPr algn="ctr" rtl="1">
                        <a:lnSpc>
                          <a:spcPct val="107000"/>
                        </a:lnSpc>
                        <a:spcAft>
                          <a:spcPts val="0"/>
                        </a:spcAft>
                      </a:pPr>
                      <a:r>
                        <a:rPr lang="ar-TN" sz="2000" dirty="0">
                          <a:effectLst/>
                        </a:rPr>
                        <a:t>الفروانية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9 010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549</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2 400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11 959</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2654230167"/>
                  </a:ext>
                </a:extLst>
              </a:tr>
              <a:tr h="532169">
                <a:tc>
                  <a:txBody>
                    <a:bodyPr/>
                    <a:lstStyle/>
                    <a:p>
                      <a:pPr algn="ctr" rtl="1">
                        <a:lnSpc>
                          <a:spcPct val="107000"/>
                        </a:lnSpc>
                        <a:spcAft>
                          <a:spcPts val="0"/>
                        </a:spcAft>
                      </a:pPr>
                      <a:r>
                        <a:rPr lang="ar-TN" sz="2000" dirty="0">
                          <a:effectLst/>
                        </a:rPr>
                        <a:t>مبارك الكبير</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400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189</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2 544</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3 133</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823717500"/>
                  </a:ext>
                </a:extLst>
              </a:tr>
              <a:tr h="532169">
                <a:tc>
                  <a:txBody>
                    <a:bodyPr/>
                    <a:lstStyle/>
                    <a:p>
                      <a:pPr algn="ctr" rtl="1">
                        <a:lnSpc>
                          <a:spcPct val="107000"/>
                        </a:lnSpc>
                        <a:spcAft>
                          <a:spcPts val="0"/>
                        </a:spcAft>
                      </a:pPr>
                      <a:r>
                        <a:rPr lang="ar-TN" sz="2000" dirty="0">
                          <a:effectLst/>
                        </a:rPr>
                        <a:t>المجموع</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22 458</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5 346</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12 426</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40 230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251645225"/>
                  </a:ext>
                </a:extLst>
              </a:tr>
            </a:tbl>
          </a:graphicData>
        </a:graphic>
      </p:graphicFrame>
      <p:sp>
        <p:nvSpPr>
          <p:cNvPr id="7" name="Rectangle 6">
            <a:extLst>
              <a:ext uri="{FF2B5EF4-FFF2-40B4-BE49-F238E27FC236}">
                <a16:creationId xmlns:a16="http://schemas.microsoft.com/office/drawing/2014/main" xmlns="" id="{C8503E84-C184-47F5-A7A5-D86D4CB3E99C}"/>
              </a:ext>
            </a:extLst>
          </p:cNvPr>
          <p:cNvSpPr/>
          <p:nvPr/>
        </p:nvSpPr>
        <p:spPr>
          <a:xfrm>
            <a:off x="2761129" y="933762"/>
            <a:ext cx="7494494" cy="830997"/>
          </a:xfrm>
          <a:prstGeom prst="rect">
            <a:avLst/>
          </a:prstGeom>
        </p:spPr>
        <p:txBody>
          <a:bodyPr wrap="square">
            <a:spAutoFit/>
          </a:bodyPr>
          <a:lstStyle/>
          <a:p>
            <a:pPr algn="ctr" rtl="1"/>
            <a:r>
              <a:rPr lang="ar-TN" sz="2400" b="1" dirty="0"/>
              <a:t>توزيع الأسر المعيشية بعد التكبير حسب المحافظة وحسب نسبة</a:t>
            </a:r>
            <a:endParaRPr lang="fr-FR" sz="2400" dirty="0"/>
          </a:p>
          <a:p>
            <a:pPr algn="ctr"/>
            <a:r>
              <a:rPr lang="ar-TN" sz="2400" b="1" dirty="0"/>
              <a:t>الأسر الكويتية من إجمالي الأسر في منطقة العد</a:t>
            </a:r>
            <a:endParaRPr lang="fr-FR" sz="2400" dirty="0"/>
          </a:p>
        </p:txBody>
      </p:sp>
    </p:spTree>
    <p:extLst>
      <p:ext uri="{BB962C8B-B14F-4D97-AF65-F5344CB8AC3E}">
        <p14:creationId xmlns:p14="http://schemas.microsoft.com/office/powerpoint/2010/main" val="175207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17686" y="1183212"/>
            <a:ext cx="9036113" cy="4993752"/>
          </a:xfrm>
        </p:spPr>
        <p:txBody>
          <a:bodyPr>
            <a:normAutofit/>
          </a:bodyPr>
          <a:lstStyle/>
          <a:p>
            <a:pPr algn="just" rtl="1"/>
            <a:r>
              <a:rPr lang="ar-TN" sz="3200" b="1" dirty="0">
                <a:cs typeface="+mj-cs"/>
              </a:rPr>
              <a:t> الأسرة المعيشية الكويتية </a:t>
            </a:r>
            <a:r>
              <a:rPr lang="ar-TN" sz="3200" dirty="0">
                <a:cs typeface="+mj-cs"/>
              </a:rPr>
              <a:t>هي كل أسرة معيشية </a:t>
            </a:r>
            <a:r>
              <a:rPr lang="ar-TN" sz="3200" u="sng" dirty="0">
                <a:cs typeface="+mj-cs"/>
              </a:rPr>
              <a:t>يكون رئيسها </a:t>
            </a:r>
            <a:r>
              <a:rPr lang="ar-TN" sz="3200" b="1" u="sng" dirty="0">
                <a:cs typeface="+mj-cs"/>
              </a:rPr>
              <a:t>كويتيا</a:t>
            </a:r>
            <a:r>
              <a:rPr lang="ar-TN" sz="3200" u="sng" dirty="0">
                <a:cs typeface="+mj-cs"/>
              </a:rPr>
              <a:t> </a:t>
            </a:r>
            <a:r>
              <a:rPr lang="ar-TN" sz="3200" dirty="0">
                <a:cs typeface="+mj-cs"/>
              </a:rPr>
              <a:t>، ذكرا كان أو أنثى. ومن باب </a:t>
            </a:r>
            <a:r>
              <a:rPr lang="ar-TN" sz="3200" b="1" dirty="0">
                <a:cs typeface="+mj-cs"/>
              </a:rPr>
              <a:t>الاستثناء</a:t>
            </a:r>
            <a:r>
              <a:rPr lang="ar-TN" sz="3200" dirty="0">
                <a:cs typeface="+mj-cs"/>
              </a:rPr>
              <a:t> تعتبر أيضا أسرة كويتية كل </a:t>
            </a:r>
            <a:r>
              <a:rPr lang="ar-TN" sz="3200" u="sng" dirty="0">
                <a:cs typeface="+mj-cs"/>
              </a:rPr>
              <a:t>أسرة رئيستها امرأة </a:t>
            </a:r>
            <a:r>
              <a:rPr lang="ar-TN" sz="3200" b="1" u="sng" dirty="0">
                <a:cs typeface="+mj-cs"/>
              </a:rPr>
              <a:t>غير كويتية</a:t>
            </a:r>
            <a:r>
              <a:rPr lang="ar-TN" sz="3200" u="sng" dirty="0">
                <a:cs typeface="+mj-cs"/>
              </a:rPr>
              <a:t> متزوجة من كويتي </a:t>
            </a:r>
            <a:r>
              <a:rPr lang="ar-TN" sz="3200" dirty="0">
                <a:cs typeface="+mj-cs"/>
              </a:rPr>
              <a:t>حتى وإن لم يكن مقيما معها أثناء فترة المسح ، وكذلك إذا كانت رئيسة </a:t>
            </a:r>
            <a:r>
              <a:rPr lang="ar-TN" sz="3200" u="sng" dirty="0">
                <a:cs typeface="+mj-cs"/>
              </a:rPr>
              <a:t>الأسرة مطلقة أو أرملة ولها </a:t>
            </a:r>
            <a:r>
              <a:rPr lang="ar-TN" sz="3200" b="1" u="sng" dirty="0">
                <a:cs typeface="+mj-cs"/>
              </a:rPr>
              <a:t>أولاد كويتيين</a:t>
            </a:r>
            <a:r>
              <a:rPr lang="ar-TN" sz="3200" u="sng" dirty="0">
                <a:cs typeface="+mj-cs"/>
              </a:rPr>
              <a:t> مقيمين معها</a:t>
            </a:r>
            <a:r>
              <a:rPr lang="ar-TN" sz="3200" dirty="0">
                <a:cs typeface="+mj-cs"/>
              </a:rPr>
              <a:t>. </a:t>
            </a:r>
            <a:endParaRPr lang="fr-FR" sz="3200" dirty="0">
              <a:cs typeface="+mj-cs"/>
            </a:endParaRPr>
          </a:p>
          <a:p>
            <a:pPr marL="0" indent="0" algn="just" rtl="1">
              <a:buNone/>
            </a:pPr>
            <a:r>
              <a:rPr lang="ar-TN" sz="3200" dirty="0">
                <a:cs typeface="+mj-cs"/>
              </a:rPr>
              <a:t> </a:t>
            </a:r>
            <a:endParaRPr lang="fr-FR" sz="3200" dirty="0">
              <a:cs typeface="+mj-cs"/>
            </a:endParaRPr>
          </a:p>
          <a:p>
            <a:pPr algn="just" rtl="1"/>
            <a:r>
              <a:rPr lang="ar-TN" sz="3200" b="1" dirty="0">
                <a:cs typeface="+mj-cs"/>
              </a:rPr>
              <a:t>الأسرة المعيشية غير </a:t>
            </a:r>
            <a:r>
              <a:rPr lang="ar-KW" sz="3200" b="1" dirty="0">
                <a:cs typeface="+mj-cs"/>
              </a:rPr>
              <a:t>ال</a:t>
            </a:r>
            <a:r>
              <a:rPr lang="ar-TN" sz="3200" b="1" dirty="0">
                <a:cs typeface="+mj-cs"/>
              </a:rPr>
              <a:t>كويتية </a:t>
            </a:r>
            <a:r>
              <a:rPr lang="ar-TN" sz="3200" dirty="0">
                <a:cs typeface="+mj-cs"/>
              </a:rPr>
              <a:t>هي كل أسرة معيشية لا ينطبق عليها تعريف الأسرة الكويتية.</a:t>
            </a:r>
            <a:endParaRPr lang="fr-FR" sz="3200" dirty="0">
              <a:cs typeface="+mj-cs"/>
            </a:endParaRPr>
          </a:p>
        </p:txBody>
      </p:sp>
      <p:sp>
        <p:nvSpPr>
          <p:cNvPr id="6" name="Titre 1"/>
          <p:cNvSpPr txBox="1">
            <a:spLocks/>
          </p:cNvSpPr>
          <p:nvPr/>
        </p:nvSpPr>
        <p:spPr>
          <a:xfrm>
            <a:off x="838200" y="0"/>
            <a:ext cx="10515600" cy="10700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fr-FR" sz="4800" dirty="0"/>
          </a:p>
        </p:txBody>
      </p:sp>
      <p:sp>
        <p:nvSpPr>
          <p:cNvPr id="7" name="Titre 1">
            <a:extLst>
              <a:ext uri="{FF2B5EF4-FFF2-40B4-BE49-F238E27FC236}">
                <a16:creationId xmlns:a16="http://schemas.microsoft.com/office/drawing/2014/main" xmlns="" id="{DF60ECFC-1DB9-42AD-8F03-237D52DA40B8}"/>
              </a:ext>
            </a:extLst>
          </p:cNvPr>
          <p:cNvSpPr>
            <a:spLocks noGrp="1"/>
          </p:cNvSpPr>
          <p:nvPr>
            <p:ph type="title"/>
          </p:nvPr>
        </p:nvSpPr>
        <p:spPr>
          <a:xfrm>
            <a:off x="2656299" y="113169"/>
            <a:ext cx="8911687" cy="746910"/>
          </a:xfrm>
        </p:spPr>
        <p:txBody>
          <a:bodyPr>
            <a:normAutofit/>
          </a:bodyPr>
          <a:lstStyle/>
          <a:p>
            <a:pPr algn="r" rtl="1"/>
            <a:r>
              <a:rPr lang="ar-SA" sz="4000" b="1" dirty="0"/>
              <a:t>المصطلحات والمفاهيم </a:t>
            </a:r>
            <a:endParaRPr lang="fr-FR" sz="4000" dirty="0"/>
          </a:p>
        </p:txBody>
      </p:sp>
    </p:spTree>
    <p:extLst>
      <p:ext uri="{BB962C8B-B14F-4D97-AF65-F5344CB8AC3E}">
        <p14:creationId xmlns:p14="http://schemas.microsoft.com/office/powerpoint/2010/main" val="2924800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90938" y="860080"/>
            <a:ext cx="9162861" cy="5694630"/>
          </a:xfrm>
        </p:spPr>
        <p:txBody>
          <a:bodyPr>
            <a:normAutofit fontScale="92500"/>
          </a:bodyPr>
          <a:lstStyle/>
          <a:p>
            <a:pPr algn="r" rtl="1">
              <a:lnSpc>
                <a:spcPct val="150000"/>
              </a:lnSpc>
            </a:pPr>
            <a:r>
              <a:rPr lang="ar-SA" sz="3600" b="1" u="sng" dirty="0"/>
              <a:t>إنفاق الأسرة</a:t>
            </a:r>
            <a:r>
              <a:rPr lang="ar-SA" sz="3600" u="sng" dirty="0"/>
              <a:t> </a:t>
            </a:r>
            <a:r>
              <a:rPr lang="ar-SA" sz="3600" dirty="0"/>
              <a:t>هو قيمة ما ينفقه جميع أفراد الأسرة خلال فترة الإسناد الزمني مقابل الحصول على السلع، والخدمات (الاستهلاكية و غير الاستهلاكية)، سواء كان هذا الإنفاق يتعلق بالأسرة عامة (</a:t>
            </a:r>
            <a:r>
              <a:rPr lang="ar-SA" sz="3600" b="1" dirty="0">
                <a:solidFill>
                  <a:srgbClr val="C00000"/>
                </a:solidFill>
              </a:rPr>
              <a:t>نفقات جماعية</a:t>
            </a:r>
            <a:r>
              <a:rPr lang="ar-SA" sz="3600" dirty="0"/>
              <a:t>) مثل الإنفاق على الطعام بالمسكن، أو إيجار المسكن، أو الكهرباء، أو اقتناء السلع المعمرة، أو يتعلق بإنفاق أفرادها (</a:t>
            </a:r>
            <a:r>
              <a:rPr lang="ar-SA" sz="3600" b="1" dirty="0">
                <a:solidFill>
                  <a:srgbClr val="C00000"/>
                </a:solidFill>
              </a:rPr>
              <a:t>نفقات فردية</a:t>
            </a:r>
            <a:r>
              <a:rPr lang="ar-SA" sz="3600" dirty="0"/>
              <a:t>) كالإنفاق على التبغ، أو الملابس، أو الأدوات الشخصية أو الخدمات الصحية أو المطاعم والمقاهي.</a:t>
            </a:r>
            <a:endParaRPr lang="fr-FR" sz="3600" dirty="0"/>
          </a:p>
        </p:txBody>
      </p:sp>
      <p:sp>
        <p:nvSpPr>
          <p:cNvPr id="6" name="Titre 1"/>
          <p:cNvSpPr txBox="1">
            <a:spLocks/>
          </p:cNvSpPr>
          <p:nvPr/>
        </p:nvSpPr>
        <p:spPr>
          <a:xfrm>
            <a:off x="838200" y="0"/>
            <a:ext cx="10515600" cy="10700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fr-FR" sz="4800" dirty="0"/>
          </a:p>
        </p:txBody>
      </p:sp>
      <p:sp>
        <p:nvSpPr>
          <p:cNvPr id="7" name="Titre 1">
            <a:extLst>
              <a:ext uri="{FF2B5EF4-FFF2-40B4-BE49-F238E27FC236}">
                <a16:creationId xmlns:a16="http://schemas.microsoft.com/office/drawing/2014/main" xmlns="" id="{425A0F0A-7CBD-42E0-83FD-F351D4B5F1D4}"/>
              </a:ext>
            </a:extLst>
          </p:cNvPr>
          <p:cNvSpPr>
            <a:spLocks noGrp="1"/>
          </p:cNvSpPr>
          <p:nvPr>
            <p:ph type="title"/>
          </p:nvPr>
        </p:nvSpPr>
        <p:spPr>
          <a:xfrm>
            <a:off x="2656299" y="113169"/>
            <a:ext cx="8911687" cy="746910"/>
          </a:xfrm>
        </p:spPr>
        <p:txBody>
          <a:bodyPr>
            <a:normAutofit/>
          </a:bodyPr>
          <a:lstStyle/>
          <a:p>
            <a:pPr algn="r" rtl="1"/>
            <a:r>
              <a:rPr lang="ar-SA" sz="4000" b="1" dirty="0"/>
              <a:t>المصطلحات والمفاهيم </a:t>
            </a:r>
            <a:endParaRPr lang="fr-FR" sz="4000" dirty="0"/>
          </a:p>
        </p:txBody>
      </p:sp>
    </p:spTree>
    <p:extLst>
      <p:ext uri="{BB962C8B-B14F-4D97-AF65-F5344CB8AC3E}">
        <p14:creationId xmlns:p14="http://schemas.microsoft.com/office/powerpoint/2010/main" val="2327599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88466" y="1070043"/>
            <a:ext cx="8565333" cy="5106921"/>
          </a:xfrm>
        </p:spPr>
        <p:txBody>
          <a:bodyPr>
            <a:noAutofit/>
          </a:bodyPr>
          <a:lstStyle/>
          <a:p>
            <a:pPr algn="just" rtl="1"/>
            <a:r>
              <a:rPr lang="ar-SA" sz="3600" dirty="0">
                <a:cs typeface="+mj-cs"/>
              </a:rPr>
              <a:t> </a:t>
            </a:r>
            <a:r>
              <a:rPr lang="ar-TN" sz="3600" dirty="0">
                <a:cs typeface="+mj-cs"/>
              </a:rPr>
              <a:t>تم</a:t>
            </a:r>
            <a:r>
              <a:rPr lang="ar-SA" sz="3600" dirty="0">
                <a:cs typeface="+mj-cs"/>
              </a:rPr>
              <a:t> استخدام تصنيف الاستهلاك الفردي حسب الغرض </a:t>
            </a:r>
            <a:r>
              <a:rPr lang="ar-SA" sz="3600" b="1" dirty="0">
                <a:cs typeface="+mj-cs"/>
              </a:rPr>
              <a:t>(</a:t>
            </a:r>
            <a:r>
              <a:rPr lang="fr-FR" sz="3600" b="1" dirty="0">
                <a:solidFill>
                  <a:srgbClr val="C00000"/>
                </a:solidFill>
                <a:cs typeface="+mj-cs"/>
              </a:rPr>
              <a:t>COICOP</a:t>
            </a:r>
            <a:r>
              <a:rPr lang="ar-SA" sz="3600" b="1" dirty="0">
                <a:cs typeface="+mj-cs"/>
              </a:rPr>
              <a:t>)</a:t>
            </a:r>
            <a:r>
              <a:rPr lang="ar-SA" sz="3600" dirty="0">
                <a:cs typeface="+mj-cs"/>
              </a:rPr>
              <a:t> الصادر عن شعبة الإحصاء بالأمم المتحدة </a:t>
            </a:r>
            <a:r>
              <a:rPr lang="ar-KW" sz="3600" dirty="0">
                <a:cs typeface="+mj-cs"/>
              </a:rPr>
              <a:t>عام 2018</a:t>
            </a:r>
            <a:r>
              <a:rPr lang="ar-SA" sz="3600" dirty="0">
                <a:cs typeface="+mj-cs"/>
              </a:rPr>
              <a:t>، </a:t>
            </a:r>
            <a:r>
              <a:rPr lang="ar-KW" sz="3600" dirty="0">
                <a:cs typeface="+mj-cs"/>
              </a:rPr>
              <a:t>حيث</a:t>
            </a:r>
            <a:r>
              <a:rPr lang="ar-SA" sz="3600" dirty="0">
                <a:cs typeface="+mj-cs"/>
              </a:rPr>
              <a:t> </a:t>
            </a:r>
            <a:r>
              <a:rPr lang="ar-KW" sz="3600" dirty="0">
                <a:cs typeface="+mj-cs"/>
              </a:rPr>
              <a:t>صنف</a:t>
            </a:r>
            <a:r>
              <a:rPr lang="ar-SA" sz="3600" dirty="0"/>
              <a:t> إلى</a:t>
            </a:r>
            <a:r>
              <a:rPr lang="ar-KW" sz="3600" dirty="0"/>
              <a:t> </a:t>
            </a:r>
            <a:r>
              <a:rPr lang="ar-SA" sz="3600" dirty="0"/>
              <a:t>(</a:t>
            </a:r>
            <a:r>
              <a:rPr lang="ar-TN" sz="3600" dirty="0"/>
              <a:t>13</a:t>
            </a:r>
            <a:r>
              <a:rPr lang="ar-SA" sz="3600" dirty="0"/>
              <a:t>) </a:t>
            </a:r>
            <a:r>
              <a:rPr lang="ar-SA" sz="3600" dirty="0">
                <a:solidFill>
                  <a:schemeClr val="accent6">
                    <a:lumMod val="75000"/>
                  </a:schemeClr>
                </a:solidFill>
              </a:rPr>
              <a:t>مجموعة</a:t>
            </a:r>
            <a:r>
              <a:rPr lang="ar-SA" sz="3600" dirty="0">
                <a:solidFill>
                  <a:schemeClr val="accent6">
                    <a:lumMod val="75000"/>
                  </a:schemeClr>
                </a:solidFill>
                <a:cs typeface="+mj-cs"/>
              </a:rPr>
              <a:t> إنفاق رئيسية</a:t>
            </a:r>
            <a:r>
              <a:rPr lang="ar-KW" sz="3600" dirty="0">
                <a:solidFill>
                  <a:schemeClr val="accent6">
                    <a:lumMod val="75000"/>
                  </a:schemeClr>
                </a:solidFill>
                <a:cs typeface="+mj-cs"/>
              </a:rPr>
              <a:t> استهلاكية</a:t>
            </a:r>
            <a:r>
              <a:rPr lang="ar-SA" sz="3600" dirty="0">
                <a:solidFill>
                  <a:schemeClr val="accent6">
                    <a:lumMod val="75000"/>
                  </a:schemeClr>
                </a:solidFill>
                <a:cs typeface="+mj-cs"/>
              </a:rPr>
              <a:t> </a:t>
            </a:r>
            <a:r>
              <a:rPr lang="ar-KW" sz="3600" dirty="0">
                <a:solidFill>
                  <a:schemeClr val="accent6">
                    <a:lumMod val="75000"/>
                  </a:schemeClr>
                </a:solidFill>
                <a:cs typeface="+mj-cs"/>
              </a:rPr>
              <a:t>ل</a:t>
            </a:r>
            <a:r>
              <a:rPr lang="ar-SA" sz="3600" dirty="0">
                <a:solidFill>
                  <a:schemeClr val="accent6">
                    <a:lumMod val="75000"/>
                  </a:schemeClr>
                </a:solidFill>
                <a:cs typeface="+mj-cs"/>
              </a:rPr>
              <a:t>بنود السلع والخدمات في هذا المسح</a:t>
            </a:r>
            <a:r>
              <a:rPr lang="ar-SA" sz="3600" dirty="0">
                <a:cs typeface="+mj-cs"/>
              </a:rPr>
              <a:t>، </a:t>
            </a:r>
            <a:r>
              <a:rPr lang="ar-KW" sz="3600" dirty="0">
                <a:cs typeface="+mj-cs"/>
              </a:rPr>
              <a:t>بالإضافة الى</a:t>
            </a:r>
            <a:r>
              <a:rPr lang="ar-TN" sz="3600" dirty="0">
                <a:cs typeface="+mj-cs"/>
              </a:rPr>
              <a:t> </a:t>
            </a:r>
            <a:r>
              <a:rPr lang="ar-SA" sz="3600" dirty="0"/>
              <a:t>المجموعة</a:t>
            </a:r>
            <a:r>
              <a:rPr lang="ar-KW" sz="3600" dirty="0"/>
              <a:t> (14) </a:t>
            </a:r>
            <a:r>
              <a:rPr lang="ar-KW" sz="3600" dirty="0">
                <a:solidFill>
                  <a:schemeClr val="accent6">
                    <a:lumMod val="75000"/>
                  </a:schemeClr>
                </a:solidFill>
              </a:rPr>
              <a:t>التي </a:t>
            </a:r>
            <a:r>
              <a:rPr lang="ar-SA" sz="3600" dirty="0">
                <a:solidFill>
                  <a:schemeClr val="accent6">
                    <a:lumMod val="75000"/>
                  </a:schemeClr>
                </a:solidFill>
              </a:rPr>
              <a:t>تتعلق بالمدفوعات التحويلية</a:t>
            </a:r>
            <a:r>
              <a:rPr lang="ar-KW" sz="3600" dirty="0">
                <a:solidFill>
                  <a:schemeClr val="accent6">
                    <a:lumMod val="75000"/>
                  </a:schemeClr>
                </a:solidFill>
              </a:rPr>
              <a:t>، وهي</a:t>
            </a:r>
            <a:r>
              <a:rPr lang="ar-TN" sz="3600" dirty="0">
                <a:solidFill>
                  <a:schemeClr val="accent6">
                    <a:lumMod val="75000"/>
                  </a:schemeClr>
                </a:solidFill>
              </a:rPr>
              <a:t> </a:t>
            </a:r>
            <a:r>
              <a:rPr lang="ar-SA" sz="3600" dirty="0">
                <a:solidFill>
                  <a:schemeClr val="accent6">
                    <a:lumMod val="75000"/>
                  </a:schemeClr>
                </a:solidFill>
                <a:cs typeface="+mj-cs"/>
              </a:rPr>
              <a:t>مجموعة خاصة بالإنفاق غير الاستهلاكي،</a:t>
            </a:r>
            <a:r>
              <a:rPr lang="ar-SA" sz="3600" dirty="0">
                <a:cs typeface="+mj-cs"/>
              </a:rPr>
              <a:t> </a:t>
            </a:r>
            <a:r>
              <a:rPr lang="ar-KW" sz="3600" dirty="0">
                <a:solidFill>
                  <a:schemeClr val="tx1"/>
                </a:solidFill>
                <a:cs typeface="+mj-cs"/>
              </a:rPr>
              <a:t>و</a:t>
            </a:r>
            <a:r>
              <a:rPr lang="ar-SA" sz="3600" dirty="0">
                <a:solidFill>
                  <a:schemeClr val="tx1"/>
                </a:solidFill>
                <a:cs typeface="+mj-cs"/>
              </a:rPr>
              <a:t>خارج إطار تصنيف الاستهلاك الفردي حسب الغرض</a:t>
            </a:r>
            <a:r>
              <a:rPr lang="ar-SA" sz="3600" b="1" dirty="0">
                <a:solidFill>
                  <a:srgbClr val="C00000"/>
                </a:solidFill>
                <a:cs typeface="+mj-cs"/>
              </a:rPr>
              <a:t> </a:t>
            </a:r>
            <a:r>
              <a:rPr lang="ar-SA" sz="3600" b="1" dirty="0">
                <a:cs typeface="+mj-cs"/>
              </a:rPr>
              <a:t>(</a:t>
            </a:r>
            <a:r>
              <a:rPr lang="fr-FR" sz="3600" b="1" dirty="0">
                <a:solidFill>
                  <a:srgbClr val="C00000"/>
                </a:solidFill>
                <a:cs typeface="+mj-cs"/>
              </a:rPr>
              <a:t>COICOP</a:t>
            </a:r>
            <a:r>
              <a:rPr lang="ar-SA" sz="3600" b="1" dirty="0">
                <a:cs typeface="+mj-cs"/>
              </a:rPr>
              <a:t>)</a:t>
            </a:r>
            <a:endParaRPr lang="fr-FR" sz="3600" dirty="0">
              <a:cs typeface="+mj-cs"/>
            </a:endParaRPr>
          </a:p>
          <a:p>
            <a:pPr algn="just" rtl="1"/>
            <a:endParaRPr lang="ar-TN" sz="4000" dirty="0">
              <a:cs typeface="+mj-cs"/>
            </a:endParaRPr>
          </a:p>
        </p:txBody>
      </p:sp>
      <p:sp>
        <p:nvSpPr>
          <p:cNvPr id="6" name="Titre 1"/>
          <p:cNvSpPr txBox="1">
            <a:spLocks/>
          </p:cNvSpPr>
          <p:nvPr/>
        </p:nvSpPr>
        <p:spPr>
          <a:xfrm>
            <a:off x="838200" y="0"/>
            <a:ext cx="10515600" cy="10700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fr-FR" sz="4800" dirty="0"/>
          </a:p>
        </p:txBody>
      </p:sp>
      <p:sp>
        <p:nvSpPr>
          <p:cNvPr id="7" name="Titre 1">
            <a:extLst>
              <a:ext uri="{FF2B5EF4-FFF2-40B4-BE49-F238E27FC236}">
                <a16:creationId xmlns:a16="http://schemas.microsoft.com/office/drawing/2014/main" xmlns="" id="{A7658650-E0E0-4359-94BD-8F8A024459BB}"/>
              </a:ext>
            </a:extLst>
          </p:cNvPr>
          <p:cNvSpPr>
            <a:spLocks noGrp="1"/>
          </p:cNvSpPr>
          <p:nvPr>
            <p:ph type="title"/>
          </p:nvPr>
        </p:nvSpPr>
        <p:spPr>
          <a:xfrm>
            <a:off x="2656299" y="113169"/>
            <a:ext cx="8911687" cy="746910"/>
          </a:xfrm>
        </p:spPr>
        <p:txBody>
          <a:bodyPr>
            <a:normAutofit/>
          </a:bodyPr>
          <a:lstStyle/>
          <a:p>
            <a:pPr algn="r" rtl="1"/>
            <a:r>
              <a:rPr lang="ar-SA" sz="4000" b="1" dirty="0"/>
              <a:t>المصطلحات والمفاهيم </a:t>
            </a:r>
            <a:endParaRPr lang="fr-FR" sz="4000" dirty="0"/>
          </a:p>
        </p:txBody>
      </p:sp>
    </p:spTree>
    <p:extLst>
      <p:ext uri="{BB962C8B-B14F-4D97-AF65-F5344CB8AC3E}">
        <p14:creationId xmlns:p14="http://schemas.microsoft.com/office/powerpoint/2010/main" val="1519776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1759" y="832919"/>
            <a:ext cx="10136228" cy="5930020"/>
          </a:xfrm>
        </p:spPr>
        <p:txBody>
          <a:bodyPr>
            <a:normAutofit fontScale="92500" lnSpcReduction="20000"/>
          </a:bodyPr>
          <a:lstStyle/>
          <a:p>
            <a:pPr algn="r" rtl="1"/>
            <a:r>
              <a:rPr lang="ar-SA" sz="3000" b="1" dirty="0"/>
              <a:t>دخل الأسرة</a:t>
            </a:r>
            <a:r>
              <a:rPr lang="ar-SA" sz="3000" dirty="0"/>
              <a:t> </a:t>
            </a:r>
            <a:r>
              <a:rPr lang="ar-SA" sz="2400" dirty="0"/>
              <a:t>هو جملة الدخل النقدي والعيني ، خلال سنة المسح ، الحاصل من دخول جميع أفراد الأسرة  والذي يتاح للأسرة الإنفاق منه على أوجه الإنفاق المختلفة (الاستهلاكية وغير الاستهلاكية) أو ادخاره</a:t>
            </a:r>
            <a:r>
              <a:rPr lang="ar-KW" sz="2400" dirty="0"/>
              <a:t>.</a:t>
            </a:r>
            <a:endParaRPr lang="fr-FR" sz="2400" dirty="0"/>
          </a:p>
          <a:p>
            <a:pPr algn="r" rtl="1"/>
            <a:r>
              <a:rPr lang="ar-SA" sz="2400" b="1" dirty="0">
                <a:solidFill>
                  <a:srgbClr val="C00000"/>
                </a:solidFill>
              </a:rPr>
              <a:t>ويتكون الدخل من عدة مصادر </a:t>
            </a:r>
            <a:r>
              <a:rPr lang="ar-SA" sz="2400" dirty="0"/>
              <a:t>هي :</a:t>
            </a:r>
            <a:endParaRPr lang="fr-FR" sz="2400" dirty="0"/>
          </a:p>
          <a:p>
            <a:pPr marL="914400" lvl="1" indent="-457200" algn="r" rtl="1">
              <a:buFont typeface="+mj-lt"/>
              <a:buAutoNum type="arabicPeriod"/>
            </a:pPr>
            <a:r>
              <a:rPr lang="fr-FR" sz="2200" dirty="0"/>
              <a:t> </a:t>
            </a:r>
            <a:r>
              <a:rPr lang="ar-SA" sz="2200" b="1" dirty="0"/>
              <a:t>الرواتب والأجور النقدية والعينية </a:t>
            </a:r>
            <a:endParaRPr lang="fr-FR" sz="2200" dirty="0"/>
          </a:p>
          <a:p>
            <a:pPr marL="914400" lvl="1" indent="-457200" algn="r" rtl="1">
              <a:buFont typeface="+mj-lt"/>
              <a:buAutoNum type="arabicPeriod"/>
            </a:pPr>
            <a:r>
              <a:rPr lang="ar-SA" sz="2200" b="1" dirty="0"/>
              <a:t> صافي الدخل من المشاريع داخل المنشآت </a:t>
            </a:r>
            <a:endParaRPr lang="fr-FR" sz="2200" dirty="0"/>
          </a:p>
          <a:p>
            <a:pPr marL="914400" lvl="1" indent="-457200" algn="r" rtl="1">
              <a:buFont typeface="+mj-lt"/>
              <a:buAutoNum type="arabicPeriod"/>
            </a:pPr>
            <a:r>
              <a:rPr lang="ar-SA" sz="2200" b="1" dirty="0"/>
              <a:t> صافي الدخل من </a:t>
            </a:r>
            <a:r>
              <a:rPr lang="ar-TN" sz="2200" b="1" dirty="0"/>
              <a:t>النشاط الاقتصادي الأسري</a:t>
            </a:r>
          </a:p>
          <a:p>
            <a:pPr marL="914400" lvl="1" indent="-457200" algn="r" rtl="1">
              <a:buFont typeface="+mj-lt"/>
              <a:buAutoNum type="arabicPeriod"/>
            </a:pPr>
            <a:r>
              <a:rPr lang="ar-SA" sz="2200" b="1" dirty="0"/>
              <a:t> صافي الدخل من </a:t>
            </a:r>
            <a:r>
              <a:rPr lang="ar-TN" sz="2200" b="1" dirty="0"/>
              <a:t>التجارة الالكترونية</a:t>
            </a:r>
          </a:p>
          <a:p>
            <a:pPr marL="914400" lvl="1" indent="-457200" algn="r" rtl="1">
              <a:buFont typeface="+mj-lt"/>
              <a:buAutoNum type="arabicPeriod"/>
            </a:pPr>
            <a:r>
              <a:rPr lang="ar-SA" sz="2200" b="1" dirty="0"/>
              <a:t> صافي الدخل من </a:t>
            </a:r>
            <a:r>
              <a:rPr lang="ar-TN" sz="2200" b="1" dirty="0"/>
              <a:t>المتاجرة في السيارات المستعملة</a:t>
            </a:r>
            <a:endParaRPr lang="fr-FR" sz="2200" dirty="0"/>
          </a:p>
          <a:p>
            <a:pPr marL="914400" lvl="1" indent="-457200" algn="r" rtl="1">
              <a:buFont typeface="+mj-lt"/>
              <a:buAutoNum type="arabicPeriod"/>
            </a:pPr>
            <a:r>
              <a:rPr lang="ar-SA" sz="2200" b="1" dirty="0"/>
              <a:t> صافي الدخل من المشاريع خارج المنشآت </a:t>
            </a:r>
            <a:endParaRPr lang="fr-FR" sz="2200" dirty="0"/>
          </a:p>
          <a:p>
            <a:pPr marL="914400" lvl="1" indent="-457200" algn="r" rtl="1">
              <a:buFont typeface="+mj-lt"/>
              <a:buAutoNum type="arabicPeriod"/>
            </a:pPr>
            <a:r>
              <a:rPr lang="ar-SA" sz="2200" b="1" dirty="0"/>
              <a:t> دخول الممتلكات المالية </a:t>
            </a:r>
            <a:endParaRPr lang="fr-FR" sz="2200" dirty="0"/>
          </a:p>
          <a:p>
            <a:pPr marL="914400" lvl="1" indent="-457200" algn="r" rtl="1">
              <a:buFont typeface="+mj-lt"/>
              <a:buAutoNum type="arabicPeriod"/>
            </a:pPr>
            <a:r>
              <a:rPr lang="ar-SA" sz="2200" b="1" dirty="0"/>
              <a:t> دخول الممتلكات الغير مالية </a:t>
            </a:r>
            <a:endParaRPr lang="fr-FR" sz="2200" dirty="0"/>
          </a:p>
          <a:p>
            <a:pPr marL="914400" lvl="1" indent="-457200" algn="r" rtl="1">
              <a:buFont typeface="+mj-lt"/>
              <a:buAutoNum type="arabicPeriod"/>
            </a:pPr>
            <a:r>
              <a:rPr lang="ar-SA" sz="2200" b="1" dirty="0"/>
              <a:t> معاشات التقاعد </a:t>
            </a:r>
            <a:endParaRPr lang="fr-FR" sz="2200" dirty="0"/>
          </a:p>
          <a:p>
            <a:pPr marL="914400" lvl="1" indent="-457200" algn="r" rtl="1">
              <a:buFont typeface="+mj-lt"/>
              <a:buAutoNum type="arabicPeriod"/>
            </a:pPr>
            <a:r>
              <a:rPr lang="ar-SA" sz="2200" b="1" dirty="0"/>
              <a:t> تحويلات دورية وجارية من الحكومة </a:t>
            </a:r>
            <a:endParaRPr lang="fr-FR" sz="2200" dirty="0"/>
          </a:p>
          <a:p>
            <a:pPr marL="914400" lvl="1" indent="-457200" algn="r" rtl="1">
              <a:buFont typeface="+mj-lt"/>
              <a:buAutoNum type="arabicPeriod"/>
            </a:pPr>
            <a:r>
              <a:rPr lang="ar-SA" sz="2200" b="1" dirty="0"/>
              <a:t> تحويلات دورية وجارية من الآخرين </a:t>
            </a:r>
            <a:endParaRPr lang="fr-FR" sz="2200" dirty="0"/>
          </a:p>
          <a:p>
            <a:pPr marL="914400" lvl="1" indent="-457200" algn="r" rtl="1">
              <a:buFont typeface="+mj-lt"/>
              <a:buAutoNum type="arabicPeriod"/>
            </a:pPr>
            <a:r>
              <a:rPr lang="ar-SA" sz="2200" b="1" dirty="0"/>
              <a:t> متحصلات استثنائية و غير دورية</a:t>
            </a:r>
            <a:endParaRPr lang="fr-FR" sz="2200" dirty="0"/>
          </a:p>
          <a:p>
            <a:pPr algn="r" rtl="1"/>
            <a:endParaRPr lang="ar-TN" sz="4000" dirty="0">
              <a:cs typeface="+mj-cs"/>
            </a:endParaRPr>
          </a:p>
        </p:txBody>
      </p:sp>
      <p:sp>
        <p:nvSpPr>
          <p:cNvPr id="6" name="Titre 1"/>
          <p:cNvSpPr txBox="1">
            <a:spLocks/>
          </p:cNvSpPr>
          <p:nvPr/>
        </p:nvSpPr>
        <p:spPr>
          <a:xfrm>
            <a:off x="838200" y="0"/>
            <a:ext cx="10515600" cy="10700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fr-FR" sz="4800" dirty="0"/>
          </a:p>
        </p:txBody>
      </p:sp>
      <p:sp>
        <p:nvSpPr>
          <p:cNvPr id="7" name="Titre 1">
            <a:extLst>
              <a:ext uri="{FF2B5EF4-FFF2-40B4-BE49-F238E27FC236}">
                <a16:creationId xmlns:a16="http://schemas.microsoft.com/office/drawing/2014/main" xmlns="" id="{A4DE6333-632E-432D-8F6F-C773801DA9ED}"/>
              </a:ext>
            </a:extLst>
          </p:cNvPr>
          <p:cNvSpPr>
            <a:spLocks noGrp="1"/>
          </p:cNvSpPr>
          <p:nvPr>
            <p:ph type="title"/>
          </p:nvPr>
        </p:nvSpPr>
        <p:spPr>
          <a:xfrm>
            <a:off x="2656299" y="113169"/>
            <a:ext cx="8911687" cy="746910"/>
          </a:xfrm>
        </p:spPr>
        <p:txBody>
          <a:bodyPr>
            <a:normAutofit/>
          </a:bodyPr>
          <a:lstStyle/>
          <a:p>
            <a:pPr algn="r" rtl="1"/>
            <a:r>
              <a:rPr lang="ar-SA" sz="4000" b="1" dirty="0"/>
              <a:t>المصطلحات والمفاهيم </a:t>
            </a:r>
            <a:endParaRPr lang="fr-FR" sz="4000" dirty="0"/>
          </a:p>
        </p:txBody>
      </p:sp>
    </p:spTree>
    <p:extLst>
      <p:ext uri="{BB962C8B-B14F-4D97-AF65-F5344CB8AC3E}">
        <p14:creationId xmlns:p14="http://schemas.microsoft.com/office/powerpoint/2010/main" val="2908471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838200" y="0"/>
            <a:ext cx="10515600" cy="10700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fr-FR" sz="4800" dirty="0"/>
          </a:p>
        </p:txBody>
      </p:sp>
      <p:sp>
        <p:nvSpPr>
          <p:cNvPr id="7" name="Titre 1">
            <a:extLst>
              <a:ext uri="{FF2B5EF4-FFF2-40B4-BE49-F238E27FC236}">
                <a16:creationId xmlns:a16="http://schemas.microsoft.com/office/drawing/2014/main" xmlns="" id="{A4DE6333-632E-432D-8F6F-C773801DA9ED}"/>
              </a:ext>
            </a:extLst>
          </p:cNvPr>
          <p:cNvSpPr>
            <a:spLocks noGrp="1"/>
          </p:cNvSpPr>
          <p:nvPr>
            <p:ph type="title"/>
          </p:nvPr>
        </p:nvSpPr>
        <p:spPr>
          <a:xfrm>
            <a:off x="2656299" y="113169"/>
            <a:ext cx="8911687" cy="746910"/>
          </a:xfrm>
        </p:spPr>
        <p:txBody>
          <a:bodyPr>
            <a:normAutofit/>
          </a:bodyPr>
          <a:lstStyle/>
          <a:p>
            <a:pPr algn="r" rtl="1"/>
            <a:r>
              <a:rPr lang="ar-SA" sz="4000" b="1" dirty="0"/>
              <a:t>المصطلحات والمفاهيم </a:t>
            </a:r>
            <a:endParaRPr lang="fr-FR" sz="4000" dirty="0"/>
          </a:p>
        </p:txBody>
      </p:sp>
      <p:sp>
        <p:nvSpPr>
          <p:cNvPr id="4" name="Espace réservé du contenu 3">
            <a:extLst>
              <a:ext uri="{FF2B5EF4-FFF2-40B4-BE49-F238E27FC236}">
                <a16:creationId xmlns:a16="http://schemas.microsoft.com/office/drawing/2014/main" xmlns="" id="{6130B66E-F074-4A2B-A105-BD242CF8B525}"/>
              </a:ext>
            </a:extLst>
          </p:cNvPr>
          <p:cNvSpPr>
            <a:spLocks noGrp="1"/>
          </p:cNvSpPr>
          <p:nvPr>
            <p:ph idx="1"/>
          </p:nvPr>
        </p:nvSpPr>
        <p:spPr>
          <a:xfrm>
            <a:off x="3277354" y="1183212"/>
            <a:ext cx="8227257" cy="4728010"/>
          </a:xfrm>
        </p:spPr>
        <p:txBody>
          <a:bodyPr>
            <a:normAutofit/>
          </a:bodyPr>
          <a:lstStyle/>
          <a:p>
            <a:pPr algn="r" rtl="1"/>
            <a:r>
              <a:rPr lang="ar-SA" sz="3200" b="1" dirty="0">
                <a:solidFill>
                  <a:srgbClr val="C00000"/>
                </a:solidFill>
              </a:rPr>
              <a:t>العمليات الرأسمالية </a:t>
            </a:r>
            <a:endParaRPr lang="fr-FR" sz="3200" b="1" dirty="0">
              <a:solidFill>
                <a:srgbClr val="C00000"/>
              </a:solidFill>
            </a:endParaRPr>
          </a:p>
          <a:p>
            <a:pPr marL="914400" lvl="2" indent="-514350" algn="r" rtl="1">
              <a:buFont typeface="+mj-lt"/>
              <a:buAutoNum type="arabicPeriod"/>
            </a:pPr>
            <a:r>
              <a:rPr lang="ar-SA" sz="2800" b="1" dirty="0"/>
              <a:t>الودائع </a:t>
            </a:r>
            <a:endParaRPr lang="fr-FR" sz="2800" b="1" dirty="0"/>
          </a:p>
          <a:p>
            <a:pPr marL="914400" lvl="2" indent="-514350" algn="r" rtl="1">
              <a:buFont typeface="+mj-lt"/>
              <a:buAutoNum type="arabicPeriod"/>
            </a:pPr>
            <a:r>
              <a:rPr lang="ar-SA" sz="2800" b="1" dirty="0"/>
              <a:t>القروض</a:t>
            </a:r>
            <a:endParaRPr lang="ar-TN" sz="2800" b="1" dirty="0"/>
          </a:p>
          <a:p>
            <a:pPr marL="914400" lvl="2" indent="-514350" algn="r" rtl="1">
              <a:buFont typeface="+mj-lt"/>
              <a:buAutoNum type="arabicPeriod"/>
            </a:pPr>
            <a:r>
              <a:rPr lang="ar-SA" sz="2800" b="1" dirty="0"/>
              <a:t>تسديد القروض</a:t>
            </a:r>
            <a:endParaRPr lang="ar-TN" sz="2800" b="1" dirty="0"/>
          </a:p>
          <a:p>
            <a:pPr marL="914400" lvl="2" indent="-514350" algn="r" rtl="1">
              <a:buFont typeface="+mj-lt"/>
              <a:buAutoNum type="arabicPeriod"/>
            </a:pPr>
            <a:r>
              <a:rPr lang="ar-SA" sz="2800" b="1" dirty="0"/>
              <a:t>الأوراق المالية</a:t>
            </a:r>
            <a:endParaRPr lang="ar-TN" sz="2800" b="1" dirty="0"/>
          </a:p>
          <a:p>
            <a:pPr marL="914400" lvl="2" indent="-514350" algn="r" rtl="1">
              <a:buFont typeface="+mj-lt"/>
              <a:buAutoNum type="arabicPeriod"/>
            </a:pPr>
            <a:r>
              <a:rPr lang="ar-SA" sz="2800" b="1" dirty="0"/>
              <a:t>الأراضي</a:t>
            </a:r>
            <a:endParaRPr lang="ar-TN" sz="2800" b="1" dirty="0"/>
          </a:p>
          <a:p>
            <a:pPr marL="914400" lvl="2" indent="-514350" algn="r" rtl="1">
              <a:buFont typeface="+mj-lt"/>
              <a:buAutoNum type="arabicPeriod"/>
            </a:pPr>
            <a:r>
              <a:rPr lang="ar-SA" sz="2800" b="1" dirty="0"/>
              <a:t>المباني</a:t>
            </a:r>
            <a:endParaRPr lang="ar-TN" sz="2800" b="1" dirty="0"/>
          </a:p>
          <a:p>
            <a:pPr marL="914400" lvl="2" indent="-514350" algn="r" rtl="1">
              <a:buFont typeface="+mj-lt"/>
              <a:buAutoNum type="arabicPeriod"/>
            </a:pPr>
            <a:r>
              <a:rPr lang="ar-SA" sz="2800" b="1" dirty="0"/>
              <a:t>عمليات رأسمالية أخرى </a:t>
            </a:r>
            <a:endParaRPr lang="ar-TN" sz="2800" dirty="0"/>
          </a:p>
          <a:p>
            <a:endParaRPr lang="fr-FR" sz="2400" dirty="0"/>
          </a:p>
        </p:txBody>
      </p:sp>
    </p:spTree>
    <p:extLst>
      <p:ext uri="{BB962C8B-B14F-4D97-AF65-F5344CB8AC3E}">
        <p14:creationId xmlns:p14="http://schemas.microsoft.com/office/powerpoint/2010/main" val="3530557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09868" y="1296381"/>
            <a:ext cx="9343931" cy="5095366"/>
          </a:xfrm>
        </p:spPr>
        <p:txBody>
          <a:bodyPr>
            <a:normAutofit/>
          </a:bodyPr>
          <a:lstStyle/>
          <a:p>
            <a:pPr algn="r" rtl="1"/>
            <a:r>
              <a:rPr lang="ar-TN" sz="3600" b="1" dirty="0"/>
              <a:t> </a:t>
            </a:r>
            <a:r>
              <a:rPr lang="ar-SA" sz="3600" dirty="0"/>
              <a:t>الهدف الأساسي من مسح إنفاق الأسر هو تقدير الإنفاق السنوي من كل مجموعة من السلع والخدمات التي اقتنتها الأسرة خلال سنة المسح.</a:t>
            </a:r>
            <a:endParaRPr lang="ar-TN" sz="3600" dirty="0"/>
          </a:p>
          <a:p>
            <a:pPr algn="r" rtl="1"/>
            <a:endParaRPr lang="ar-TN" sz="3600" dirty="0"/>
          </a:p>
          <a:p>
            <a:pPr algn="r" rtl="1"/>
            <a:r>
              <a:rPr lang="ar-SA" sz="3600" dirty="0"/>
              <a:t>وتتكون سنة المسح </a:t>
            </a:r>
            <a:r>
              <a:rPr lang="ar-TN" sz="3600" dirty="0">
                <a:solidFill>
                  <a:schemeClr val="accent6">
                    <a:lumMod val="75000"/>
                  </a:schemeClr>
                </a:solidFill>
              </a:rPr>
              <a:t>من شهر المعاينة المباشرة </a:t>
            </a:r>
            <a:r>
              <a:rPr lang="ar-TN" sz="3600" dirty="0"/>
              <a:t>لهذه الأسرة عن نفقاتها بالإضافة إلى المعاينة غير المباشرة لنفقاتها والمبنية على ذاكرة أفرادها خلال </a:t>
            </a:r>
            <a:r>
              <a:rPr lang="ar-TN" sz="3600" dirty="0">
                <a:solidFill>
                  <a:schemeClr val="accent6">
                    <a:lumMod val="75000"/>
                  </a:schemeClr>
                </a:solidFill>
              </a:rPr>
              <a:t>الأحد عشر شهرا السابقة </a:t>
            </a:r>
            <a:r>
              <a:rPr lang="ar-KW" sz="3600" dirty="0"/>
              <a:t>من </a:t>
            </a:r>
            <a:r>
              <a:rPr lang="ar-TN" sz="3600" dirty="0"/>
              <a:t>يوم </a:t>
            </a:r>
            <a:r>
              <a:rPr lang="ar-KW" sz="3600" dirty="0"/>
              <a:t>الزيارة الأولى للأسرة</a:t>
            </a:r>
            <a:r>
              <a:rPr lang="ar-SA" sz="3600" dirty="0"/>
              <a:t>.  </a:t>
            </a:r>
            <a:endParaRPr lang="fr-FR" sz="3600" dirty="0"/>
          </a:p>
          <a:p>
            <a:pPr algn="r" rtl="1"/>
            <a:endParaRPr lang="ar-TN" sz="4000" dirty="0">
              <a:cs typeface="+mj-cs"/>
            </a:endParaRPr>
          </a:p>
        </p:txBody>
      </p:sp>
      <p:sp>
        <p:nvSpPr>
          <p:cNvPr id="6" name="Titre 1"/>
          <p:cNvSpPr txBox="1">
            <a:spLocks/>
          </p:cNvSpPr>
          <p:nvPr/>
        </p:nvSpPr>
        <p:spPr>
          <a:xfrm>
            <a:off x="838200" y="0"/>
            <a:ext cx="10515600" cy="10700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fr-FR" sz="4800" dirty="0"/>
          </a:p>
        </p:txBody>
      </p:sp>
      <p:sp>
        <p:nvSpPr>
          <p:cNvPr id="7" name="Titre 1">
            <a:extLst>
              <a:ext uri="{FF2B5EF4-FFF2-40B4-BE49-F238E27FC236}">
                <a16:creationId xmlns:a16="http://schemas.microsoft.com/office/drawing/2014/main" xmlns="" id="{2C81982B-62E7-4290-B869-38BB8D57F53F}"/>
              </a:ext>
            </a:extLst>
          </p:cNvPr>
          <p:cNvSpPr>
            <a:spLocks noGrp="1"/>
          </p:cNvSpPr>
          <p:nvPr>
            <p:ph type="title"/>
          </p:nvPr>
        </p:nvSpPr>
        <p:spPr>
          <a:xfrm>
            <a:off x="2644267" y="466253"/>
            <a:ext cx="8911687" cy="746910"/>
          </a:xfrm>
        </p:spPr>
        <p:txBody>
          <a:bodyPr>
            <a:normAutofit fontScale="90000"/>
          </a:bodyPr>
          <a:lstStyle/>
          <a:p>
            <a:pPr algn="r" rtl="1"/>
            <a:r>
              <a:rPr lang="ar-SA" sz="4000" b="1" dirty="0"/>
              <a:t>فترات المعاينة للسلع والخدمات وتقديرات الإنفاق السنوي </a:t>
            </a:r>
            <a:endParaRPr lang="ar-TN" sz="4000" b="1" dirty="0"/>
          </a:p>
        </p:txBody>
      </p:sp>
    </p:spTree>
    <p:extLst>
      <p:ext uri="{BB962C8B-B14F-4D97-AF65-F5344CB8AC3E}">
        <p14:creationId xmlns:p14="http://schemas.microsoft.com/office/powerpoint/2010/main" val="2542420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8C98AD2-5F9E-4483-A75C-48B2F6C5CA8C}"/>
              </a:ext>
            </a:extLst>
          </p:cNvPr>
          <p:cNvSpPr>
            <a:spLocks noGrp="1"/>
          </p:cNvSpPr>
          <p:nvPr>
            <p:ph type="title"/>
          </p:nvPr>
        </p:nvSpPr>
        <p:spPr>
          <a:xfrm>
            <a:off x="2596638" y="467332"/>
            <a:ext cx="8911687" cy="797284"/>
          </a:xfrm>
        </p:spPr>
        <p:txBody>
          <a:bodyPr/>
          <a:lstStyle/>
          <a:p>
            <a:pPr algn="r" rtl="1"/>
            <a:r>
              <a:rPr lang="ar-SA" b="1" dirty="0"/>
              <a:t>محتوى وهيكلة استمارات المسح </a:t>
            </a:r>
            <a:endParaRPr lang="fr-FR" dirty="0"/>
          </a:p>
        </p:txBody>
      </p:sp>
      <p:sp>
        <p:nvSpPr>
          <p:cNvPr id="3" name="Espace réservé du contenu 2"/>
          <p:cNvSpPr>
            <a:spLocks noGrp="1"/>
          </p:cNvSpPr>
          <p:nvPr>
            <p:ph idx="1"/>
          </p:nvPr>
        </p:nvSpPr>
        <p:spPr>
          <a:xfrm>
            <a:off x="2200940" y="1413860"/>
            <a:ext cx="9307385" cy="4629327"/>
          </a:xfrm>
        </p:spPr>
        <p:txBody>
          <a:bodyPr>
            <a:normAutofit fontScale="85000" lnSpcReduction="10000"/>
          </a:bodyPr>
          <a:lstStyle/>
          <a:p>
            <a:pPr algn="r" rtl="1">
              <a:lnSpc>
                <a:spcPct val="150000"/>
              </a:lnSpc>
            </a:pPr>
            <a:r>
              <a:rPr lang="ar-TN" sz="2800" b="1" dirty="0">
                <a:solidFill>
                  <a:srgbClr val="C00000"/>
                </a:solidFill>
              </a:rPr>
              <a:t>الاستمارة</a:t>
            </a:r>
            <a:r>
              <a:rPr lang="ar-SA" sz="2800" b="1" dirty="0">
                <a:solidFill>
                  <a:srgbClr val="C00000"/>
                </a:solidFill>
              </a:rPr>
              <a:t> </a:t>
            </a:r>
            <a:r>
              <a:rPr lang="ar-TN" sz="2800" b="1" dirty="0">
                <a:solidFill>
                  <a:srgbClr val="C00000"/>
                </a:solidFill>
              </a:rPr>
              <a:t>1</a:t>
            </a:r>
            <a:r>
              <a:rPr lang="ar-KW" sz="2800" b="1" dirty="0">
                <a:solidFill>
                  <a:srgbClr val="C00000"/>
                </a:solidFill>
              </a:rPr>
              <a:t>( إلكترونية على التابلت)</a:t>
            </a:r>
            <a:r>
              <a:rPr lang="ar-SA" sz="2800" b="1" dirty="0">
                <a:solidFill>
                  <a:srgbClr val="C00000"/>
                </a:solidFill>
              </a:rPr>
              <a:t> </a:t>
            </a:r>
            <a:r>
              <a:rPr lang="ar-SA" sz="2800" b="1" dirty="0"/>
              <a:t>: التعريف الجغرافي والإحصائي للأسرة</a:t>
            </a:r>
            <a:r>
              <a:rPr lang="ar-TN" sz="2800" b="1" dirty="0"/>
              <a:t>، </a:t>
            </a:r>
            <a:r>
              <a:rPr lang="ar-SA" sz="2800" b="1" dirty="0"/>
              <a:t>الظروف السكنية للأسرة</a:t>
            </a:r>
            <a:r>
              <a:rPr lang="ar-TN" sz="2800" b="1" dirty="0"/>
              <a:t>، </a:t>
            </a:r>
            <a:r>
              <a:rPr lang="ar-SA" sz="2800" b="1" dirty="0"/>
              <a:t>بيانات عن أفراد الأسرة</a:t>
            </a:r>
            <a:r>
              <a:rPr lang="ar-TN" sz="2800" b="1" dirty="0"/>
              <a:t>، النفقات الكبرى خلال 11 شهرا السابقة</a:t>
            </a:r>
            <a:r>
              <a:rPr lang="ar-SA" sz="2800" b="1" dirty="0"/>
              <a:t> </a:t>
            </a:r>
            <a:r>
              <a:rPr lang="ar-KW" sz="2800" b="1" dirty="0"/>
              <a:t>.</a:t>
            </a:r>
            <a:endParaRPr lang="fr-FR" sz="2800" dirty="0"/>
          </a:p>
          <a:p>
            <a:pPr algn="r" rtl="1">
              <a:lnSpc>
                <a:spcPct val="150000"/>
              </a:lnSpc>
            </a:pPr>
            <a:r>
              <a:rPr lang="ar-TN" sz="2800" b="1" dirty="0">
                <a:solidFill>
                  <a:srgbClr val="C00000"/>
                </a:solidFill>
              </a:rPr>
              <a:t>الاستمارة</a:t>
            </a:r>
            <a:r>
              <a:rPr lang="ar-SA" sz="2800" b="1" dirty="0">
                <a:solidFill>
                  <a:srgbClr val="C00000"/>
                </a:solidFill>
              </a:rPr>
              <a:t> </a:t>
            </a:r>
            <a:r>
              <a:rPr lang="ar-TN" sz="2800" b="1" dirty="0">
                <a:solidFill>
                  <a:srgbClr val="C00000"/>
                </a:solidFill>
              </a:rPr>
              <a:t>2</a:t>
            </a:r>
            <a:r>
              <a:rPr lang="ar-SA" sz="2800" b="1" dirty="0">
                <a:solidFill>
                  <a:srgbClr val="C00000"/>
                </a:solidFill>
              </a:rPr>
              <a:t> </a:t>
            </a:r>
            <a:r>
              <a:rPr lang="ar-SA" sz="2800" b="1" dirty="0"/>
              <a:t>:</a:t>
            </a:r>
            <a:r>
              <a:rPr lang="ar-TN" sz="2800" b="1" dirty="0"/>
              <a:t> الدخل الفردي والعمليات الرأسمالية والقروض والنفقات الفردية</a:t>
            </a:r>
            <a:r>
              <a:rPr lang="ar-KW" sz="2800" b="1" dirty="0"/>
              <a:t>.</a:t>
            </a:r>
            <a:endParaRPr lang="fr-FR" sz="2800" dirty="0"/>
          </a:p>
          <a:p>
            <a:pPr algn="r" rtl="1">
              <a:lnSpc>
                <a:spcPct val="150000"/>
              </a:lnSpc>
            </a:pPr>
            <a:r>
              <a:rPr lang="ar-TN" sz="2800" b="1" dirty="0">
                <a:solidFill>
                  <a:srgbClr val="C00000"/>
                </a:solidFill>
              </a:rPr>
              <a:t>الاستمارة</a:t>
            </a:r>
            <a:r>
              <a:rPr lang="ar-SA" sz="2800" b="1" dirty="0">
                <a:solidFill>
                  <a:srgbClr val="C00000"/>
                </a:solidFill>
              </a:rPr>
              <a:t> </a:t>
            </a:r>
            <a:r>
              <a:rPr lang="ar-TN" sz="2800" b="1" dirty="0">
                <a:solidFill>
                  <a:srgbClr val="C00000"/>
                </a:solidFill>
              </a:rPr>
              <a:t>3 </a:t>
            </a:r>
            <a:r>
              <a:rPr lang="ar-SA" sz="2800" b="1" dirty="0"/>
              <a:t>:</a:t>
            </a:r>
            <a:r>
              <a:rPr lang="ar-TN" sz="2800" b="1" dirty="0"/>
              <a:t> </a:t>
            </a:r>
            <a:r>
              <a:rPr lang="ar-KW" sz="2800" b="1" dirty="0"/>
              <a:t>هي استمارة مكتبية لتسجيل </a:t>
            </a:r>
            <a:r>
              <a:rPr lang="ar-TN" sz="2800" b="1" dirty="0"/>
              <a:t>النفقات الجماعية للأسرة اليومية والشهرية والسنوية </a:t>
            </a:r>
            <a:r>
              <a:rPr lang="ar-KW" sz="2800" b="1" dirty="0"/>
              <a:t> خاصة البيانات التي تم تسجيلها بالدفاتر التي كانت موجودة لدى الاسرة.</a:t>
            </a:r>
            <a:endParaRPr lang="ar-TN" sz="2800" b="1" dirty="0"/>
          </a:p>
          <a:p>
            <a:pPr algn="r" rtl="1">
              <a:lnSpc>
                <a:spcPct val="150000"/>
              </a:lnSpc>
            </a:pPr>
            <a:r>
              <a:rPr lang="ar-TN" sz="2800" b="1" dirty="0">
                <a:solidFill>
                  <a:srgbClr val="C00000"/>
                </a:solidFill>
              </a:rPr>
              <a:t>الاستمارة</a:t>
            </a:r>
            <a:r>
              <a:rPr lang="ar-SA" sz="2800" b="1" dirty="0">
                <a:solidFill>
                  <a:srgbClr val="C00000"/>
                </a:solidFill>
              </a:rPr>
              <a:t> </a:t>
            </a:r>
            <a:r>
              <a:rPr lang="ar-TN" sz="2800" b="1" dirty="0">
                <a:solidFill>
                  <a:srgbClr val="C00000"/>
                </a:solidFill>
              </a:rPr>
              <a:t>4 </a:t>
            </a:r>
            <a:r>
              <a:rPr lang="ar-SA" sz="2800" b="1" dirty="0"/>
              <a:t>:</a:t>
            </a:r>
            <a:r>
              <a:rPr lang="ar-TN" sz="2800" b="1" dirty="0"/>
              <a:t> النفقات الجماعية للأسرة السنوية والاستثنائية بما في ذلك مقتنيات الـ 11 شهرا السابقة للمسح من السلع المعمرة والخدمات ذات طابع الإنفاق السنوي</a:t>
            </a:r>
            <a:r>
              <a:rPr lang="ar-KW" sz="2800" b="1" dirty="0"/>
              <a:t>( التعليم ...)</a:t>
            </a:r>
            <a:r>
              <a:rPr lang="ar-TN" sz="2800" b="1" dirty="0"/>
              <a:t>.</a:t>
            </a:r>
          </a:p>
        </p:txBody>
      </p:sp>
      <p:sp>
        <p:nvSpPr>
          <p:cNvPr id="6" name="Titre 1"/>
          <p:cNvSpPr txBox="1">
            <a:spLocks/>
          </p:cNvSpPr>
          <p:nvPr/>
        </p:nvSpPr>
        <p:spPr>
          <a:xfrm>
            <a:off x="838200" y="0"/>
            <a:ext cx="10515600" cy="10700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fr-FR" sz="4800" dirty="0"/>
          </a:p>
        </p:txBody>
      </p:sp>
    </p:spTree>
    <p:extLst>
      <p:ext uri="{BB962C8B-B14F-4D97-AF65-F5344CB8AC3E}">
        <p14:creationId xmlns:p14="http://schemas.microsoft.com/office/powerpoint/2010/main" val="3665637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F2FFECC-08A1-4FAF-A7A6-367ECCF7612E}"/>
              </a:ext>
            </a:extLst>
          </p:cNvPr>
          <p:cNvSpPr>
            <a:spLocks noGrp="1"/>
          </p:cNvSpPr>
          <p:nvPr>
            <p:ph type="title"/>
          </p:nvPr>
        </p:nvSpPr>
        <p:spPr>
          <a:xfrm>
            <a:off x="2586190" y="494431"/>
            <a:ext cx="8911687" cy="770124"/>
          </a:xfrm>
        </p:spPr>
        <p:txBody>
          <a:bodyPr>
            <a:normAutofit/>
          </a:bodyPr>
          <a:lstStyle/>
          <a:p>
            <a:pPr algn="r" rtl="1"/>
            <a:r>
              <a:rPr lang="ar-TN" b="1" dirty="0"/>
              <a:t>أسلوب جمع البيانات</a:t>
            </a:r>
            <a:endParaRPr lang="fr-FR" dirty="0"/>
          </a:p>
        </p:txBody>
      </p:sp>
      <p:sp>
        <p:nvSpPr>
          <p:cNvPr id="3" name="Espace réservé du contenu 2"/>
          <p:cNvSpPr>
            <a:spLocks noGrp="1"/>
          </p:cNvSpPr>
          <p:nvPr>
            <p:ph idx="1"/>
          </p:nvPr>
        </p:nvSpPr>
        <p:spPr>
          <a:xfrm>
            <a:off x="1600200" y="1155033"/>
            <a:ext cx="10034337" cy="5438272"/>
          </a:xfrm>
        </p:spPr>
        <p:txBody>
          <a:bodyPr>
            <a:noAutofit/>
          </a:bodyPr>
          <a:lstStyle/>
          <a:p>
            <a:pPr algn="just" rtl="1">
              <a:lnSpc>
                <a:spcPct val="150000"/>
              </a:lnSpc>
            </a:pPr>
            <a:r>
              <a:rPr lang="ar-SA" sz="2800" dirty="0">
                <a:cs typeface="+mj-cs"/>
              </a:rPr>
              <a:t>تم اتباع أسلوب الاتصال المباشر لجمع البيانات الخاصة بمسح الدخل والإنفاق الأسري حيث شمل المسح 28 وحدة أولية </a:t>
            </a:r>
            <a:r>
              <a:rPr lang="ar-KW" sz="2800" dirty="0">
                <a:cs typeface="+mj-cs"/>
              </a:rPr>
              <a:t>(منطقة العينة المسحوبة للأسر) </a:t>
            </a:r>
            <a:r>
              <a:rPr lang="ar-SA" sz="2800" dirty="0">
                <a:cs typeface="+mj-cs"/>
              </a:rPr>
              <a:t>كل شهر تتكون كل وحدة أولية من 12 أسرة أي ما يعادل عينة شهرية متكونة من 336 أسرة</a:t>
            </a:r>
            <a:r>
              <a:rPr lang="ar-TN" sz="2800" dirty="0">
                <a:cs typeface="+mj-cs"/>
              </a:rPr>
              <a:t>.</a:t>
            </a:r>
          </a:p>
          <a:p>
            <a:pPr algn="just" rtl="1">
              <a:lnSpc>
                <a:spcPct val="150000"/>
              </a:lnSpc>
            </a:pPr>
            <a:r>
              <a:rPr lang="ar-BH" sz="2800" dirty="0">
                <a:cs typeface="+mj-cs"/>
              </a:rPr>
              <a:t>و</a:t>
            </a:r>
            <a:r>
              <a:rPr lang="ar-TN" sz="2800" dirty="0">
                <a:cs typeface="+mj-cs"/>
              </a:rPr>
              <a:t>يقع في بداية الشهر إمداد كل أسرة تم اختيارها بالعينة بوسائط المسح (دفاتر أو سجلات) لتسجيل مقتنياتها من السلع والخدمات</a:t>
            </a:r>
            <a:r>
              <a:rPr lang="ar-KW" sz="2800" dirty="0">
                <a:cs typeface="+mj-cs"/>
              </a:rPr>
              <a:t>،</a:t>
            </a:r>
            <a:r>
              <a:rPr lang="ar-TN" sz="2800" dirty="0">
                <a:cs typeface="+mj-cs"/>
              </a:rPr>
              <a:t> على أن يقوم الباحث الميداني بعد ذلك بالاطلاع عليها و</a:t>
            </a:r>
            <a:r>
              <a:rPr lang="ar-KW" sz="2800" dirty="0">
                <a:cs typeface="+mj-cs"/>
              </a:rPr>
              <a:t>مراجعتها ل</a:t>
            </a:r>
            <a:r>
              <a:rPr lang="ar-TN" sz="2800" dirty="0">
                <a:cs typeface="+mj-cs"/>
              </a:rPr>
              <a:t>لتأكد من عدم الغفل والنسيان لبعض السلع أو الخدمات التي لم تتيح الفرصة لرئيس أو رب الأسرة أو من هو بالنيابة عنه بالقيام بتسجيلها في الدفتر الأسري</a:t>
            </a:r>
            <a:r>
              <a:rPr lang="ar-KW" sz="2800" dirty="0">
                <a:cs typeface="+mj-cs"/>
              </a:rPr>
              <a:t> </a:t>
            </a:r>
            <a:r>
              <a:rPr lang="ar-TN" sz="2400" b="1" dirty="0">
                <a:cs typeface="+mj-cs"/>
              </a:rPr>
              <a:t>. </a:t>
            </a:r>
            <a:endParaRPr lang="aa-ET" sz="2400" b="1" dirty="0">
              <a:cs typeface="+mj-cs"/>
            </a:endParaRPr>
          </a:p>
        </p:txBody>
      </p:sp>
      <p:sp>
        <p:nvSpPr>
          <p:cNvPr id="6" name="Titre 1"/>
          <p:cNvSpPr txBox="1">
            <a:spLocks/>
          </p:cNvSpPr>
          <p:nvPr/>
        </p:nvSpPr>
        <p:spPr>
          <a:xfrm>
            <a:off x="838200" y="0"/>
            <a:ext cx="10515600" cy="10700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fr-FR" sz="4800" dirty="0"/>
          </a:p>
        </p:txBody>
      </p:sp>
    </p:spTree>
    <p:extLst>
      <p:ext uri="{BB962C8B-B14F-4D97-AF65-F5344CB8AC3E}">
        <p14:creationId xmlns:p14="http://schemas.microsoft.com/office/powerpoint/2010/main" val="2888915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2EFEEA1-D57E-4B4F-8099-EBAD97986D29}"/>
              </a:ext>
            </a:extLst>
          </p:cNvPr>
          <p:cNvSpPr>
            <a:spLocks noGrp="1"/>
          </p:cNvSpPr>
          <p:nvPr>
            <p:ph type="title"/>
          </p:nvPr>
        </p:nvSpPr>
        <p:spPr>
          <a:xfrm>
            <a:off x="2603742" y="384772"/>
            <a:ext cx="8911687" cy="806338"/>
          </a:xfrm>
        </p:spPr>
        <p:txBody>
          <a:bodyPr>
            <a:normAutofit/>
          </a:bodyPr>
          <a:lstStyle/>
          <a:p>
            <a:pPr algn="r"/>
            <a:r>
              <a:rPr lang="ar-TN" sz="4000" b="1" dirty="0"/>
              <a:t>معامل التكبير المتعلقة بالنفقات</a:t>
            </a:r>
            <a:endParaRPr lang="fr-FR" sz="4000" dirty="0"/>
          </a:p>
        </p:txBody>
      </p:sp>
      <p:sp>
        <p:nvSpPr>
          <p:cNvPr id="3" name="Espace réservé du contenu 2"/>
          <p:cNvSpPr>
            <a:spLocks noGrp="1"/>
          </p:cNvSpPr>
          <p:nvPr>
            <p:ph idx="1"/>
          </p:nvPr>
        </p:nvSpPr>
        <p:spPr>
          <a:xfrm>
            <a:off x="1973655" y="1421394"/>
            <a:ext cx="9530957" cy="4968773"/>
          </a:xfrm>
        </p:spPr>
        <p:txBody>
          <a:bodyPr>
            <a:normAutofit fontScale="92500" lnSpcReduction="10000"/>
          </a:bodyPr>
          <a:lstStyle/>
          <a:p>
            <a:pPr algn="r" rtl="1"/>
            <a:r>
              <a:rPr lang="ar-SA" sz="3200" dirty="0"/>
              <a:t>مجموعة السلع والخدمات للمعاينة </a:t>
            </a:r>
            <a:r>
              <a:rPr lang="ar-SA" sz="3200" dirty="0">
                <a:solidFill>
                  <a:srgbClr val="C00000"/>
                </a:solidFill>
              </a:rPr>
              <a:t>خلال أسبوع واحد</a:t>
            </a:r>
            <a:r>
              <a:rPr lang="fr-FR" sz="3200" dirty="0">
                <a:solidFill>
                  <a:srgbClr val="C00000"/>
                </a:solidFill>
              </a:rPr>
              <a:t>  </a:t>
            </a:r>
            <a:r>
              <a:rPr lang="ar-TN" sz="3200" dirty="0"/>
              <a:t>(معامل التكبير 52) </a:t>
            </a:r>
          </a:p>
          <a:p>
            <a:pPr algn="r" rtl="1"/>
            <a:endParaRPr lang="ar-TN" sz="3200" dirty="0"/>
          </a:p>
          <a:p>
            <a:pPr algn="r" rtl="1"/>
            <a:r>
              <a:rPr lang="ar-SA" sz="3200" dirty="0"/>
              <a:t>مجموعة السلع والخدمات للمعاينة </a:t>
            </a:r>
            <a:r>
              <a:rPr lang="ar-SA" sz="3200" dirty="0">
                <a:solidFill>
                  <a:srgbClr val="C00000"/>
                </a:solidFill>
              </a:rPr>
              <a:t>خلال أسبوع</a:t>
            </a:r>
            <a:r>
              <a:rPr lang="ar-TN" sz="3200" dirty="0">
                <a:solidFill>
                  <a:srgbClr val="C00000"/>
                </a:solidFill>
              </a:rPr>
              <a:t>ين</a:t>
            </a:r>
            <a:r>
              <a:rPr lang="fr-FR" sz="3200" dirty="0">
                <a:solidFill>
                  <a:srgbClr val="C00000"/>
                </a:solidFill>
              </a:rPr>
              <a:t>  </a:t>
            </a:r>
            <a:r>
              <a:rPr lang="ar-TN" sz="3200" dirty="0"/>
              <a:t>(معامل التكبير 26) </a:t>
            </a:r>
          </a:p>
          <a:p>
            <a:pPr algn="r" rtl="1"/>
            <a:endParaRPr lang="fr-FR" sz="3200" dirty="0"/>
          </a:p>
          <a:p>
            <a:pPr algn="r" rtl="1"/>
            <a:r>
              <a:rPr lang="ar-SA" sz="3200" dirty="0"/>
              <a:t>مجموعة السلع والخدمات للمعاينة </a:t>
            </a:r>
            <a:r>
              <a:rPr lang="ar-SA" sz="3200" dirty="0">
                <a:solidFill>
                  <a:srgbClr val="C00000"/>
                </a:solidFill>
              </a:rPr>
              <a:t>خلال 4 أسابيع    </a:t>
            </a:r>
            <a:r>
              <a:rPr lang="ar-TN" sz="3200" dirty="0"/>
              <a:t>(معامل التكبير 13)</a:t>
            </a:r>
          </a:p>
          <a:p>
            <a:pPr algn="r" rtl="1"/>
            <a:endParaRPr lang="fr-FR" sz="3200" dirty="0"/>
          </a:p>
          <a:p>
            <a:pPr algn="r" rtl="1"/>
            <a:r>
              <a:rPr lang="ar-SA" sz="3200" dirty="0"/>
              <a:t>مجموعة الخدمات الدورية للمعاينة </a:t>
            </a:r>
            <a:r>
              <a:rPr lang="ar-SA" sz="3200" dirty="0">
                <a:solidFill>
                  <a:srgbClr val="C00000"/>
                </a:solidFill>
              </a:rPr>
              <a:t>الشهرية</a:t>
            </a:r>
            <a:r>
              <a:rPr lang="ar-SA" sz="3200" dirty="0"/>
              <a:t>          </a:t>
            </a:r>
            <a:r>
              <a:rPr lang="ar-TN" sz="3200" dirty="0"/>
              <a:t>(معامل التكبير 12)</a:t>
            </a:r>
          </a:p>
          <a:p>
            <a:pPr algn="r" rtl="1"/>
            <a:endParaRPr lang="ar-TN" sz="3200" dirty="0"/>
          </a:p>
          <a:p>
            <a:pPr algn="r" rtl="1"/>
            <a:r>
              <a:rPr lang="fr-FR" sz="3200" dirty="0"/>
              <a:t> </a:t>
            </a:r>
            <a:r>
              <a:rPr lang="ar-SA" sz="3200" dirty="0"/>
              <a:t>مجموعة السلع والخدمات للمعاينة </a:t>
            </a:r>
            <a:r>
              <a:rPr lang="ar-SA" sz="3200" dirty="0">
                <a:solidFill>
                  <a:srgbClr val="C00000"/>
                </a:solidFill>
              </a:rPr>
              <a:t>السنوية</a:t>
            </a:r>
            <a:r>
              <a:rPr lang="ar-SA" sz="3200" dirty="0"/>
              <a:t>          </a:t>
            </a:r>
            <a:r>
              <a:rPr lang="ar-TN" sz="3200" dirty="0"/>
              <a:t>(معامل التكبير 1)</a:t>
            </a:r>
            <a:endParaRPr lang="ar-TN" sz="3200" dirty="0">
              <a:cs typeface="+mj-cs"/>
            </a:endParaRPr>
          </a:p>
          <a:p>
            <a:pPr algn="r" rtl="1"/>
            <a:endParaRPr lang="ar-TN" sz="3200" dirty="0">
              <a:cs typeface="+mj-cs"/>
            </a:endParaRPr>
          </a:p>
        </p:txBody>
      </p:sp>
      <p:sp>
        <p:nvSpPr>
          <p:cNvPr id="6" name="Titre 1"/>
          <p:cNvSpPr txBox="1">
            <a:spLocks/>
          </p:cNvSpPr>
          <p:nvPr/>
        </p:nvSpPr>
        <p:spPr>
          <a:xfrm>
            <a:off x="838200" y="0"/>
            <a:ext cx="10515600" cy="10700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fr-FR" sz="4800" dirty="0"/>
          </a:p>
        </p:txBody>
      </p:sp>
    </p:spTree>
    <p:extLst>
      <p:ext uri="{BB962C8B-B14F-4D97-AF65-F5344CB8AC3E}">
        <p14:creationId xmlns:p14="http://schemas.microsoft.com/office/powerpoint/2010/main" val="3811077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27101"/>
          </a:xfrm>
        </p:spPr>
        <p:txBody>
          <a:bodyPr>
            <a:normAutofit/>
          </a:bodyPr>
          <a:lstStyle/>
          <a:p>
            <a:pPr algn="r" rtl="1"/>
            <a:r>
              <a:rPr lang="ar-TN" dirty="0"/>
              <a:t> </a:t>
            </a:r>
            <a:r>
              <a:rPr lang="ar-TN" sz="4800" b="1" dirty="0"/>
              <a:t>الفهرس</a:t>
            </a:r>
            <a:endParaRPr lang="fr-FR" b="1" dirty="0"/>
          </a:p>
        </p:txBody>
      </p:sp>
      <p:sp>
        <p:nvSpPr>
          <p:cNvPr id="3" name="Espace réservé du contenu 2"/>
          <p:cNvSpPr>
            <a:spLocks noGrp="1"/>
          </p:cNvSpPr>
          <p:nvPr>
            <p:ph idx="1"/>
          </p:nvPr>
        </p:nvSpPr>
        <p:spPr>
          <a:xfrm>
            <a:off x="2589212" y="1452281"/>
            <a:ext cx="8915400" cy="4584961"/>
          </a:xfrm>
        </p:spPr>
        <p:txBody>
          <a:bodyPr>
            <a:normAutofit fontScale="92500" lnSpcReduction="20000"/>
          </a:bodyPr>
          <a:lstStyle/>
          <a:p>
            <a:pPr marL="742950" indent="-280988" algn="r" rtl="1">
              <a:buFont typeface="Wingdings" panose="05000000000000000000" pitchFamily="2" charset="2"/>
              <a:buChar char="§"/>
            </a:pPr>
            <a:r>
              <a:rPr lang="ar-KW" sz="3200" dirty="0"/>
              <a:t> </a:t>
            </a:r>
            <a:r>
              <a:rPr lang="ar-KW" sz="3000" dirty="0"/>
              <a:t>مقدمة</a:t>
            </a:r>
            <a:endParaRPr lang="ar-TN" sz="3000" dirty="0"/>
          </a:p>
          <a:p>
            <a:pPr lvl="1" indent="-280988" algn="r" rtl="1">
              <a:buFont typeface="Wingdings" panose="05000000000000000000" pitchFamily="2" charset="2"/>
              <a:buChar char="§"/>
            </a:pPr>
            <a:r>
              <a:rPr lang="ar-TN" sz="3000" dirty="0"/>
              <a:t> </a:t>
            </a:r>
            <a:r>
              <a:rPr lang="ar-TN" sz="2600" dirty="0"/>
              <a:t>أهداف المسح</a:t>
            </a:r>
          </a:p>
          <a:p>
            <a:pPr lvl="1" indent="-280988" algn="r" rtl="1">
              <a:buFont typeface="Wingdings" panose="05000000000000000000" pitchFamily="2" charset="2"/>
              <a:buChar char="§"/>
            </a:pPr>
            <a:r>
              <a:rPr lang="ar-TN" sz="2600" dirty="0"/>
              <a:t> تصميم عينة المسح </a:t>
            </a:r>
          </a:p>
          <a:p>
            <a:pPr lvl="1" indent="-280988" algn="r" rtl="1">
              <a:buFont typeface="Wingdings" panose="05000000000000000000" pitchFamily="2" charset="2"/>
              <a:buChar char="§"/>
            </a:pPr>
            <a:r>
              <a:rPr lang="ar-TN" sz="2600" dirty="0"/>
              <a:t> المصطلحات والمفاهيم</a:t>
            </a:r>
          </a:p>
          <a:p>
            <a:pPr lvl="1" indent="-280988" algn="r" rtl="1">
              <a:buFont typeface="Wingdings" panose="05000000000000000000" pitchFamily="2" charset="2"/>
              <a:buChar char="§"/>
            </a:pPr>
            <a:r>
              <a:rPr lang="ar-TN" sz="2600" dirty="0"/>
              <a:t> فترات المعاينة للسلع والخدمات وتقديرات الإنفاق السنوي</a:t>
            </a:r>
            <a:endParaRPr lang="ar-KW" sz="2600" dirty="0"/>
          </a:p>
          <a:p>
            <a:pPr lvl="1" indent="-280988" algn="r" rtl="1">
              <a:buFont typeface="Wingdings" panose="05000000000000000000" pitchFamily="2" charset="2"/>
              <a:buChar char="§"/>
            </a:pPr>
            <a:r>
              <a:rPr lang="ar-SA" sz="2600" dirty="0"/>
              <a:t>محتوى وهيكلة استمارات المسح</a:t>
            </a:r>
            <a:endParaRPr lang="ar-KW" sz="2600" dirty="0"/>
          </a:p>
          <a:p>
            <a:pPr lvl="1" indent="-280988" algn="r" rtl="1">
              <a:buFont typeface="Wingdings" panose="05000000000000000000" pitchFamily="2" charset="2"/>
              <a:buChar char="§"/>
            </a:pPr>
            <a:r>
              <a:rPr lang="ar-TN" sz="2600" dirty="0"/>
              <a:t>أسلوب جمع البيانات</a:t>
            </a:r>
            <a:endParaRPr lang="ar-KW" sz="2600" dirty="0"/>
          </a:p>
          <a:p>
            <a:pPr lvl="1" indent="-280988" algn="r" rtl="1">
              <a:buFont typeface="Wingdings" panose="05000000000000000000" pitchFamily="2" charset="2"/>
              <a:buChar char="§"/>
            </a:pPr>
            <a:r>
              <a:rPr lang="ar-TN" sz="2600" dirty="0"/>
              <a:t>معامل التكبير المتعلقة بالنفقات</a:t>
            </a:r>
            <a:endParaRPr lang="ar-KW" sz="2600" dirty="0"/>
          </a:p>
          <a:p>
            <a:pPr lvl="1" indent="-280988" algn="r" rtl="1">
              <a:buFont typeface="Wingdings" panose="05000000000000000000" pitchFamily="2" charset="2"/>
              <a:buChar char="§"/>
            </a:pPr>
            <a:r>
              <a:rPr lang="ar-KW" sz="2600" dirty="0"/>
              <a:t>التحديات والحلول في ظل جائحة كرونا </a:t>
            </a:r>
            <a:r>
              <a:rPr lang="ar-SA" sz="2600" dirty="0"/>
              <a:t> </a:t>
            </a:r>
            <a:endParaRPr lang="ar-KW" sz="2600" dirty="0"/>
          </a:p>
          <a:p>
            <a:pPr lvl="1" indent="-280988" algn="r" rtl="1">
              <a:buFont typeface="Wingdings" panose="05000000000000000000" pitchFamily="2" charset="2"/>
              <a:buChar char="§"/>
            </a:pPr>
            <a:r>
              <a:rPr lang="ar-TN" sz="2600" dirty="0"/>
              <a:t>العمل الميداني</a:t>
            </a:r>
            <a:endParaRPr lang="ar-KW" sz="2600" dirty="0"/>
          </a:p>
          <a:p>
            <a:pPr lvl="1" indent="-280988" algn="r" rtl="1">
              <a:buFont typeface="Wingdings" panose="05000000000000000000" pitchFamily="2" charset="2"/>
              <a:buChar char="§"/>
            </a:pPr>
            <a:endParaRPr lang="ar-KW" sz="3000" dirty="0"/>
          </a:p>
          <a:p>
            <a:pPr lvl="1" indent="-280988" algn="r" rtl="1">
              <a:buFont typeface="Wingdings" panose="05000000000000000000" pitchFamily="2" charset="2"/>
              <a:buChar char="§"/>
            </a:pPr>
            <a:endParaRPr lang="ar-TN" sz="3200" dirty="0"/>
          </a:p>
        </p:txBody>
      </p:sp>
    </p:spTree>
    <p:extLst>
      <p:ext uri="{BB962C8B-B14F-4D97-AF65-F5344CB8AC3E}">
        <p14:creationId xmlns:p14="http://schemas.microsoft.com/office/powerpoint/2010/main" val="11617544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F2FFECC-08A1-4FAF-A7A6-367ECCF7612E}"/>
              </a:ext>
            </a:extLst>
          </p:cNvPr>
          <p:cNvSpPr>
            <a:spLocks noGrp="1"/>
          </p:cNvSpPr>
          <p:nvPr>
            <p:ph type="title"/>
          </p:nvPr>
        </p:nvSpPr>
        <p:spPr>
          <a:xfrm>
            <a:off x="2596638" y="684981"/>
            <a:ext cx="8911687" cy="770124"/>
          </a:xfrm>
        </p:spPr>
        <p:txBody>
          <a:bodyPr>
            <a:normAutofit/>
          </a:bodyPr>
          <a:lstStyle/>
          <a:p>
            <a:pPr algn="r" rtl="1"/>
            <a:r>
              <a:rPr lang="ar-KW" b="1" dirty="0"/>
              <a:t>التحديات والحلول في ظل جائحة كرونا </a:t>
            </a:r>
            <a:endParaRPr lang="fr-FR" dirty="0"/>
          </a:p>
        </p:txBody>
      </p:sp>
      <p:sp>
        <p:nvSpPr>
          <p:cNvPr id="3" name="Espace réservé du contenu 2"/>
          <p:cNvSpPr>
            <a:spLocks noGrp="1"/>
          </p:cNvSpPr>
          <p:nvPr>
            <p:ph idx="1"/>
          </p:nvPr>
        </p:nvSpPr>
        <p:spPr>
          <a:xfrm>
            <a:off x="2839453" y="1605063"/>
            <a:ext cx="8514347" cy="4710677"/>
          </a:xfrm>
        </p:spPr>
        <p:txBody>
          <a:bodyPr>
            <a:noAutofit/>
          </a:bodyPr>
          <a:lstStyle/>
          <a:p>
            <a:pPr algn="just" rtl="1"/>
            <a:r>
              <a:rPr lang="ar-BH" sz="2700" dirty="0">
                <a:solidFill>
                  <a:schemeClr val="tx1"/>
                </a:solidFill>
              </a:rPr>
              <a:t>نظرا للظروف الصعبة التي فرضتها جائحة كورونا توقف المسح مع انتهاء الشهر الرابع من المسح في نهاية فبراير 2020. وتم وضع استراتيجية جديدة مكنت من استكمال الأعمال الميدانية انطلاقا من بداية شهر مارس 2021. وتعتمد المنهجية وطريقة العمل الميداني بالأساس على :</a:t>
            </a:r>
            <a:endParaRPr lang="fr-FR" sz="2700" dirty="0">
              <a:solidFill>
                <a:schemeClr val="tx1"/>
              </a:solidFill>
            </a:endParaRPr>
          </a:p>
          <a:p>
            <a:pPr lvl="1" algn="just" rtl="1">
              <a:buFont typeface="Wingdings" panose="05000000000000000000" pitchFamily="2" charset="2"/>
              <a:buChar char="v"/>
            </a:pPr>
            <a:r>
              <a:rPr lang="ar-BH" sz="2700" dirty="0">
                <a:solidFill>
                  <a:schemeClr val="tx1"/>
                </a:solidFill>
              </a:rPr>
              <a:t>التقليل في عدد الزيارات الميدانية والمباشرة للأسر (من 9 زيارات</a:t>
            </a:r>
            <a:r>
              <a:rPr lang="en-US" sz="2700" dirty="0">
                <a:solidFill>
                  <a:schemeClr val="tx1"/>
                </a:solidFill>
              </a:rPr>
              <a:t> </a:t>
            </a:r>
            <a:r>
              <a:rPr lang="ar-BH" sz="2700" dirty="0">
                <a:solidFill>
                  <a:schemeClr val="tx1"/>
                </a:solidFill>
              </a:rPr>
              <a:t> إلى زيارتين</a:t>
            </a:r>
            <a:r>
              <a:rPr lang="ar-KW" sz="2700" dirty="0">
                <a:solidFill>
                  <a:schemeClr val="tx1"/>
                </a:solidFill>
              </a:rPr>
              <a:t> بشهر المعاينة</a:t>
            </a:r>
            <a:r>
              <a:rPr lang="ar-BH" sz="2700" dirty="0">
                <a:solidFill>
                  <a:schemeClr val="tx1"/>
                </a:solidFill>
              </a:rPr>
              <a:t>).</a:t>
            </a:r>
            <a:endParaRPr lang="fr-FR" sz="2700" dirty="0">
              <a:solidFill>
                <a:schemeClr val="tx1"/>
              </a:solidFill>
            </a:endParaRPr>
          </a:p>
          <a:p>
            <a:pPr lvl="1" algn="just" rtl="1">
              <a:buFont typeface="Wingdings" panose="05000000000000000000" pitchFamily="2" charset="2"/>
              <a:buChar char="v"/>
            </a:pPr>
            <a:r>
              <a:rPr lang="ar-BH" sz="2700" dirty="0">
                <a:solidFill>
                  <a:schemeClr val="tx1"/>
                </a:solidFill>
              </a:rPr>
              <a:t>اعتماد بروتوكول للسلامة الصحية يتوافق مع توصيات منظمة الصحة العالمية ووزارة الصحة الكويتية، يتضمن التباعد الجسدي وتعقيم كل وسائل العمل.</a:t>
            </a:r>
            <a:endParaRPr lang="fr-FR" sz="2700" dirty="0">
              <a:solidFill>
                <a:schemeClr val="tx1"/>
              </a:solidFill>
            </a:endParaRPr>
          </a:p>
        </p:txBody>
      </p:sp>
      <p:sp>
        <p:nvSpPr>
          <p:cNvPr id="6" name="Titre 1"/>
          <p:cNvSpPr txBox="1">
            <a:spLocks/>
          </p:cNvSpPr>
          <p:nvPr/>
        </p:nvSpPr>
        <p:spPr>
          <a:xfrm>
            <a:off x="838200" y="0"/>
            <a:ext cx="10515600" cy="10700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fr-FR" sz="4800" dirty="0"/>
          </a:p>
        </p:txBody>
      </p:sp>
    </p:spTree>
    <p:extLst>
      <p:ext uri="{BB962C8B-B14F-4D97-AF65-F5344CB8AC3E}">
        <p14:creationId xmlns:p14="http://schemas.microsoft.com/office/powerpoint/2010/main" val="755947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F2FFECC-08A1-4FAF-A7A6-367ECCF7612E}"/>
              </a:ext>
            </a:extLst>
          </p:cNvPr>
          <p:cNvSpPr>
            <a:spLocks noGrp="1"/>
          </p:cNvSpPr>
          <p:nvPr>
            <p:ph type="title"/>
          </p:nvPr>
        </p:nvSpPr>
        <p:spPr>
          <a:xfrm>
            <a:off x="2621800" y="535021"/>
            <a:ext cx="8911687" cy="770124"/>
          </a:xfrm>
        </p:spPr>
        <p:txBody>
          <a:bodyPr>
            <a:normAutofit/>
          </a:bodyPr>
          <a:lstStyle/>
          <a:p>
            <a:pPr algn="r" rtl="1"/>
            <a:r>
              <a:rPr lang="ar-KW" b="1" dirty="0"/>
              <a:t>التحديات والحلول في ظل جائحة كرونا </a:t>
            </a:r>
            <a:endParaRPr lang="fr-FR" dirty="0"/>
          </a:p>
        </p:txBody>
      </p:sp>
      <p:sp>
        <p:nvSpPr>
          <p:cNvPr id="3" name="Espace réservé du contenu 2"/>
          <p:cNvSpPr>
            <a:spLocks noGrp="1"/>
          </p:cNvSpPr>
          <p:nvPr>
            <p:ph idx="1"/>
          </p:nvPr>
        </p:nvSpPr>
        <p:spPr>
          <a:xfrm>
            <a:off x="2621801" y="1754372"/>
            <a:ext cx="8886524" cy="4465676"/>
          </a:xfrm>
        </p:spPr>
        <p:txBody>
          <a:bodyPr>
            <a:normAutofit/>
          </a:bodyPr>
          <a:lstStyle/>
          <a:p>
            <a:pPr lvl="1" algn="just" rtl="1">
              <a:buFont typeface="Wingdings" panose="05000000000000000000" pitchFamily="2" charset="2"/>
              <a:buChar char="v"/>
            </a:pPr>
            <a:r>
              <a:rPr lang="ar-KW" sz="2400" dirty="0"/>
              <a:t> </a:t>
            </a:r>
            <a:r>
              <a:rPr lang="ar-BH" sz="2600" dirty="0"/>
              <a:t>التقليص من الوقت المخصص للتواصل المباشر مع الأسر، لتقتصر </a:t>
            </a:r>
            <a:r>
              <a:rPr lang="ar-BH" sz="2600" u="sng" dirty="0">
                <a:solidFill>
                  <a:srgbClr val="0070C0"/>
                </a:solidFill>
              </a:rPr>
              <a:t>الزيارة الأولى </a:t>
            </a:r>
            <a:r>
              <a:rPr lang="ar-BH" sz="2600" dirty="0"/>
              <a:t>على تعبأة الجزء الخاص بقائمة أفراد الأسرة فقط، </a:t>
            </a:r>
            <a:r>
              <a:rPr lang="ar-BH" sz="2600" u="sng" dirty="0">
                <a:solidFill>
                  <a:srgbClr val="0070C0"/>
                </a:solidFill>
              </a:rPr>
              <a:t>والزيارة الأخيرة </a:t>
            </a:r>
            <a:r>
              <a:rPr lang="ar-BH" sz="2600" dirty="0"/>
              <a:t>على استلام الدفاتر الخاصة بنفقات الأسرة، على أن يتم استكمال البيانات المطلوبة </a:t>
            </a:r>
            <a:r>
              <a:rPr lang="ar-BH" sz="2600" u="sng" dirty="0">
                <a:solidFill>
                  <a:srgbClr val="0070C0"/>
                </a:solidFill>
              </a:rPr>
              <a:t>عبر التواصل بالهاتف الأرضي</a:t>
            </a:r>
            <a:r>
              <a:rPr lang="ar-KW" sz="2600" u="sng" dirty="0">
                <a:solidFill>
                  <a:srgbClr val="0070C0"/>
                </a:solidFill>
              </a:rPr>
              <a:t>( الخاص بالمسح الذي تم عمله) </a:t>
            </a:r>
            <a:r>
              <a:rPr lang="ar-BH" sz="2600" u="sng" dirty="0">
                <a:solidFill>
                  <a:srgbClr val="0070C0"/>
                </a:solidFill>
              </a:rPr>
              <a:t> من قبل المكتبيين</a:t>
            </a:r>
            <a:r>
              <a:rPr lang="ar-BH" sz="2600" u="sng" dirty="0"/>
              <a:t> </a:t>
            </a:r>
            <a:r>
              <a:rPr lang="ar-BH" sz="2600" dirty="0"/>
              <a:t>بالإضافة الي </a:t>
            </a:r>
            <a:r>
              <a:rPr lang="ar-BH" sz="2600" dirty="0">
                <a:solidFill>
                  <a:srgbClr val="0070C0"/>
                </a:solidFill>
              </a:rPr>
              <a:t>المتابعة المستمرة للأسر من الباحثين</a:t>
            </a:r>
            <a:r>
              <a:rPr lang="ar-KW" sz="2600" dirty="0">
                <a:solidFill>
                  <a:srgbClr val="0070C0"/>
                </a:solidFill>
              </a:rPr>
              <a:t> الميدانيين</a:t>
            </a:r>
            <a:r>
              <a:rPr lang="ar-BH" sz="2600" dirty="0">
                <a:solidFill>
                  <a:srgbClr val="0070C0"/>
                </a:solidFill>
              </a:rPr>
              <a:t> عبر الهاتف الأرضي </a:t>
            </a:r>
            <a:r>
              <a:rPr lang="ar-BH" sz="2600" dirty="0"/>
              <a:t>بمقر الإدارة المركزية للإحصاء وكذلك عبر الاتصال بالهاتف المحمول الخاص بالمسح والذي تم توفيره لكل باحث للتواصل مع الأسر من خلال برامج التواصل الأخرى على الانترنت</a:t>
            </a:r>
            <a:r>
              <a:rPr lang="ar-KW" sz="2600" dirty="0"/>
              <a:t>، بالإضافة الى </a:t>
            </a:r>
            <a:r>
              <a:rPr lang="ar-KW" sz="2600" u="sng" dirty="0">
                <a:solidFill>
                  <a:srgbClr val="0070C0"/>
                </a:solidFill>
              </a:rPr>
              <a:t>عمل منصة الإلكترونية الخاصة بالمسح لقيام الاسر بالتسجيل بها </a:t>
            </a:r>
            <a:r>
              <a:rPr lang="ar-KW" sz="2600" dirty="0"/>
              <a:t>.</a:t>
            </a:r>
          </a:p>
          <a:p>
            <a:pPr marL="457200" lvl="1" indent="0" algn="r" rtl="1">
              <a:buNone/>
            </a:pPr>
            <a:endParaRPr lang="fr-FR" sz="2200" dirty="0"/>
          </a:p>
        </p:txBody>
      </p:sp>
      <p:sp>
        <p:nvSpPr>
          <p:cNvPr id="6" name="Titre 1"/>
          <p:cNvSpPr txBox="1">
            <a:spLocks/>
          </p:cNvSpPr>
          <p:nvPr/>
        </p:nvSpPr>
        <p:spPr>
          <a:xfrm>
            <a:off x="838200" y="0"/>
            <a:ext cx="10515600" cy="10700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fr-FR" sz="4800" dirty="0"/>
          </a:p>
        </p:txBody>
      </p:sp>
    </p:spTree>
    <p:extLst>
      <p:ext uri="{BB962C8B-B14F-4D97-AF65-F5344CB8AC3E}">
        <p14:creationId xmlns:p14="http://schemas.microsoft.com/office/powerpoint/2010/main" val="1290203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F2FFECC-08A1-4FAF-A7A6-367ECCF7612E}"/>
              </a:ext>
            </a:extLst>
          </p:cNvPr>
          <p:cNvSpPr>
            <a:spLocks noGrp="1"/>
          </p:cNvSpPr>
          <p:nvPr>
            <p:ph type="title"/>
          </p:nvPr>
        </p:nvSpPr>
        <p:spPr>
          <a:xfrm>
            <a:off x="2590742" y="684981"/>
            <a:ext cx="8911687" cy="770124"/>
          </a:xfrm>
        </p:spPr>
        <p:txBody>
          <a:bodyPr>
            <a:normAutofit/>
          </a:bodyPr>
          <a:lstStyle/>
          <a:p>
            <a:pPr algn="r" rtl="1"/>
            <a:r>
              <a:rPr lang="ar-TN" b="1" dirty="0"/>
              <a:t>العمل الميداني</a:t>
            </a:r>
            <a:endParaRPr lang="fr-FR" dirty="0"/>
          </a:p>
        </p:txBody>
      </p:sp>
      <p:sp>
        <p:nvSpPr>
          <p:cNvPr id="3" name="Espace réservé du contenu 2"/>
          <p:cNvSpPr>
            <a:spLocks noGrp="1"/>
          </p:cNvSpPr>
          <p:nvPr>
            <p:ph idx="1"/>
          </p:nvPr>
        </p:nvSpPr>
        <p:spPr>
          <a:xfrm>
            <a:off x="2705407" y="1564474"/>
            <a:ext cx="8797022" cy="4150526"/>
          </a:xfrm>
        </p:spPr>
        <p:txBody>
          <a:bodyPr>
            <a:normAutofit/>
          </a:bodyPr>
          <a:lstStyle/>
          <a:p>
            <a:pPr algn="just" rtl="1"/>
            <a:r>
              <a:rPr lang="ar-BH" sz="3200" dirty="0"/>
              <a:t>انطلق العمل الميداني للمسح اعتبارا من 20 أكتوبر 2019 وتوقف مع نهاية الشهر الرابع في </a:t>
            </a:r>
            <a:r>
              <a:rPr lang="ar-KW" sz="3200" dirty="0"/>
              <a:t>11</a:t>
            </a:r>
            <a:r>
              <a:rPr lang="ar-BH" sz="3200" dirty="0"/>
              <a:t> </a:t>
            </a:r>
            <a:r>
              <a:rPr lang="ar-KW" sz="3200" dirty="0"/>
              <a:t>مارس</a:t>
            </a:r>
            <a:r>
              <a:rPr lang="ar-BH" sz="3200" dirty="0"/>
              <a:t> 2020. </a:t>
            </a:r>
            <a:endParaRPr lang="ar-TN" sz="3200" dirty="0"/>
          </a:p>
          <a:p>
            <a:pPr algn="just" rtl="1"/>
            <a:r>
              <a:rPr lang="ar-BH" sz="3200" dirty="0"/>
              <a:t>وتم الانطلاق في استكمال المسح ابتداء من 12 مارس 2021 وحتى نهاية </a:t>
            </a:r>
            <a:r>
              <a:rPr lang="ar-KW" sz="3200" dirty="0"/>
              <a:t>شهر المعاينة رقم</a:t>
            </a:r>
            <a:r>
              <a:rPr lang="ar-BH" sz="3200" dirty="0"/>
              <a:t> 12</a:t>
            </a:r>
            <a:r>
              <a:rPr lang="ar-KW" sz="3200" dirty="0"/>
              <a:t> لاستكمال سنة ا</a:t>
            </a:r>
            <a:r>
              <a:rPr lang="ar-BH" sz="3200" dirty="0"/>
              <a:t>لمسح في 7 نوفمبر 2021. كما تم الانتهاء من الأعمال المكتبية من مراجعة وتدقيق وترميز وإدخال الاستمارات في </a:t>
            </a:r>
            <a:r>
              <a:rPr lang="ar-KW" sz="3200" dirty="0"/>
              <a:t>2021/12/2</a:t>
            </a:r>
            <a:r>
              <a:rPr lang="ar-TN" sz="3200" dirty="0"/>
              <a:t>.</a:t>
            </a:r>
          </a:p>
          <a:p>
            <a:pPr algn="r" rtl="1"/>
            <a:endParaRPr lang="fr-FR" sz="2400" dirty="0"/>
          </a:p>
        </p:txBody>
      </p:sp>
      <p:sp>
        <p:nvSpPr>
          <p:cNvPr id="6" name="Titre 1"/>
          <p:cNvSpPr txBox="1">
            <a:spLocks/>
          </p:cNvSpPr>
          <p:nvPr/>
        </p:nvSpPr>
        <p:spPr>
          <a:xfrm>
            <a:off x="838200" y="0"/>
            <a:ext cx="10515600" cy="10700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fr-FR" sz="4800" dirty="0"/>
          </a:p>
        </p:txBody>
      </p:sp>
    </p:spTree>
    <p:extLst>
      <p:ext uri="{BB962C8B-B14F-4D97-AF65-F5344CB8AC3E}">
        <p14:creationId xmlns:p14="http://schemas.microsoft.com/office/powerpoint/2010/main" val="563964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55DCDD8F-9D09-4538-B1E2-D902000354D5}"/>
              </a:ext>
            </a:extLst>
          </p:cNvPr>
          <p:cNvSpPr>
            <a:spLocks noGrp="1"/>
          </p:cNvSpPr>
          <p:nvPr>
            <p:ph type="ctrTitle"/>
          </p:nvPr>
        </p:nvSpPr>
        <p:spPr/>
        <p:txBody>
          <a:bodyPr/>
          <a:lstStyle/>
          <a:p>
            <a:r>
              <a:rPr lang="ar-TN" dirty="0"/>
              <a:t>شكرا على اهتمامكم</a:t>
            </a:r>
            <a:endParaRPr lang="fr-FR" dirty="0"/>
          </a:p>
        </p:txBody>
      </p:sp>
    </p:spTree>
    <p:extLst>
      <p:ext uri="{BB962C8B-B14F-4D97-AF65-F5344CB8AC3E}">
        <p14:creationId xmlns:p14="http://schemas.microsoft.com/office/powerpoint/2010/main" val="1670018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KW" sz="4800" b="1" dirty="0"/>
              <a:t>مقدمة</a:t>
            </a:r>
            <a:endParaRPr lang="fr-FR" sz="4800" dirty="0"/>
          </a:p>
        </p:txBody>
      </p:sp>
      <p:sp>
        <p:nvSpPr>
          <p:cNvPr id="3" name="Espace réservé du contenu 2"/>
          <p:cNvSpPr>
            <a:spLocks noGrp="1"/>
          </p:cNvSpPr>
          <p:nvPr>
            <p:ph idx="1"/>
          </p:nvPr>
        </p:nvSpPr>
        <p:spPr>
          <a:xfrm>
            <a:off x="2589212" y="1358021"/>
            <a:ext cx="8915400" cy="4988458"/>
          </a:xfrm>
        </p:spPr>
        <p:txBody>
          <a:bodyPr>
            <a:normAutofit lnSpcReduction="10000"/>
          </a:bodyPr>
          <a:lstStyle/>
          <a:p>
            <a:pPr algn="just" rtl="1"/>
            <a:r>
              <a:rPr lang="ar-TN" sz="3200" dirty="0"/>
              <a:t>يعد مسح الدخل والإنفاق الأسري في دولة الكويت 2019 – 2021 العملية الإحصائية السابعة من هذا النوع بعد أول مسح قامت بإنجازه الإدارة المركزية للإحصاء في عام 1972 – 1973.</a:t>
            </a:r>
          </a:p>
          <a:p>
            <a:pPr algn="just" rtl="1"/>
            <a:endParaRPr lang="ar-TN" sz="3200" dirty="0"/>
          </a:p>
          <a:p>
            <a:pPr algn="just" rtl="1"/>
            <a:r>
              <a:rPr lang="ar-TN" sz="3200" dirty="0"/>
              <a:t>يشمل هذا المسح </a:t>
            </a:r>
            <a:r>
              <a:rPr lang="ar-TN" sz="3200" dirty="0">
                <a:solidFill>
                  <a:srgbClr val="C00000"/>
                </a:solidFill>
              </a:rPr>
              <a:t>عينة يبلغ حجمها </a:t>
            </a:r>
            <a:r>
              <a:rPr lang="fr-FR" sz="3200" dirty="0">
                <a:solidFill>
                  <a:srgbClr val="C00000"/>
                </a:solidFill>
              </a:rPr>
              <a:t>4032</a:t>
            </a:r>
            <a:r>
              <a:rPr lang="ar-TN" sz="3200" dirty="0"/>
              <a:t> أسرة كويتية وغير كويتية</a:t>
            </a:r>
            <a:r>
              <a:rPr lang="ar-KW" sz="3200" dirty="0"/>
              <a:t> خاصة (لا يشمل الاسر الجماعية)</a:t>
            </a:r>
            <a:r>
              <a:rPr lang="ar-TN" sz="3200" dirty="0"/>
              <a:t> ممثلة للمجتمع الكويتي، موزعة بالتساوي على 12 شهرا بحيث يبلغ حجم العينة الشهرية 336 أسرة كويتية وغير كويتية </a:t>
            </a:r>
            <a:r>
              <a:rPr lang="ar-TN" sz="3200" dirty="0">
                <a:solidFill>
                  <a:srgbClr val="C00000"/>
                </a:solidFill>
              </a:rPr>
              <a:t>موزعة على كل المحافظات</a:t>
            </a:r>
            <a:r>
              <a:rPr lang="ar-TN" sz="3200" dirty="0"/>
              <a:t>.</a:t>
            </a:r>
            <a:r>
              <a:rPr lang="ar-KW" sz="3200" dirty="0"/>
              <a:t> وقد بلغت نسبة الاستجابة للاسر حوالي 86% .</a:t>
            </a:r>
            <a:endParaRPr lang="fr-FR" sz="3200" dirty="0"/>
          </a:p>
        </p:txBody>
      </p:sp>
    </p:spTree>
    <p:extLst>
      <p:ext uri="{BB962C8B-B14F-4D97-AF65-F5344CB8AC3E}">
        <p14:creationId xmlns:p14="http://schemas.microsoft.com/office/powerpoint/2010/main" val="857565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66888" y="-38911"/>
            <a:ext cx="10515600" cy="1325563"/>
          </a:xfrm>
        </p:spPr>
        <p:txBody>
          <a:bodyPr>
            <a:normAutofit/>
          </a:bodyPr>
          <a:lstStyle/>
          <a:p>
            <a:pPr algn="r" rtl="1"/>
            <a:r>
              <a:rPr lang="ar-TN" sz="4800" u="sng" dirty="0"/>
              <a:t>أهداف المسح</a:t>
            </a:r>
            <a:endParaRPr lang="fr-FR" sz="4800" u="sng" dirty="0"/>
          </a:p>
        </p:txBody>
      </p:sp>
      <p:sp>
        <p:nvSpPr>
          <p:cNvPr id="3" name="Espace réservé du contenu 2"/>
          <p:cNvSpPr>
            <a:spLocks noGrp="1"/>
          </p:cNvSpPr>
          <p:nvPr>
            <p:ph idx="1"/>
          </p:nvPr>
        </p:nvSpPr>
        <p:spPr>
          <a:xfrm>
            <a:off x="1720158" y="972766"/>
            <a:ext cx="9633642" cy="5672478"/>
          </a:xfrm>
        </p:spPr>
        <p:txBody>
          <a:bodyPr>
            <a:noAutofit/>
          </a:bodyPr>
          <a:lstStyle/>
          <a:p>
            <a:pPr algn="just" rtl="1"/>
            <a:r>
              <a:rPr lang="ar-TN" sz="3200" dirty="0"/>
              <a:t>يهدف مسح الدخل والإنفاق الأسري في دولة الكويت إلى التعرف على أنماط إنفاق الأسر ودخلها. حيث تمكن من التصور الدقيق لمستويات المعيشة في المجتمع وأثر العوامل الديموغرافية والاجتماعية والاقتصادية عليها. و تمثل </a:t>
            </a:r>
            <a:r>
              <a:rPr lang="ar-TN" sz="3200" dirty="0">
                <a:solidFill>
                  <a:srgbClr val="C00000"/>
                </a:solidFill>
              </a:rPr>
              <a:t>أهم هذه الأهداف في </a:t>
            </a:r>
            <a:r>
              <a:rPr lang="ar-TN" sz="3200" dirty="0"/>
              <a:t>:</a:t>
            </a:r>
          </a:p>
          <a:p>
            <a:pPr algn="just" rtl="1"/>
            <a:endParaRPr lang="ar-TN" sz="1000" dirty="0"/>
          </a:p>
          <a:p>
            <a:pPr lvl="1" algn="just" rtl="1">
              <a:buFont typeface="Wingdings" panose="05000000000000000000" pitchFamily="2" charset="2"/>
              <a:buChar char="§"/>
            </a:pPr>
            <a:r>
              <a:rPr lang="ar-TN" sz="2800" b="1" dirty="0"/>
              <a:t>أ‌-</a:t>
            </a:r>
            <a:r>
              <a:rPr lang="ar-TN" sz="2800" dirty="0"/>
              <a:t>	توفير قاعدة هامة من البيانات الاقتصادية والاجتماعية والديموغرافية عن الأسر المعيشية والأفراد لاستغلالها من قبل المخططين وواضعي السياسات والمهتمين بالشؤون الاقتصادية والاجتماعية في إعداد خطط وبرامج التنمية الاقتصادية والاجتماعية.</a:t>
            </a:r>
          </a:p>
          <a:p>
            <a:pPr lvl="1" algn="just" rtl="1">
              <a:buFont typeface="Wingdings" panose="05000000000000000000" pitchFamily="2" charset="2"/>
              <a:buChar char="§"/>
            </a:pPr>
            <a:r>
              <a:rPr lang="ar-TN" sz="2800" b="1" dirty="0"/>
              <a:t>ب‌-</a:t>
            </a:r>
            <a:r>
              <a:rPr lang="ar-TN" sz="2800" dirty="0"/>
              <a:t>	معرفة التوزيع النسبي للإنفاق على السلع والخدمات لاستخدامها في تركيب الرقم القياسي لتكاليف المعيشة (</a:t>
            </a:r>
            <a:r>
              <a:rPr lang="ar-TN" sz="2800" b="1" dirty="0"/>
              <a:t>مؤشر الأسعار عند الاستهلاك</a:t>
            </a:r>
            <a:r>
              <a:rPr lang="ar-TN" sz="2800" dirty="0"/>
              <a:t>).</a:t>
            </a:r>
          </a:p>
        </p:txBody>
      </p:sp>
    </p:spTree>
    <p:extLst>
      <p:ext uri="{BB962C8B-B14F-4D97-AF65-F5344CB8AC3E}">
        <p14:creationId xmlns:p14="http://schemas.microsoft.com/office/powerpoint/2010/main" val="3165249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2011" y="0"/>
            <a:ext cx="10515600" cy="945205"/>
          </a:xfrm>
        </p:spPr>
        <p:txBody>
          <a:bodyPr>
            <a:normAutofit/>
          </a:bodyPr>
          <a:lstStyle/>
          <a:p>
            <a:pPr algn="r" rtl="1"/>
            <a:r>
              <a:rPr lang="ar-TN" sz="4800" dirty="0"/>
              <a:t>أهداف المسح</a:t>
            </a:r>
            <a:endParaRPr lang="fr-FR" sz="4800" dirty="0"/>
          </a:p>
        </p:txBody>
      </p:sp>
      <p:sp>
        <p:nvSpPr>
          <p:cNvPr id="3" name="Espace réservé du contenu 2"/>
          <p:cNvSpPr>
            <a:spLocks noGrp="1"/>
          </p:cNvSpPr>
          <p:nvPr>
            <p:ph idx="1"/>
          </p:nvPr>
        </p:nvSpPr>
        <p:spPr>
          <a:xfrm>
            <a:off x="2335794" y="945206"/>
            <a:ext cx="9018006" cy="5690984"/>
          </a:xfrm>
        </p:spPr>
        <p:txBody>
          <a:bodyPr>
            <a:noAutofit/>
          </a:bodyPr>
          <a:lstStyle/>
          <a:p>
            <a:pPr algn="just" rtl="1">
              <a:buFont typeface="Wingdings" panose="05000000000000000000" pitchFamily="2" charset="2"/>
              <a:buChar char="§"/>
            </a:pPr>
            <a:r>
              <a:rPr lang="ar-TN" sz="3200" b="1" dirty="0"/>
              <a:t>ت‌-</a:t>
            </a:r>
            <a:r>
              <a:rPr lang="ar-TN" sz="3200" dirty="0"/>
              <a:t>	 قياس المرونة الداخلية للإنفاق الاستهلاكي وذلك للتعرف على مقدار التغير النسبي في الإنفاق على السلع والخدمات المصاحب لكل تغيير نسبي في الدخل واستخدامه في عمليات التخطيط لمواجهة الطلب المتوقع على هذه السلع والخدمات مستقبلا.</a:t>
            </a:r>
          </a:p>
          <a:p>
            <a:pPr algn="just" rtl="1">
              <a:buFont typeface="Wingdings" panose="05000000000000000000" pitchFamily="2" charset="2"/>
              <a:buChar char="§"/>
            </a:pPr>
            <a:r>
              <a:rPr lang="ar-TN" sz="3200" b="1" dirty="0"/>
              <a:t>ث‌-</a:t>
            </a:r>
            <a:r>
              <a:rPr lang="ar-TN" sz="3200" dirty="0"/>
              <a:t>	 دراسة العلاقة بين الخصائص السكانية والسكنية للأسر ودخلها، وكذلك دراسة العلاقة بين إنفاق الأسر ودخلها.</a:t>
            </a:r>
          </a:p>
          <a:p>
            <a:pPr algn="just" rtl="1">
              <a:buFont typeface="Wingdings" panose="05000000000000000000" pitchFamily="2" charset="2"/>
              <a:buChar char="§"/>
            </a:pPr>
            <a:r>
              <a:rPr lang="ar-TN" sz="3200" b="1" dirty="0"/>
              <a:t>ج‌-</a:t>
            </a:r>
            <a:r>
              <a:rPr lang="ar-TN" sz="3200" dirty="0"/>
              <a:t>	الحصول على التقديرات الإجمالية للإنفاق العائلي من أجل المساهمة في تركيب </a:t>
            </a:r>
            <a:r>
              <a:rPr lang="ar-TN" sz="3200" b="1" dirty="0"/>
              <a:t>الحسابات القومية</a:t>
            </a:r>
            <a:r>
              <a:rPr lang="ar-TN" sz="3200" dirty="0"/>
              <a:t>.</a:t>
            </a:r>
          </a:p>
          <a:p>
            <a:pPr algn="just" rtl="1">
              <a:buFont typeface="Wingdings" panose="05000000000000000000" pitchFamily="2" charset="2"/>
              <a:buChar char="§"/>
            </a:pPr>
            <a:r>
              <a:rPr lang="ar-TN" sz="3200" b="1" dirty="0"/>
              <a:t>ح‌-</a:t>
            </a:r>
            <a:r>
              <a:rPr lang="ar-TN" sz="3200" dirty="0"/>
              <a:t>	التعرف على حجم التحويلات الجارية المتعلقة بالقطاع العائلي.</a:t>
            </a:r>
          </a:p>
          <a:p>
            <a:pPr algn="just" rtl="1">
              <a:buFont typeface="Wingdings" panose="05000000000000000000" pitchFamily="2" charset="2"/>
              <a:buChar char="§"/>
            </a:pPr>
            <a:endParaRPr lang="fr-FR" sz="3200" dirty="0"/>
          </a:p>
        </p:txBody>
      </p:sp>
    </p:spTree>
    <p:extLst>
      <p:ext uri="{BB962C8B-B14F-4D97-AF65-F5344CB8AC3E}">
        <p14:creationId xmlns:p14="http://schemas.microsoft.com/office/powerpoint/2010/main" val="2375610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AB7F8C4-6466-4C1A-B34C-921401630D9F}"/>
              </a:ext>
            </a:extLst>
          </p:cNvPr>
          <p:cNvSpPr>
            <a:spLocks noGrp="1"/>
          </p:cNvSpPr>
          <p:nvPr>
            <p:ph type="title"/>
          </p:nvPr>
        </p:nvSpPr>
        <p:spPr>
          <a:xfrm>
            <a:off x="2604957" y="766957"/>
            <a:ext cx="8911687" cy="831711"/>
          </a:xfrm>
        </p:spPr>
        <p:txBody>
          <a:bodyPr/>
          <a:lstStyle/>
          <a:p>
            <a:pPr algn="r" rtl="1"/>
            <a:r>
              <a:rPr lang="ar-TN" dirty="0"/>
              <a:t>تصميم عينة المسح</a:t>
            </a:r>
            <a:endParaRPr lang="en-US" dirty="0"/>
          </a:p>
        </p:txBody>
      </p:sp>
      <p:sp>
        <p:nvSpPr>
          <p:cNvPr id="3" name="عنصر نائب للمحتوى 2">
            <a:extLst>
              <a:ext uri="{FF2B5EF4-FFF2-40B4-BE49-F238E27FC236}">
                <a16:creationId xmlns:a16="http://schemas.microsoft.com/office/drawing/2014/main" xmlns="" id="{C9371D00-16B8-42AF-A705-CE7947D56EEB}"/>
              </a:ext>
            </a:extLst>
          </p:cNvPr>
          <p:cNvSpPr>
            <a:spLocks noGrp="1"/>
          </p:cNvSpPr>
          <p:nvPr>
            <p:ph idx="1"/>
          </p:nvPr>
        </p:nvSpPr>
        <p:spPr>
          <a:xfrm>
            <a:off x="2322095" y="1888958"/>
            <a:ext cx="9292150" cy="4344930"/>
          </a:xfrm>
        </p:spPr>
        <p:txBody>
          <a:bodyPr>
            <a:normAutofit/>
          </a:bodyPr>
          <a:lstStyle/>
          <a:p>
            <a:pPr algn="just" rtl="1"/>
            <a:r>
              <a:rPr lang="ar-BH" sz="3200" dirty="0"/>
              <a:t>تستند منهجية المسح بشكل أساسي على التوصيات والمفاهيم والمعايير الصادرة من شعبة الإحصاء في الأمم المتحدة ومنظمة العمل الدولية الخاصة بمسوح الدخل والإنفاق الأسري وكذلك الاطلاع على التجارب السابقة لدولة الكويت وبعض الدول الخليجية والعربية في هذا المجال</a:t>
            </a:r>
            <a:r>
              <a:rPr lang="ar-KW" sz="3200" dirty="0"/>
              <a:t>، </a:t>
            </a:r>
            <a:r>
              <a:rPr lang="ar-BH" sz="3200" dirty="0"/>
              <a:t>وتم تنفيذ المسح بأسلوب العينة</a:t>
            </a:r>
            <a:r>
              <a:rPr lang="ar-KW" sz="3200" dirty="0"/>
              <a:t> حيث </a:t>
            </a:r>
            <a:r>
              <a:rPr lang="ar-TN" sz="3200" dirty="0"/>
              <a:t>تم سحب عينة مناطق العدد باعتماد أساليب العينة الطبقية وباحتمالات تتناسب مع عدد الأسر التي تم حصرها وتعدادها في منطقة العد من خلال التعداد السكاني لسنة 2011.</a:t>
            </a:r>
            <a:endParaRPr lang="ar-KW" sz="3200" dirty="0"/>
          </a:p>
          <a:p>
            <a:pPr marL="0" indent="0" algn="just" rtl="1">
              <a:buNone/>
            </a:pPr>
            <a:endParaRPr lang="en-US" sz="2400" dirty="0"/>
          </a:p>
          <a:p>
            <a:pPr algn="r" rtl="1"/>
            <a:endParaRPr lang="en-US" dirty="0"/>
          </a:p>
        </p:txBody>
      </p:sp>
    </p:spTree>
    <p:extLst>
      <p:ext uri="{BB962C8B-B14F-4D97-AF65-F5344CB8AC3E}">
        <p14:creationId xmlns:p14="http://schemas.microsoft.com/office/powerpoint/2010/main" val="2342596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AB7F8C4-6466-4C1A-B34C-921401630D9F}"/>
              </a:ext>
            </a:extLst>
          </p:cNvPr>
          <p:cNvSpPr>
            <a:spLocks noGrp="1"/>
          </p:cNvSpPr>
          <p:nvPr>
            <p:ph type="title"/>
          </p:nvPr>
        </p:nvSpPr>
        <p:spPr/>
        <p:txBody>
          <a:bodyPr/>
          <a:lstStyle/>
          <a:p>
            <a:pPr algn="r" rtl="1"/>
            <a:r>
              <a:rPr lang="ar-TN" dirty="0"/>
              <a:t>تصميم عينة المسح</a:t>
            </a:r>
            <a:endParaRPr lang="en-US" dirty="0"/>
          </a:p>
        </p:txBody>
      </p:sp>
      <p:sp>
        <p:nvSpPr>
          <p:cNvPr id="3" name="عنصر نائب للمحتوى 2">
            <a:extLst>
              <a:ext uri="{FF2B5EF4-FFF2-40B4-BE49-F238E27FC236}">
                <a16:creationId xmlns:a16="http://schemas.microsoft.com/office/drawing/2014/main" xmlns="" id="{C9371D00-16B8-42AF-A705-CE7947D56EEB}"/>
              </a:ext>
            </a:extLst>
          </p:cNvPr>
          <p:cNvSpPr>
            <a:spLocks noGrp="1"/>
          </p:cNvSpPr>
          <p:nvPr>
            <p:ph idx="1"/>
          </p:nvPr>
        </p:nvSpPr>
        <p:spPr>
          <a:xfrm>
            <a:off x="1992573" y="1275346"/>
            <a:ext cx="9621672" cy="5113421"/>
          </a:xfrm>
        </p:spPr>
        <p:txBody>
          <a:bodyPr>
            <a:normAutofit/>
          </a:bodyPr>
          <a:lstStyle/>
          <a:p>
            <a:pPr algn="just" rtl="1"/>
            <a:r>
              <a:rPr lang="ar-BH" sz="2800" dirty="0"/>
              <a:t>تستند عينة هذا المسح على إطار ال</a:t>
            </a:r>
            <a:r>
              <a:rPr lang="ar-SA" sz="2800" dirty="0"/>
              <a:t>تعداد السكاني الذي تم انجازه خلال سنة 2011</a:t>
            </a:r>
            <a:r>
              <a:rPr lang="ar-BH" sz="2800" dirty="0"/>
              <a:t> مع </a:t>
            </a:r>
            <a:r>
              <a:rPr lang="ar-TN" sz="2800" dirty="0"/>
              <a:t>القيام بعملية </a:t>
            </a:r>
            <a:r>
              <a:rPr lang="ar-TN" sz="2800" b="1" dirty="0"/>
              <a:t>تحديث لقائمة الأسر المعيشية في كل منطقة من مناطق العد الـ336 (المربع الإحصائي) ميدانيا مع استبعاد </a:t>
            </a:r>
            <a:r>
              <a:rPr lang="ar-TN" sz="2800" b="1" u="sng" dirty="0"/>
              <a:t>الأسر الجماعية</a:t>
            </a:r>
            <a:r>
              <a:rPr lang="ar-TN" sz="2800" u="sng" dirty="0"/>
              <a:t> </a:t>
            </a:r>
            <a:r>
              <a:rPr lang="ar-TN" sz="2800" u="sng" dirty="0">
                <a:solidFill>
                  <a:srgbClr val="0070C0"/>
                </a:solidFill>
              </a:rPr>
              <a:t>و</a:t>
            </a:r>
            <a:r>
              <a:rPr lang="ar-KW" sz="2800" u="sng" dirty="0">
                <a:solidFill>
                  <a:srgbClr val="0070C0"/>
                </a:solidFill>
              </a:rPr>
              <a:t>هي</a:t>
            </a:r>
            <a:r>
              <a:rPr lang="ar-TN" sz="2800" u="sng" dirty="0">
                <a:solidFill>
                  <a:srgbClr val="0070C0"/>
                </a:solidFill>
              </a:rPr>
              <a:t> مجموعة </a:t>
            </a:r>
            <a:r>
              <a:rPr lang="ar-KW" sz="2800" u="sng" dirty="0">
                <a:solidFill>
                  <a:srgbClr val="0070C0"/>
                </a:solidFill>
              </a:rPr>
              <a:t>من </a:t>
            </a:r>
            <a:r>
              <a:rPr lang="ar-TN" sz="2800" u="sng" dirty="0">
                <a:solidFill>
                  <a:srgbClr val="0070C0"/>
                </a:solidFill>
              </a:rPr>
              <a:t>افراد</a:t>
            </a:r>
            <a:r>
              <a:rPr lang="ar-KW" sz="2800" u="sng" dirty="0">
                <a:solidFill>
                  <a:srgbClr val="0070C0"/>
                </a:solidFill>
              </a:rPr>
              <a:t> عددهم</a:t>
            </a:r>
            <a:r>
              <a:rPr lang="ar-TN" sz="2800" u="sng" dirty="0">
                <a:solidFill>
                  <a:srgbClr val="0070C0"/>
                </a:solidFill>
              </a:rPr>
              <a:t> (6 فاكثر) في مسكن واحد وغالبا لا توجد صلة قرابة بينهم </a:t>
            </a:r>
            <a:r>
              <a:rPr lang="ar-TN" sz="3200" b="1" u="sng" dirty="0">
                <a:solidFill>
                  <a:srgbClr val="0070C0"/>
                </a:solidFill>
              </a:rPr>
              <a:t>ولا</a:t>
            </a:r>
            <a:r>
              <a:rPr lang="ar-TN" sz="2800" u="sng" dirty="0">
                <a:solidFill>
                  <a:srgbClr val="0070C0"/>
                </a:solidFill>
              </a:rPr>
              <a:t> يتدبرون أمور معيشتهم معا، بالإضافة الى تجمعات العمال لدى الشركات والهيئات وغيرها.</a:t>
            </a:r>
            <a:r>
              <a:rPr lang="ar-TN" sz="2800" dirty="0"/>
              <a:t> وتعتمد عملية التحديث على مسح ميداني شامل لمناطق العد لجمع بيانات عن جنسية رب الأسرة (كويتي – غير كويتي) من جهة وعن حجمها (عدد أفرادها) من جهة أخرى ومعلومات التي من شأنها تسهل عملية التواصل مع الأسر (العنوان، أرقام الهواتف..).</a:t>
            </a:r>
            <a:r>
              <a:rPr lang="ar-KW" sz="2800" dirty="0"/>
              <a:t>وقد تم تقسيم اسر العينة الى ثلاث طبقات حسب نسبة الاسر الكويتية داخل كل منطقة عد موزعة على المحافظات، وفيما يلي جدول توزيع العينة.</a:t>
            </a:r>
            <a:endParaRPr lang="en-US" sz="2800" dirty="0"/>
          </a:p>
          <a:p>
            <a:pPr algn="r" rtl="1"/>
            <a:endParaRPr lang="en-US" dirty="0"/>
          </a:p>
        </p:txBody>
      </p:sp>
    </p:spTree>
    <p:extLst>
      <p:ext uri="{BB962C8B-B14F-4D97-AF65-F5344CB8AC3E}">
        <p14:creationId xmlns:p14="http://schemas.microsoft.com/office/powerpoint/2010/main" val="2699700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1070043"/>
          </a:xfrm>
        </p:spPr>
        <p:txBody>
          <a:bodyPr>
            <a:normAutofit/>
          </a:bodyPr>
          <a:lstStyle/>
          <a:p>
            <a:pPr algn="r" rtl="1"/>
            <a:r>
              <a:rPr lang="ar-TN" sz="4800" dirty="0"/>
              <a:t>تصميم عينة المسح</a:t>
            </a:r>
            <a:endParaRPr lang="fr-FR" sz="4800" dirty="0"/>
          </a:p>
        </p:txBody>
      </p:sp>
      <p:graphicFrame>
        <p:nvGraphicFramePr>
          <p:cNvPr id="6" name="Espace réservé du contenu 5">
            <a:extLst>
              <a:ext uri="{FF2B5EF4-FFF2-40B4-BE49-F238E27FC236}">
                <a16:creationId xmlns:a16="http://schemas.microsoft.com/office/drawing/2014/main" xmlns="" id="{A9D583AB-68CB-43E1-AD9C-F2B99D6D65D9}"/>
              </a:ext>
            </a:extLst>
          </p:cNvPr>
          <p:cNvGraphicFramePr>
            <a:graphicFrameLocks noGrp="1"/>
          </p:cNvGraphicFramePr>
          <p:nvPr>
            <p:ph idx="1"/>
            <p:extLst>
              <p:ext uri="{D42A27DB-BD31-4B8C-83A1-F6EECF244321}">
                <p14:modId xmlns:p14="http://schemas.microsoft.com/office/powerpoint/2010/main" val="1091270903"/>
              </p:ext>
            </p:extLst>
          </p:nvPr>
        </p:nvGraphicFramePr>
        <p:xfrm>
          <a:off x="2160495" y="1644479"/>
          <a:ext cx="10031505" cy="4466011"/>
        </p:xfrm>
        <a:graphic>
          <a:graphicData uri="http://schemas.openxmlformats.org/drawingml/2006/table">
            <a:tbl>
              <a:tblPr rtl="1" firstRow="1" firstCol="1" bandRow="1">
                <a:tableStyleId>{5C22544A-7EE6-4342-B048-85BDC9FD1C3A}</a:tableStyleId>
              </a:tblPr>
              <a:tblGrid>
                <a:gridCol w="2006733">
                  <a:extLst>
                    <a:ext uri="{9D8B030D-6E8A-4147-A177-3AD203B41FA5}">
                      <a16:colId xmlns:a16="http://schemas.microsoft.com/office/drawing/2014/main" xmlns="" val="2510469403"/>
                    </a:ext>
                  </a:extLst>
                </a:gridCol>
                <a:gridCol w="2006733">
                  <a:extLst>
                    <a:ext uri="{9D8B030D-6E8A-4147-A177-3AD203B41FA5}">
                      <a16:colId xmlns:a16="http://schemas.microsoft.com/office/drawing/2014/main" xmlns="" val="715599346"/>
                    </a:ext>
                  </a:extLst>
                </a:gridCol>
                <a:gridCol w="2006733">
                  <a:extLst>
                    <a:ext uri="{9D8B030D-6E8A-4147-A177-3AD203B41FA5}">
                      <a16:colId xmlns:a16="http://schemas.microsoft.com/office/drawing/2014/main" xmlns="" val="1236379499"/>
                    </a:ext>
                  </a:extLst>
                </a:gridCol>
                <a:gridCol w="2006733">
                  <a:extLst>
                    <a:ext uri="{9D8B030D-6E8A-4147-A177-3AD203B41FA5}">
                      <a16:colId xmlns:a16="http://schemas.microsoft.com/office/drawing/2014/main" xmlns="" val="2684796230"/>
                    </a:ext>
                  </a:extLst>
                </a:gridCol>
                <a:gridCol w="2004573">
                  <a:extLst>
                    <a:ext uri="{9D8B030D-6E8A-4147-A177-3AD203B41FA5}">
                      <a16:colId xmlns:a16="http://schemas.microsoft.com/office/drawing/2014/main" xmlns="" val="2267420155"/>
                    </a:ext>
                  </a:extLst>
                </a:gridCol>
              </a:tblGrid>
              <a:tr h="740828">
                <a:tc>
                  <a:txBody>
                    <a:bodyPr/>
                    <a:lstStyle/>
                    <a:p>
                      <a:pPr algn="ctr" rtl="1">
                        <a:lnSpc>
                          <a:spcPct val="107000"/>
                        </a:lnSpc>
                        <a:spcAft>
                          <a:spcPts val="0"/>
                        </a:spcAft>
                      </a:pPr>
                      <a:r>
                        <a:rPr lang="ar-TN" sz="2000" dirty="0">
                          <a:effectLst/>
                        </a:rPr>
                        <a:t>المحافظة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TN" sz="2000" dirty="0">
                          <a:effectLst/>
                        </a:rPr>
                        <a:t>نسبة الكويتيين</a:t>
                      </a:r>
                      <a:endParaRPr lang="fr-FR" sz="2000" dirty="0">
                        <a:effectLst/>
                      </a:endParaRPr>
                    </a:p>
                    <a:p>
                      <a:pPr algn="ctr" rtl="1">
                        <a:lnSpc>
                          <a:spcPct val="107000"/>
                        </a:lnSpc>
                        <a:spcAft>
                          <a:spcPts val="0"/>
                        </a:spcAft>
                      </a:pPr>
                      <a:r>
                        <a:rPr lang="ar-TN" sz="2000" dirty="0">
                          <a:effectLst/>
                        </a:rPr>
                        <a:t>أقل من 20 %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TN" sz="2000" dirty="0">
                          <a:effectLst/>
                        </a:rPr>
                        <a:t>نسبة الكويتيين من 20 إلى اقل من 70 %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TN" sz="2000" dirty="0">
                          <a:effectLst/>
                        </a:rPr>
                        <a:t>نسبة الكويتيين</a:t>
                      </a:r>
                      <a:endParaRPr lang="fr-FR" sz="2000" dirty="0">
                        <a:effectLst/>
                      </a:endParaRPr>
                    </a:p>
                    <a:p>
                      <a:pPr algn="ctr" rtl="1">
                        <a:lnSpc>
                          <a:spcPct val="107000"/>
                        </a:lnSpc>
                        <a:spcAft>
                          <a:spcPts val="0"/>
                        </a:spcAft>
                      </a:pPr>
                      <a:r>
                        <a:rPr lang="ar-TN" sz="2000" dirty="0">
                          <a:effectLst/>
                        </a:rPr>
                        <a:t>70 % فأكثر</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TN" sz="2000" dirty="0">
                          <a:effectLst/>
                        </a:rPr>
                        <a:t>المجموع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034790620"/>
                  </a:ext>
                </a:extLst>
              </a:tr>
              <a:tr h="532169">
                <a:tc>
                  <a:txBody>
                    <a:bodyPr/>
                    <a:lstStyle/>
                    <a:p>
                      <a:pPr algn="ctr" rtl="1">
                        <a:lnSpc>
                          <a:spcPct val="107000"/>
                        </a:lnSpc>
                        <a:spcAft>
                          <a:spcPts val="0"/>
                        </a:spcAft>
                      </a:pPr>
                      <a:r>
                        <a:rPr lang="ar-TN" sz="2000" dirty="0">
                          <a:effectLst/>
                        </a:rPr>
                        <a:t>العاصمة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7</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6</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23</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36</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3425705962"/>
                  </a:ext>
                </a:extLst>
              </a:tr>
              <a:tr h="532169">
                <a:tc>
                  <a:txBody>
                    <a:bodyPr/>
                    <a:lstStyle/>
                    <a:p>
                      <a:pPr algn="ctr" rtl="1">
                        <a:lnSpc>
                          <a:spcPct val="107000"/>
                        </a:lnSpc>
                        <a:spcAft>
                          <a:spcPts val="0"/>
                        </a:spcAft>
                      </a:pPr>
                      <a:r>
                        <a:rPr lang="ar-TN" sz="2000" dirty="0">
                          <a:effectLst/>
                        </a:rPr>
                        <a:t>حولي</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38</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14</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20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72</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2404370146"/>
                  </a:ext>
                </a:extLst>
              </a:tr>
              <a:tr h="532169">
                <a:tc>
                  <a:txBody>
                    <a:bodyPr/>
                    <a:lstStyle/>
                    <a:p>
                      <a:pPr algn="ctr" rtl="1">
                        <a:lnSpc>
                          <a:spcPct val="107000"/>
                        </a:lnSpc>
                        <a:spcAft>
                          <a:spcPts val="0"/>
                        </a:spcAft>
                      </a:pPr>
                      <a:r>
                        <a:rPr lang="ar-TN" sz="2000" dirty="0">
                          <a:effectLst/>
                        </a:rPr>
                        <a:t>الأحمدي</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20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10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30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60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1437031549"/>
                  </a:ext>
                </a:extLst>
              </a:tr>
              <a:tr h="532169">
                <a:tc>
                  <a:txBody>
                    <a:bodyPr/>
                    <a:lstStyle/>
                    <a:p>
                      <a:pPr algn="ctr" rtl="1">
                        <a:lnSpc>
                          <a:spcPct val="107000"/>
                        </a:lnSpc>
                        <a:spcAft>
                          <a:spcPts val="0"/>
                        </a:spcAft>
                      </a:pPr>
                      <a:r>
                        <a:rPr lang="ar-TN" sz="2000" dirty="0">
                          <a:effectLst/>
                        </a:rPr>
                        <a:t>الجهراء</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18</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14</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16</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48</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1423075372"/>
                  </a:ext>
                </a:extLst>
              </a:tr>
              <a:tr h="532169">
                <a:tc>
                  <a:txBody>
                    <a:bodyPr/>
                    <a:lstStyle/>
                    <a:p>
                      <a:pPr algn="ctr" rtl="1">
                        <a:lnSpc>
                          <a:spcPct val="107000"/>
                        </a:lnSpc>
                        <a:spcAft>
                          <a:spcPts val="0"/>
                        </a:spcAft>
                      </a:pPr>
                      <a:r>
                        <a:rPr lang="ar-TN" sz="2000" dirty="0">
                          <a:effectLst/>
                        </a:rPr>
                        <a:t>الفروانية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48</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6</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30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84</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2654230167"/>
                  </a:ext>
                </a:extLst>
              </a:tr>
              <a:tr h="532169">
                <a:tc>
                  <a:txBody>
                    <a:bodyPr/>
                    <a:lstStyle/>
                    <a:p>
                      <a:pPr algn="ctr" rtl="1">
                        <a:lnSpc>
                          <a:spcPct val="107000"/>
                        </a:lnSpc>
                        <a:spcAft>
                          <a:spcPts val="0"/>
                        </a:spcAft>
                      </a:pPr>
                      <a:r>
                        <a:rPr lang="ar-TN" sz="2000" dirty="0">
                          <a:effectLst/>
                        </a:rPr>
                        <a:t>مبارك الكبير</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2</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2</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32</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36</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823717500"/>
                  </a:ext>
                </a:extLst>
              </a:tr>
              <a:tr h="532169">
                <a:tc>
                  <a:txBody>
                    <a:bodyPr/>
                    <a:lstStyle/>
                    <a:p>
                      <a:pPr algn="ctr" rtl="1">
                        <a:lnSpc>
                          <a:spcPct val="107000"/>
                        </a:lnSpc>
                        <a:spcAft>
                          <a:spcPts val="0"/>
                        </a:spcAft>
                      </a:pPr>
                      <a:r>
                        <a:rPr lang="ar-TN" sz="2000" dirty="0">
                          <a:effectLst/>
                        </a:rPr>
                        <a:t>المجموع</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133</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52</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151</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fr-FR" sz="2000" dirty="0">
                          <a:effectLst/>
                        </a:rPr>
                        <a:t>336</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251645225"/>
                  </a:ext>
                </a:extLst>
              </a:tr>
            </a:tbl>
          </a:graphicData>
        </a:graphic>
      </p:graphicFrame>
      <p:sp>
        <p:nvSpPr>
          <p:cNvPr id="7" name="Rectangle 6">
            <a:extLst>
              <a:ext uri="{FF2B5EF4-FFF2-40B4-BE49-F238E27FC236}">
                <a16:creationId xmlns:a16="http://schemas.microsoft.com/office/drawing/2014/main" xmlns="" id="{C8503E84-C184-47F5-A7A5-D86D4CB3E99C}"/>
              </a:ext>
            </a:extLst>
          </p:cNvPr>
          <p:cNvSpPr/>
          <p:nvPr/>
        </p:nvSpPr>
        <p:spPr>
          <a:xfrm>
            <a:off x="3774141" y="736538"/>
            <a:ext cx="6096000" cy="907941"/>
          </a:xfrm>
          <a:prstGeom prst="rect">
            <a:avLst/>
          </a:prstGeom>
        </p:spPr>
        <p:txBody>
          <a:bodyPr>
            <a:spAutoFit/>
          </a:bodyPr>
          <a:lstStyle/>
          <a:p>
            <a:pPr indent="450215" algn="ctr" rtl="1">
              <a:spcAft>
                <a:spcPts val="600"/>
              </a:spcAft>
            </a:pPr>
            <a:r>
              <a:rPr lang="ar-TN" sz="2400" b="1" dirty="0">
                <a:latin typeface="Arial" panose="020B0604020202020204" pitchFamily="34" charset="0"/>
                <a:ea typeface="Calibri" panose="020F0502020204030204" pitchFamily="34" charset="0"/>
                <a:cs typeface="Simplified Arabic" panose="02020603050405020304" pitchFamily="18" charset="-78"/>
              </a:rPr>
              <a:t>توزيع مناطق العد بالعينة حسب المحافظة وحسب نسبة</a:t>
            </a:r>
            <a:endParaRPr lang="fr-FR" sz="2400" dirty="0">
              <a:latin typeface="Calibri" panose="020F0502020204030204" pitchFamily="34" charset="0"/>
              <a:ea typeface="Calibri" panose="020F0502020204030204" pitchFamily="34" charset="0"/>
              <a:cs typeface="Arial" panose="020B0604020202020204" pitchFamily="34" charset="0"/>
            </a:endParaRPr>
          </a:p>
          <a:p>
            <a:pPr indent="450215" algn="ctr" rtl="1">
              <a:spcAft>
                <a:spcPts val="600"/>
              </a:spcAft>
            </a:pPr>
            <a:r>
              <a:rPr lang="ar-TN" sz="2400" b="1" dirty="0">
                <a:latin typeface="Arial" panose="020B0604020202020204" pitchFamily="34" charset="0"/>
                <a:ea typeface="Calibri" panose="020F0502020204030204" pitchFamily="34" charset="0"/>
                <a:cs typeface="Simplified Arabic" panose="02020603050405020304" pitchFamily="18" charset="-78"/>
              </a:rPr>
              <a:t>الأسر الكويتية من إجمالي الأسر في منطقة العد</a:t>
            </a:r>
            <a:endParaRPr lang="fr-FR" sz="2400" dirty="0">
              <a:latin typeface="Calibri" panose="020F0502020204030204" pitchFamily="34" charset="0"/>
              <a:ea typeface="Calibri" panose="020F0502020204030204" pitchFamily="34" charset="0"/>
              <a:cs typeface="Arial" panose="020B0604020202020204" pitchFamily="34" charset="0"/>
            </a:endParaRPr>
          </a:p>
        </p:txBody>
      </p:sp>
      <p:sp>
        <p:nvSpPr>
          <p:cNvPr id="8" name="Rectangle 7">
            <a:extLst>
              <a:ext uri="{FF2B5EF4-FFF2-40B4-BE49-F238E27FC236}">
                <a16:creationId xmlns:a16="http://schemas.microsoft.com/office/drawing/2014/main" xmlns="" id="{B2A5DF26-25AC-42C9-8437-438975D4FB15}"/>
              </a:ext>
            </a:extLst>
          </p:cNvPr>
          <p:cNvSpPr/>
          <p:nvPr/>
        </p:nvSpPr>
        <p:spPr>
          <a:xfrm>
            <a:off x="2160495" y="6110490"/>
            <a:ext cx="9529481" cy="707886"/>
          </a:xfrm>
          <a:prstGeom prst="rect">
            <a:avLst/>
          </a:prstGeom>
        </p:spPr>
        <p:txBody>
          <a:bodyPr wrap="square">
            <a:spAutoFit/>
          </a:bodyPr>
          <a:lstStyle/>
          <a:p>
            <a:pPr algn="just" rtl="1"/>
            <a:r>
              <a:rPr lang="ar-TN" sz="2000" dirty="0"/>
              <a:t>تم سحب عينة مناطق العدد باعتماد أساليب العينة الطبقية وباحتمالات تتناسب مع عدد الأسر التي تم حصرها وتعدادها في منطقة العد من خلال التعداد السكاني لسنة 2011.</a:t>
            </a:r>
          </a:p>
        </p:txBody>
      </p:sp>
    </p:spTree>
    <p:extLst>
      <p:ext uri="{BB962C8B-B14F-4D97-AF65-F5344CB8AC3E}">
        <p14:creationId xmlns:p14="http://schemas.microsoft.com/office/powerpoint/2010/main" val="2183577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1070043"/>
          </a:xfrm>
        </p:spPr>
        <p:txBody>
          <a:bodyPr>
            <a:normAutofit/>
          </a:bodyPr>
          <a:lstStyle/>
          <a:p>
            <a:pPr algn="r" rtl="1"/>
            <a:r>
              <a:rPr lang="ar-TN" sz="4800" dirty="0"/>
              <a:t>تصميم عينة المسح</a:t>
            </a:r>
            <a:endParaRPr lang="fr-FR" sz="4800" dirty="0"/>
          </a:p>
        </p:txBody>
      </p:sp>
      <p:graphicFrame>
        <p:nvGraphicFramePr>
          <p:cNvPr id="6" name="Espace réservé du contenu 5">
            <a:extLst>
              <a:ext uri="{FF2B5EF4-FFF2-40B4-BE49-F238E27FC236}">
                <a16:creationId xmlns:a16="http://schemas.microsoft.com/office/drawing/2014/main" xmlns="" id="{A9D583AB-68CB-43E1-AD9C-F2B99D6D65D9}"/>
              </a:ext>
            </a:extLst>
          </p:cNvPr>
          <p:cNvGraphicFramePr>
            <a:graphicFrameLocks noGrp="1"/>
          </p:cNvGraphicFramePr>
          <p:nvPr>
            <p:ph idx="1"/>
            <p:extLst>
              <p:ext uri="{D42A27DB-BD31-4B8C-83A1-F6EECF244321}">
                <p14:modId xmlns:p14="http://schemas.microsoft.com/office/powerpoint/2010/main" val="351420041"/>
              </p:ext>
            </p:extLst>
          </p:nvPr>
        </p:nvGraphicFramePr>
        <p:xfrm>
          <a:off x="2079811" y="1903760"/>
          <a:ext cx="10031505" cy="4466011"/>
        </p:xfrm>
        <a:graphic>
          <a:graphicData uri="http://schemas.openxmlformats.org/drawingml/2006/table">
            <a:tbl>
              <a:tblPr rtl="1" firstRow="1" firstCol="1" bandRow="1">
                <a:tableStyleId>{5C22544A-7EE6-4342-B048-85BDC9FD1C3A}</a:tableStyleId>
              </a:tblPr>
              <a:tblGrid>
                <a:gridCol w="2006733">
                  <a:extLst>
                    <a:ext uri="{9D8B030D-6E8A-4147-A177-3AD203B41FA5}">
                      <a16:colId xmlns:a16="http://schemas.microsoft.com/office/drawing/2014/main" xmlns="" val="2510469403"/>
                    </a:ext>
                  </a:extLst>
                </a:gridCol>
                <a:gridCol w="2006733">
                  <a:extLst>
                    <a:ext uri="{9D8B030D-6E8A-4147-A177-3AD203B41FA5}">
                      <a16:colId xmlns:a16="http://schemas.microsoft.com/office/drawing/2014/main" xmlns="" val="715599346"/>
                    </a:ext>
                  </a:extLst>
                </a:gridCol>
                <a:gridCol w="2006733">
                  <a:extLst>
                    <a:ext uri="{9D8B030D-6E8A-4147-A177-3AD203B41FA5}">
                      <a16:colId xmlns:a16="http://schemas.microsoft.com/office/drawing/2014/main" xmlns="" val="1236379499"/>
                    </a:ext>
                  </a:extLst>
                </a:gridCol>
                <a:gridCol w="2006733">
                  <a:extLst>
                    <a:ext uri="{9D8B030D-6E8A-4147-A177-3AD203B41FA5}">
                      <a16:colId xmlns:a16="http://schemas.microsoft.com/office/drawing/2014/main" xmlns="" val="2684796230"/>
                    </a:ext>
                  </a:extLst>
                </a:gridCol>
                <a:gridCol w="2004573">
                  <a:extLst>
                    <a:ext uri="{9D8B030D-6E8A-4147-A177-3AD203B41FA5}">
                      <a16:colId xmlns:a16="http://schemas.microsoft.com/office/drawing/2014/main" xmlns="" val="2267420155"/>
                    </a:ext>
                  </a:extLst>
                </a:gridCol>
              </a:tblGrid>
              <a:tr h="740828">
                <a:tc>
                  <a:txBody>
                    <a:bodyPr/>
                    <a:lstStyle/>
                    <a:p>
                      <a:pPr algn="ctr" rtl="1">
                        <a:lnSpc>
                          <a:spcPct val="107000"/>
                        </a:lnSpc>
                        <a:spcAft>
                          <a:spcPts val="0"/>
                        </a:spcAft>
                      </a:pPr>
                      <a:r>
                        <a:rPr lang="ar-TN" sz="2000" dirty="0">
                          <a:effectLst/>
                        </a:rPr>
                        <a:t>المحافظة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TN" sz="2000" dirty="0">
                          <a:effectLst/>
                        </a:rPr>
                        <a:t>نسبة الكويتيين</a:t>
                      </a:r>
                      <a:endParaRPr lang="fr-FR" sz="2000" dirty="0">
                        <a:effectLst/>
                      </a:endParaRPr>
                    </a:p>
                    <a:p>
                      <a:pPr algn="ctr" rtl="1">
                        <a:lnSpc>
                          <a:spcPct val="107000"/>
                        </a:lnSpc>
                        <a:spcAft>
                          <a:spcPts val="0"/>
                        </a:spcAft>
                      </a:pPr>
                      <a:r>
                        <a:rPr lang="ar-TN" sz="2000" dirty="0">
                          <a:effectLst/>
                        </a:rPr>
                        <a:t>أقل من 20 %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TN" sz="2000" dirty="0">
                          <a:effectLst/>
                        </a:rPr>
                        <a:t>نسبة الكويتيين من 20 إلى اقل من 70 %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TN" sz="2000" dirty="0">
                          <a:effectLst/>
                        </a:rPr>
                        <a:t>نسبة الكويتيين</a:t>
                      </a:r>
                      <a:endParaRPr lang="fr-FR" sz="2000" dirty="0">
                        <a:effectLst/>
                      </a:endParaRPr>
                    </a:p>
                    <a:p>
                      <a:pPr algn="ctr" rtl="1">
                        <a:lnSpc>
                          <a:spcPct val="107000"/>
                        </a:lnSpc>
                        <a:spcAft>
                          <a:spcPts val="0"/>
                        </a:spcAft>
                      </a:pPr>
                      <a:r>
                        <a:rPr lang="ar-TN" sz="2000" dirty="0">
                          <a:effectLst/>
                        </a:rPr>
                        <a:t>70 % فأكثر</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TN" sz="2000" dirty="0">
                          <a:effectLst/>
                        </a:rPr>
                        <a:t>المجموع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034790620"/>
                  </a:ext>
                </a:extLst>
              </a:tr>
              <a:tr h="532169">
                <a:tc>
                  <a:txBody>
                    <a:bodyPr/>
                    <a:lstStyle/>
                    <a:p>
                      <a:pPr algn="ctr" rtl="1">
                        <a:lnSpc>
                          <a:spcPct val="107000"/>
                        </a:lnSpc>
                        <a:spcAft>
                          <a:spcPts val="0"/>
                        </a:spcAft>
                      </a:pPr>
                      <a:r>
                        <a:rPr lang="ar-TN" sz="2000" dirty="0">
                          <a:effectLst/>
                        </a:rPr>
                        <a:t>العاصمة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233</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353</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3425705962"/>
                  </a:ext>
                </a:extLst>
              </a:tr>
              <a:tr h="532169">
                <a:tc>
                  <a:txBody>
                    <a:bodyPr/>
                    <a:lstStyle/>
                    <a:p>
                      <a:pPr algn="ctr" rtl="1">
                        <a:lnSpc>
                          <a:spcPct val="107000"/>
                        </a:lnSpc>
                        <a:spcAft>
                          <a:spcPts val="0"/>
                        </a:spcAft>
                      </a:pPr>
                      <a:r>
                        <a:rPr lang="ar-TN" sz="2000" dirty="0">
                          <a:effectLst/>
                        </a:rPr>
                        <a:t>حولي</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412</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132</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187</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731</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2404370146"/>
                  </a:ext>
                </a:extLst>
              </a:tr>
              <a:tr h="532169">
                <a:tc>
                  <a:txBody>
                    <a:bodyPr/>
                    <a:lstStyle/>
                    <a:p>
                      <a:pPr algn="ctr" rtl="1">
                        <a:lnSpc>
                          <a:spcPct val="107000"/>
                        </a:lnSpc>
                        <a:spcAft>
                          <a:spcPts val="0"/>
                        </a:spcAft>
                      </a:pPr>
                      <a:r>
                        <a:rPr lang="ar-TN" sz="2000" dirty="0">
                          <a:effectLst/>
                        </a:rPr>
                        <a:t>الأحمدي</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208</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108</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307</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623</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1437031549"/>
                  </a:ext>
                </a:extLst>
              </a:tr>
              <a:tr h="532169">
                <a:tc>
                  <a:txBody>
                    <a:bodyPr/>
                    <a:lstStyle/>
                    <a:p>
                      <a:pPr algn="ctr" rtl="1">
                        <a:lnSpc>
                          <a:spcPct val="107000"/>
                        </a:lnSpc>
                        <a:spcAft>
                          <a:spcPts val="0"/>
                        </a:spcAft>
                      </a:pPr>
                      <a:r>
                        <a:rPr lang="ar-TN" sz="2000" dirty="0">
                          <a:effectLst/>
                        </a:rPr>
                        <a:t>الجهراء</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147</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162</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214</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523</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1423075372"/>
                  </a:ext>
                </a:extLst>
              </a:tr>
              <a:tr h="532169">
                <a:tc>
                  <a:txBody>
                    <a:bodyPr/>
                    <a:lstStyle/>
                    <a:p>
                      <a:pPr algn="ctr" rtl="1">
                        <a:lnSpc>
                          <a:spcPct val="107000"/>
                        </a:lnSpc>
                        <a:spcAft>
                          <a:spcPts val="0"/>
                        </a:spcAft>
                      </a:pPr>
                      <a:r>
                        <a:rPr lang="ar-TN" sz="2000" dirty="0">
                          <a:effectLst/>
                        </a:rPr>
                        <a:t>الفروانية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530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61</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891</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2654230167"/>
                  </a:ext>
                </a:extLst>
              </a:tr>
              <a:tr h="532169">
                <a:tc>
                  <a:txBody>
                    <a:bodyPr/>
                    <a:lstStyle/>
                    <a:p>
                      <a:pPr algn="ctr" rtl="1">
                        <a:lnSpc>
                          <a:spcPct val="107000"/>
                        </a:lnSpc>
                        <a:spcAft>
                          <a:spcPts val="0"/>
                        </a:spcAft>
                      </a:pPr>
                      <a:r>
                        <a:rPr lang="ar-TN" sz="2000" dirty="0">
                          <a:effectLst/>
                        </a:rPr>
                        <a:t>مبارك الكبير</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318</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349</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823717500"/>
                  </a:ext>
                </a:extLst>
              </a:tr>
              <a:tr h="532169">
                <a:tc>
                  <a:txBody>
                    <a:bodyPr/>
                    <a:lstStyle/>
                    <a:p>
                      <a:pPr algn="ctr" rtl="1">
                        <a:lnSpc>
                          <a:spcPct val="107000"/>
                        </a:lnSpc>
                        <a:spcAft>
                          <a:spcPts val="0"/>
                        </a:spcAft>
                      </a:pPr>
                      <a:r>
                        <a:rPr lang="ar-TN" sz="2000" dirty="0">
                          <a:effectLst/>
                        </a:rPr>
                        <a:t>المجموع</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1367</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544</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1559</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fr-FR"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3470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251645225"/>
                  </a:ext>
                </a:extLst>
              </a:tr>
            </a:tbl>
          </a:graphicData>
        </a:graphic>
      </p:graphicFrame>
      <p:sp>
        <p:nvSpPr>
          <p:cNvPr id="7" name="Rectangle 6">
            <a:extLst>
              <a:ext uri="{FF2B5EF4-FFF2-40B4-BE49-F238E27FC236}">
                <a16:creationId xmlns:a16="http://schemas.microsoft.com/office/drawing/2014/main" xmlns="" id="{C8503E84-C184-47F5-A7A5-D86D4CB3E99C}"/>
              </a:ext>
            </a:extLst>
          </p:cNvPr>
          <p:cNvSpPr/>
          <p:nvPr/>
        </p:nvSpPr>
        <p:spPr>
          <a:xfrm>
            <a:off x="2761129" y="933762"/>
            <a:ext cx="7494494" cy="830997"/>
          </a:xfrm>
          <a:prstGeom prst="rect">
            <a:avLst/>
          </a:prstGeom>
        </p:spPr>
        <p:txBody>
          <a:bodyPr wrap="square">
            <a:spAutoFit/>
          </a:bodyPr>
          <a:lstStyle/>
          <a:p>
            <a:pPr algn="ctr" rtl="1"/>
            <a:r>
              <a:rPr lang="ar-TN" sz="2400" b="1" dirty="0"/>
              <a:t>توزيع الأسر المعيشية التي استجابت للمسح حسب المحافظة وحسب نسبة</a:t>
            </a:r>
            <a:endParaRPr lang="fr-FR" sz="2400" dirty="0"/>
          </a:p>
          <a:p>
            <a:pPr algn="ctr" rtl="1"/>
            <a:r>
              <a:rPr lang="ar-TN" sz="2400" b="1" dirty="0"/>
              <a:t>الأسر الكويتية من إجمالي الأسر في منطقة العد</a:t>
            </a:r>
            <a:endParaRPr lang="fr-FR" sz="2400" dirty="0"/>
          </a:p>
        </p:txBody>
      </p:sp>
    </p:spTree>
    <p:extLst>
      <p:ext uri="{BB962C8B-B14F-4D97-AF65-F5344CB8AC3E}">
        <p14:creationId xmlns:p14="http://schemas.microsoft.com/office/powerpoint/2010/main" val="395067854"/>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2366</TotalTime>
  <Words>1424</Words>
  <Application>Microsoft Office PowerPoint</Application>
  <PresentationFormat>Widescreen</PresentationFormat>
  <Paragraphs>232</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Calibri Light</vt:lpstr>
      <vt:lpstr>Simplified Arabic</vt:lpstr>
      <vt:lpstr>Times New Roman</vt:lpstr>
      <vt:lpstr>Wingdings</vt:lpstr>
      <vt:lpstr>Wingdings 3</vt:lpstr>
      <vt:lpstr>Brin</vt:lpstr>
      <vt:lpstr>مسح الدخل والانفاق الأسري لدولة الكويت 2019 - 2021</vt:lpstr>
      <vt:lpstr> الفهرس</vt:lpstr>
      <vt:lpstr>مقدمة</vt:lpstr>
      <vt:lpstr>أهداف المسح</vt:lpstr>
      <vt:lpstr>أهداف المسح</vt:lpstr>
      <vt:lpstr>تصميم عينة المسح</vt:lpstr>
      <vt:lpstr>تصميم عينة المسح</vt:lpstr>
      <vt:lpstr>تصميم عينة المسح</vt:lpstr>
      <vt:lpstr>تصميم عينة المسح</vt:lpstr>
      <vt:lpstr>تصميم عينة المسح</vt:lpstr>
      <vt:lpstr>المصطلحات والمفاهيم </vt:lpstr>
      <vt:lpstr>المصطلحات والمفاهيم </vt:lpstr>
      <vt:lpstr>المصطلحات والمفاهيم </vt:lpstr>
      <vt:lpstr>المصطلحات والمفاهيم </vt:lpstr>
      <vt:lpstr>المصطلحات والمفاهيم </vt:lpstr>
      <vt:lpstr>فترات المعاينة للسلع والخدمات وتقديرات الإنفاق السنوي </vt:lpstr>
      <vt:lpstr>محتوى وهيكلة استمارات المسح </vt:lpstr>
      <vt:lpstr>أسلوب جمع البيانات</vt:lpstr>
      <vt:lpstr>معامل التكبير المتعلقة بالنفقات</vt:lpstr>
      <vt:lpstr>التحديات والحلول في ظل جائحة كرونا </vt:lpstr>
      <vt:lpstr>التحديات والحلول في ظل جائحة كرونا </vt:lpstr>
      <vt:lpstr>العمل الميداني</vt:lpstr>
      <vt:lpstr>شكرا على اهتمامكم</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Hosni NEMSIA</dc:creator>
  <cp:lastModifiedBy>Zakariya Al-Abri</cp:lastModifiedBy>
  <cp:revision>121</cp:revision>
  <dcterms:created xsi:type="dcterms:W3CDTF">2019-06-24T10:57:51Z</dcterms:created>
  <dcterms:modified xsi:type="dcterms:W3CDTF">2022-05-23T04:41:16Z</dcterms:modified>
</cp:coreProperties>
</file>