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474" r:id="rId5"/>
    <p:sldId id="483" r:id="rId6"/>
    <p:sldId id="484" r:id="rId7"/>
    <p:sldId id="485" r:id="rId8"/>
    <p:sldId id="486" r:id="rId9"/>
    <p:sldId id="487" r:id="rId10"/>
    <p:sldId id="488" r:id="rId11"/>
    <p:sldId id="268" r:id="rId12"/>
    <p:sldId id="489" r:id="rId13"/>
    <p:sldId id="490" r:id="rId14"/>
    <p:sldId id="1989" r:id="rId15"/>
    <p:sldId id="1992" r:id="rId16"/>
    <p:sldId id="1994" r:id="rId17"/>
    <p:sldId id="1995" r:id="rId18"/>
  </p:sldIdLst>
  <p:sldSz cx="12192000" cy="6858000"/>
  <p:notesSz cx="6794500" cy="9906000"/>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Medium"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7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yron" initials="LC" lastIdx="1" clrIdx="0">
    <p:extLst>
      <p:ext uri="{19B8F6BF-5375-455C-9EA6-DF929625EA0E}">
        <p15:presenceInfo xmlns:p15="http://schemas.microsoft.com/office/powerpoint/2012/main" userId="Laura Cyron" providerId="None"/>
      </p:ext>
    </p:extLst>
  </p:cmAuthor>
  <p:cmAuthor id="2" name="Torbjorn Fredriksson" initials="TF" lastIdx="1" clrIdx="1">
    <p:extLst>
      <p:ext uri="{19B8F6BF-5375-455C-9EA6-DF929625EA0E}">
        <p15:presenceInfo xmlns:p15="http://schemas.microsoft.com/office/powerpoint/2012/main" userId="Torbjorn Fredrik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B2"/>
    <a:srgbClr val="42A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36F2A-F774-4296-ADB9-028FE548D35B}" v="61" dt="2020-11-05T15:05:52.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3" autoAdjust="0"/>
  </p:normalViewPr>
  <p:slideViewPr>
    <p:cSldViewPr snapToGrid="0">
      <p:cViewPr varScale="1">
        <p:scale>
          <a:sx n="87" d="100"/>
          <a:sy n="87" d="100"/>
        </p:scale>
        <p:origin x="1392" y="96"/>
      </p:cViewPr>
      <p:guideLst>
        <p:guide orient="horz" pos="107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bjorn Fredriksson" userId="7b00378f-7f30-4a80-9446-899fbc27fe82" providerId="ADAL" clId="{E6036F2A-F774-4296-ADB9-028FE548D35B}"/>
    <pc:docChg chg="undo custSel addSld delSld modSld modMainMaster">
      <pc:chgData name="Torbjorn Fredriksson" userId="7b00378f-7f30-4a80-9446-899fbc27fe82" providerId="ADAL" clId="{E6036F2A-F774-4296-ADB9-028FE548D35B}" dt="2020-11-05T15:11:56.437" v="1966" actId="114"/>
      <pc:docMkLst>
        <pc:docMk/>
      </pc:docMkLst>
      <pc:sldChg chg="modSp add mod">
        <pc:chgData name="Torbjorn Fredriksson" userId="7b00378f-7f30-4a80-9446-899fbc27fe82" providerId="ADAL" clId="{E6036F2A-F774-4296-ADB9-028FE548D35B}" dt="2020-11-04T16:52:05.786" v="1691" actId="6549"/>
        <pc:sldMkLst>
          <pc:docMk/>
          <pc:sldMk cId="754165168" sldId="268"/>
        </pc:sldMkLst>
        <pc:spChg chg="mod">
          <ac:chgData name="Torbjorn Fredriksson" userId="7b00378f-7f30-4a80-9446-899fbc27fe82" providerId="ADAL" clId="{E6036F2A-F774-4296-ADB9-028FE548D35B}" dt="2020-11-04T16:52:05.786" v="1691" actId="6549"/>
          <ac:spMkLst>
            <pc:docMk/>
            <pc:sldMk cId="754165168" sldId="268"/>
            <ac:spMk id="9" creationId="{1C3A5C44-7403-9D4E-ADEB-25CCEBBB8A14}"/>
          </ac:spMkLst>
        </pc:spChg>
        <pc:graphicFrameChg chg="mod">
          <ac:chgData name="Torbjorn Fredriksson" userId="7b00378f-7f30-4a80-9446-899fbc27fe82" providerId="ADAL" clId="{E6036F2A-F774-4296-ADB9-028FE548D35B}" dt="2020-11-04T16:51:05.331" v="1670" actId="1037"/>
          <ac:graphicFrameMkLst>
            <pc:docMk/>
            <pc:sldMk cId="754165168" sldId="268"/>
            <ac:graphicFrameMk id="13" creationId="{CB606441-6FE4-FF4B-8F72-D36792AB8E23}"/>
          </ac:graphicFrameMkLst>
        </pc:graphicFrameChg>
      </pc:sldChg>
      <pc:sldChg chg="del">
        <pc:chgData name="Torbjorn Fredriksson" userId="7b00378f-7f30-4a80-9446-899fbc27fe82" providerId="ADAL" clId="{E6036F2A-F774-4296-ADB9-028FE548D35B}" dt="2020-11-04T16:22:05.938" v="820" actId="47"/>
        <pc:sldMkLst>
          <pc:docMk/>
          <pc:sldMk cId="3937953225" sldId="452"/>
        </pc:sldMkLst>
      </pc:sldChg>
      <pc:sldChg chg="del">
        <pc:chgData name="Torbjorn Fredriksson" userId="7b00378f-7f30-4a80-9446-899fbc27fe82" providerId="ADAL" clId="{E6036F2A-F774-4296-ADB9-028FE548D35B}" dt="2020-11-04T16:22:04.796" v="819" actId="47"/>
        <pc:sldMkLst>
          <pc:docMk/>
          <pc:sldMk cId="3403163976" sldId="475"/>
        </pc:sldMkLst>
      </pc:sldChg>
      <pc:sldChg chg="del">
        <pc:chgData name="Torbjorn Fredriksson" userId="7b00378f-7f30-4a80-9446-899fbc27fe82" providerId="ADAL" clId="{E6036F2A-F774-4296-ADB9-028FE548D35B}" dt="2020-11-04T16:22:10.079" v="823" actId="47"/>
        <pc:sldMkLst>
          <pc:docMk/>
          <pc:sldMk cId="1071913206" sldId="476"/>
        </pc:sldMkLst>
      </pc:sldChg>
      <pc:sldChg chg="del">
        <pc:chgData name="Torbjorn Fredriksson" userId="7b00378f-7f30-4a80-9446-899fbc27fe82" providerId="ADAL" clId="{E6036F2A-F774-4296-ADB9-028FE548D35B}" dt="2020-11-04T16:22:10.786" v="824" actId="47"/>
        <pc:sldMkLst>
          <pc:docMk/>
          <pc:sldMk cId="330819385" sldId="477"/>
        </pc:sldMkLst>
      </pc:sldChg>
      <pc:sldChg chg="del">
        <pc:chgData name="Torbjorn Fredriksson" userId="7b00378f-7f30-4a80-9446-899fbc27fe82" providerId="ADAL" clId="{E6036F2A-F774-4296-ADB9-028FE548D35B}" dt="2020-11-04T16:22:12.835" v="825" actId="47"/>
        <pc:sldMkLst>
          <pc:docMk/>
          <pc:sldMk cId="2089837781" sldId="478"/>
        </pc:sldMkLst>
      </pc:sldChg>
      <pc:sldChg chg="del">
        <pc:chgData name="Torbjorn Fredriksson" userId="7b00378f-7f30-4a80-9446-899fbc27fe82" providerId="ADAL" clId="{E6036F2A-F774-4296-ADB9-028FE548D35B}" dt="2020-11-04T16:22:14.486" v="826" actId="47"/>
        <pc:sldMkLst>
          <pc:docMk/>
          <pc:sldMk cId="3726667563" sldId="479"/>
        </pc:sldMkLst>
      </pc:sldChg>
      <pc:sldChg chg="del">
        <pc:chgData name="Torbjorn Fredriksson" userId="7b00378f-7f30-4a80-9446-899fbc27fe82" providerId="ADAL" clId="{E6036F2A-F774-4296-ADB9-028FE548D35B}" dt="2020-11-04T16:22:09.137" v="822" actId="47"/>
        <pc:sldMkLst>
          <pc:docMk/>
          <pc:sldMk cId="3756037542" sldId="480"/>
        </pc:sldMkLst>
      </pc:sldChg>
      <pc:sldChg chg="del">
        <pc:chgData name="Torbjorn Fredriksson" userId="7b00378f-7f30-4a80-9446-899fbc27fe82" providerId="ADAL" clId="{E6036F2A-F774-4296-ADB9-028FE548D35B}" dt="2020-11-04T16:22:07.044" v="821" actId="47"/>
        <pc:sldMkLst>
          <pc:docMk/>
          <pc:sldMk cId="3883487212" sldId="482"/>
        </pc:sldMkLst>
      </pc:sldChg>
      <pc:sldChg chg="addSp modSp mod">
        <pc:chgData name="Torbjorn Fredriksson" userId="7b00378f-7f30-4a80-9446-899fbc27fe82" providerId="ADAL" clId="{E6036F2A-F774-4296-ADB9-028FE548D35B}" dt="2020-11-04T14:14:05.784" v="395" actId="6549"/>
        <pc:sldMkLst>
          <pc:docMk/>
          <pc:sldMk cId="2265264216" sldId="483"/>
        </pc:sldMkLst>
        <pc:spChg chg="mod">
          <ac:chgData name="Torbjorn Fredriksson" userId="7b00378f-7f30-4a80-9446-899fbc27fe82" providerId="ADAL" clId="{E6036F2A-F774-4296-ADB9-028FE548D35B}" dt="2020-11-04T13:59:18.801" v="16" actId="6549"/>
          <ac:spMkLst>
            <pc:docMk/>
            <pc:sldMk cId="2265264216" sldId="483"/>
            <ac:spMk id="2" creationId="{EC403101-2576-4E1D-99E1-1BA04BD20E43}"/>
          </ac:spMkLst>
        </pc:spChg>
        <pc:spChg chg="mod">
          <ac:chgData name="Torbjorn Fredriksson" userId="7b00378f-7f30-4a80-9446-899fbc27fe82" providerId="ADAL" clId="{E6036F2A-F774-4296-ADB9-028FE548D35B}" dt="2020-11-04T14:10:28.719" v="364" actId="113"/>
          <ac:spMkLst>
            <pc:docMk/>
            <pc:sldMk cId="2265264216" sldId="483"/>
            <ac:spMk id="3" creationId="{205AC7D1-1DFA-45E1-AC71-922F2B3497D4}"/>
          </ac:spMkLst>
        </pc:spChg>
        <pc:spChg chg="add mod">
          <ac:chgData name="Torbjorn Fredriksson" userId="7b00378f-7f30-4a80-9446-899fbc27fe82" providerId="ADAL" clId="{E6036F2A-F774-4296-ADB9-028FE548D35B}" dt="2020-11-04T14:14:05.784" v="395" actId="6549"/>
          <ac:spMkLst>
            <pc:docMk/>
            <pc:sldMk cId="2265264216" sldId="483"/>
            <ac:spMk id="4" creationId="{51994299-A532-4E18-A2E8-F553A0153899}"/>
          </ac:spMkLst>
        </pc:spChg>
      </pc:sldChg>
      <pc:sldChg chg="addSp delSp modSp new mod addCm delCm modNotesTx">
        <pc:chgData name="Torbjorn Fredriksson" userId="7b00378f-7f30-4a80-9446-899fbc27fe82" providerId="ADAL" clId="{E6036F2A-F774-4296-ADB9-028FE548D35B}" dt="2020-11-05T15:11:56.437" v="1966" actId="114"/>
        <pc:sldMkLst>
          <pc:docMk/>
          <pc:sldMk cId="640090561" sldId="484"/>
        </pc:sldMkLst>
        <pc:spChg chg="mod">
          <ac:chgData name="Torbjorn Fredriksson" userId="7b00378f-7f30-4a80-9446-899fbc27fe82" providerId="ADAL" clId="{E6036F2A-F774-4296-ADB9-028FE548D35B}" dt="2020-11-04T14:15:19.692" v="442" actId="20577"/>
          <ac:spMkLst>
            <pc:docMk/>
            <pc:sldMk cId="640090561" sldId="484"/>
            <ac:spMk id="2" creationId="{AD6EADD1-9602-4797-BA55-27F1335DF1A5}"/>
          </ac:spMkLst>
        </pc:spChg>
        <pc:spChg chg="del">
          <ac:chgData name="Torbjorn Fredriksson" userId="7b00378f-7f30-4a80-9446-899fbc27fe82" providerId="ADAL" clId="{E6036F2A-F774-4296-ADB9-028FE548D35B}" dt="2020-11-04T14:32:08.036" v="443" actId="478"/>
          <ac:spMkLst>
            <pc:docMk/>
            <pc:sldMk cId="640090561" sldId="484"/>
            <ac:spMk id="3" creationId="{5C6B582D-EBD8-4CFB-8788-187ABF30270B}"/>
          </ac:spMkLst>
        </pc:spChg>
        <pc:spChg chg="add mod">
          <ac:chgData name="Torbjorn Fredriksson" userId="7b00378f-7f30-4a80-9446-899fbc27fe82" providerId="ADAL" clId="{E6036F2A-F774-4296-ADB9-028FE548D35B}" dt="2020-11-05T15:11:56.437" v="1966" actId="114"/>
          <ac:spMkLst>
            <pc:docMk/>
            <pc:sldMk cId="640090561" sldId="484"/>
            <ac:spMk id="6" creationId="{3A88C08B-7A65-4FAB-8747-82F7942713C6}"/>
          </ac:spMkLst>
        </pc:spChg>
        <pc:spChg chg="add del">
          <ac:chgData name="Torbjorn Fredriksson" userId="7b00378f-7f30-4a80-9446-899fbc27fe82" providerId="ADAL" clId="{E6036F2A-F774-4296-ADB9-028FE548D35B}" dt="2020-11-04T14:37:45.326" v="605" actId="478"/>
          <ac:spMkLst>
            <pc:docMk/>
            <pc:sldMk cId="640090561" sldId="484"/>
            <ac:spMk id="7" creationId="{33EDBA17-760A-4BB2-9E54-FCA5E767176F}"/>
          </ac:spMkLst>
        </pc:spChg>
        <pc:spChg chg="add mod">
          <ac:chgData name="Torbjorn Fredriksson" userId="7b00378f-7f30-4a80-9446-899fbc27fe82" providerId="ADAL" clId="{E6036F2A-F774-4296-ADB9-028FE548D35B}" dt="2020-11-04T14:38:38.866" v="638" actId="14100"/>
          <ac:spMkLst>
            <pc:docMk/>
            <pc:sldMk cId="640090561" sldId="484"/>
            <ac:spMk id="9" creationId="{DD077A15-A801-4D2C-B954-63A581E97810}"/>
          </ac:spMkLst>
        </pc:spChg>
        <pc:graphicFrameChg chg="add mod">
          <ac:chgData name="Torbjorn Fredriksson" userId="7b00378f-7f30-4a80-9446-899fbc27fe82" providerId="ADAL" clId="{E6036F2A-F774-4296-ADB9-028FE548D35B}" dt="2020-11-04T14:37:51.901" v="607" actId="14100"/>
          <ac:graphicFrameMkLst>
            <pc:docMk/>
            <pc:sldMk cId="640090561" sldId="484"/>
            <ac:graphicFrameMk id="5" creationId="{83BEF163-6FC1-43BE-8A46-8AE981FF2E59}"/>
          </ac:graphicFrameMkLst>
        </pc:graphicFrameChg>
        <pc:picChg chg="add del">
          <ac:chgData name="Torbjorn Fredriksson" userId="7b00378f-7f30-4a80-9446-899fbc27fe82" providerId="ADAL" clId="{E6036F2A-F774-4296-ADB9-028FE548D35B}" dt="2020-11-04T14:32:15.700" v="445"/>
          <ac:picMkLst>
            <pc:docMk/>
            <pc:sldMk cId="640090561" sldId="484"/>
            <ac:picMk id="4" creationId="{7E63A7B9-76E6-4043-BAC4-B7E90D75C36A}"/>
          </ac:picMkLst>
        </pc:picChg>
      </pc:sldChg>
      <pc:sldChg chg="addSp delSp modSp new mod">
        <pc:chgData name="Torbjorn Fredriksson" userId="7b00378f-7f30-4a80-9446-899fbc27fe82" providerId="ADAL" clId="{E6036F2A-F774-4296-ADB9-028FE548D35B}" dt="2020-11-05T15:11:08.521" v="1929" actId="20577"/>
        <pc:sldMkLst>
          <pc:docMk/>
          <pc:sldMk cId="1783660220" sldId="485"/>
        </pc:sldMkLst>
        <pc:spChg chg="mod">
          <ac:chgData name="Torbjorn Fredriksson" userId="7b00378f-7f30-4a80-9446-899fbc27fe82" providerId="ADAL" clId="{E6036F2A-F774-4296-ADB9-028FE548D35B}" dt="2020-11-04T15:35:01.598" v="687" actId="20577"/>
          <ac:spMkLst>
            <pc:docMk/>
            <pc:sldMk cId="1783660220" sldId="485"/>
            <ac:spMk id="2" creationId="{9543A5FF-E28B-448D-9F60-C42E971A7450}"/>
          </ac:spMkLst>
        </pc:spChg>
        <pc:spChg chg="del">
          <ac:chgData name="Torbjorn Fredriksson" userId="7b00378f-7f30-4a80-9446-899fbc27fe82" providerId="ADAL" clId="{E6036F2A-F774-4296-ADB9-028FE548D35B}" dt="2020-11-04T15:34:16.886" v="674" actId="478"/>
          <ac:spMkLst>
            <pc:docMk/>
            <pc:sldMk cId="1783660220" sldId="485"/>
            <ac:spMk id="3" creationId="{9B3D01CF-085E-4B16-9FBE-6DB2173E6641}"/>
          </ac:spMkLst>
        </pc:spChg>
        <pc:spChg chg="add del mod">
          <ac:chgData name="Torbjorn Fredriksson" userId="7b00378f-7f30-4a80-9446-899fbc27fe82" providerId="ADAL" clId="{E6036F2A-F774-4296-ADB9-028FE548D35B}" dt="2020-11-05T15:04:47.070" v="1815" actId="478"/>
          <ac:spMkLst>
            <pc:docMk/>
            <pc:sldMk cId="1783660220" sldId="485"/>
            <ac:spMk id="3" creationId="{F7B3C172-5FA9-442C-AE82-06A7E2EA6C60}"/>
          </ac:spMkLst>
        </pc:spChg>
        <pc:spChg chg="add mod">
          <ac:chgData name="Torbjorn Fredriksson" userId="7b00378f-7f30-4a80-9446-899fbc27fe82" providerId="ADAL" clId="{E6036F2A-F774-4296-ADB9-028FE548D35B}" dt="2020-11-05T15:05:58.769" v="1878" actId="20577"/>
          <ac:spMkLst>
            <pc:docMk/>
            <pc:sldMk cId="1783660220" sldId="485"/>
            <ac:spMk id="6" creationId="{3CE72D17-5373-428C-904A-AA07450C6C12}"/>
          </ac:spMkLst>
        </pc:spChg>
        <pc:graphicFrameChg chg="add mod modGraphic">
          <ac:chgData name="Torbjorn Fredriksson" userId="7b00378f-7f30-4a80-9446-899fbc27fe82" providerId="ADAL" clId="{E6036F2A-F774-4296-ADB9-028FE548D35B}" dt="2020-11-05T15:11:08.521" v="1929" actId="20577"/>
          <ac:graphicFrameMkLst>
            <pc:docMk/>
            <pc:sldMk cId="1783660220" sldId="485"/>
            <ac:graphicFrameMk id="4" creationId="{FB6BB34D-BFC4-4506-A40D-B1F44A8A2978}"/>
          </ac:graphicFrameMkLst>
        </pc:graphicFrameChg>
      </pc:sldChg>
      <pc:sldChg chg="addSp delSp modSp new mod">
        <pc:chgData name="Torbjorn Fredriksson" userId="7b00378f-7f30-4a80-9446-899fbc27fe82" providerId="ADAL" clId="{E6036F2A-F774-4296-ADB9-028FE548D35B}" dt="2020-11-04T16:21:33.997" v="818" actId="255"/>
        <pc:sldMkLst>
          <pc:docMk/>
          <pc:sldMk cId="3353841506" sldId="486"/>
        </pc:sldMkLst>
        <pc:spChg chg="mod">
          <ac:chgData name="Torbjorn Fredriksson" userId="7b00378f-7f30-4a80-9446-899fbc27fe82" providerId="ADAL" clId="{E6036F2A-F774-4296-ADB9-028FE548D35B}" dt="2020-11-04T16:21:33.997" v="818" actId="255"/>
          <ac:spMkLst>
            <pc:docMk/>
            <pc:sldMk cId="3353841506" sldId="486"/>
            <ac:spMk id="2" creationId="{8C509479-326D-4794-AFB6-BA833ACD81C1}"/>
          </ac:spMkLst>
        </pc:spChg>
        <pc:spChg chg="del">
          <ac:chgData name="Torbjorn Fredriksson" userId="7b00378f-7f30-4a80-9446-899fbc27fe82" providerId="ADAL" clId="{E6036F2A-F774-4296-ADB9-028FE548D35B}" dt="2020-11-04T15:39:15.342" v="692" actId="478"/>
          <ac:spMkLst>
            <pc:docMk/>
            <pc:sldMk cId="3353841506" sldId="486"/>
            <ac:spMk id="3" creationId="{0B62058C-66E1-4623-983A-D7098B4E2D2A}"/>
          </ac:spMkLst>
        </pc:spChg>
        <pc:spChg chg="add">
          <ac:chgData name="Torbjorn Fredriksson" userId="7b00378f-7f30-4a80-9446-899fbc27fe82" providerId="ADAL" clId="{E6036F2A-F774-4296-ADB9-028FE548D35B}" dt="2020-11-04T15:39:57.651" v="699" actId="22"/>
          <ac:spMkLst>
            <pc:docMk/>
            <pc:sldMk cId="3353841506" sldId="486"/>
            <ac:spMk id="6" creationId="{B4026338-BB5D-45D0-9F11-7371789AB891}"/>
          </ac:spMkLst>
        </pc:spChg>
        <pc:graphicFrameChg chg="add mod modGraphic">
          <ac:chgData name="Torbjorn Fredriksson" userId="7b00378f-7f30-4a80-9446-899fbc27fe82" providerId="ADAL" clId="{E6036F2A-F774-4296-ADB9-028FE548D35B}" dt="2020-11-04T15:39:44.233" v="698" actId="403"/>
          <ac:graphicFrameMkLst>
            <pc:docMk/>
            <pc:sldMk cId="3353841506" sldId="486"/>
            <ac:graphicFrameMk id="4" creationId="{2F9392AB-5C94-499D-AC33-BA82796673C3}"/>
          </ac:graphicFrameMkLst>
        </pc:graphicFrameChg>
      </pc:sldChg>
      <pc:sldChg chg="addSp delSp modSp new mod modNotesTx">
        <pc:chgData name="Torbjorn Fredriksson" userId="7b00378f-7f30-4a80-9446-899fbc27fe82" providerId="ADAL" clId="{E6036F2A-F774-4296-ADB9-028FE548D35B}" dt="2020-11-04T16:20:24.472" v="816"/>
        <pc:sldMkLst>
          <pc:docMk/>
          <pc:sldMk cId="1157493387" sldId="487"/>
        </pc:sldMkLst>
        <pc:spChg chg="mod">
          <ac:chgData name="Torbjorn Fredriksson" userId="7b00378f-7f30-4a80-9446-899fbc27fe82" providerId="ADAL" clId="{E6036F2A-F774-4296-ADB9-028FE548D35B}" dt="2020-11-04T15:49:38.014" v="703" actId="20577"/>
          <ac:spMkLst>
            <pc:docMk/>
            <pc:sldMk cId="1157493387" sldId="487"/>
            <ac:spMk id="2" creationId="{D4CE2671-2A8A-46BA-B86A-2BF2A9FF3311}"/>
          </ac:spMkLst>
        </pc:spChg>
        <pc:spChg chg="del">
          <ac:chgData name="Torbjorn Fredriksson" userId="7b00378f-7f30-4a80-9446-899fbc27fe82" providerId="ADAL" clId="{E6036F2A-F774-4296-ADB9-028FE548D35B}" dt="2020-11-04T15:49:42.249" v="704" actId="478"/>
          <ac:spMkLst>
            <pc:docMk/>
            <pc:sldMk cId="1157493387" sldId="487"/>
            <ac:spMk id="3" creationId="{2AAA2340-CD8B-42BE-9A6F-A6C74A4666D3}"/>
          </ac:spMkLst>
        </pc:spChg>
        <pc:spChg chg="add">
          <ac:chgData name="Torbjorn Fredriksson" userId="7b00378f-7f30-4a80-9446-899fbc27fe82" providerId="ADAL" clId="{E6036F2A-F774-4296-ADB9-028FE548D35B}" dt="2020-11-04T15:51:12.053" v="720" actId="22"/>
          <ac:spMkLst>
            <pc:docMk/>
            <pc:sldMk cId="1157493387" sldId="487"/>
            <ac:spMk id="6" creationId="{02D4D7BD-94C6-4047-91D7-9869BE06A547}"/>
          </ac:spMkLst>
        </pc:spChg>
        <pc:spChg chg="add mod">
          <ac:chgData name="Torbjorn Fredriksson" userId="7b00378f-7f30-4a80-9446-899fbc27fe82" providerId="ADAL" clId="{E6036F2A-F774-4296-ADB9-028FE548D35B}" dt="2020-11-04T15:53:54.290" v="734" actId="14100"/>
          <ac:spMkLst>
            <pc:docMk/>
            <pc:sldMk cId="1157493387" sldId="487"/>
            <ac:spMk id="7" creationId="{5FCAF447-533B-4E47-B1C8-EF6F6F503C82}"/>
          </ac:spMkLst>
        </pc:spChg>
        <pc:graphicFrameChg chg="add mod">
          <ac:chgData name="Torbjorn Fredriksson" userId="7b00378f-7f30-4a80-9446-899fbc27fe82" providerId="ADAL" clId="{E6036F2A-F774-4296-ADB9-028FE548D35B}" dt="2020-11-04T15:51:25.936" v="722" actId="255"/>
          <ac:graphicFrameMkLst>
            <pc:docMk/>
            <pc:sldMk cId="1157493387" sldId="487"/>
            <ac:graphicFrameMk id="4" creationId="{046807C8-C065-D440-B9DE-9651104C3055}"/>
          </ac:graphicFrameMkLst>
        </pc:graphicFrameChg>
      </pc:sldChg>
      <pc:sldChg chg="addSp delSp modSp new mod modNotesTx">
        <pc:chgData name="Torbjorn Fredriksson" userId="7b00378f-7f30-4a80-9446-899fbc27fe82" providerId="ADAL" clId="{E6036F2A-F774-4296-ADB9-028FE548D35B}" dt="2020-11-04T16:20:51.890" v="817"/>
        <pc:sldMkLst>
          <pc:docMk/>
          <pc:sldMk cId="2454906854" sldId="488"/>
        </pc:sldMkLst>
        <pc:spChg chg="mod">
          <ac:chgData name="Torbjorn Fredriksson" userId="7b00378f-7f30-4a80-9446-899fbc27fe82" providerId="ADAL" clId="{E6036F2A-F774-4296-ADB9-028FE548D35B}" dt="2020-11-04T15:56:30.309" v="800" actId="114"/>
          <ac:spMkLst>
            <pc:docMk/>
            <pc:sldMk cId="2454906854" sldId="488"/>
            <ac:spMk id="2" creationId="{78563514-D472-4857-8D11-353F6793106C}"/>
          </ac:spMkLst>
        </pc:spChg>
        <pc:spChg chg="del">
          <ac:chgData name="Torbjorn Fredriksson" userId="7b00378f-7f30-4a80-9446-899fbc27fe82" providerId="ADAL" clId="{E6036F2A-F774-4296-ADB9-028FE548D35B}" dt="2020-11-04T15:54:09.873" v="736" actId="478"/>
          <ac:spMkLst>
            <pc:docMk/>
            <pc:sldMk cId="2454906854" sldId="488"/>
            <ac:spMk id="3" creationId="{DD05E42E-2F3A-4393-9E78-7A9CF2852A4D}"/>
          </ac:spMkLst>
        </pc:spChg>
        <pc:spChg chg="add">
          <ac:chgData name="Torbjorn Fredriksson" userId="7b00378f-7f30-4a80-9446-899fbc27fe82" providerId="ADAL" clId="{E6036F2A-F774-4296-ADB9-028FE548D35B}" dt="2020-11-04T15:56:56.182" v="803" actId="22"/>
          <ac:spMkLst>
            <pc:docMk/>
            <pc:sldMk cId="2454906854" sldId="488"/>
            <ac:spMk id="7" creationId="{42EA882D-4D98-4E8D-B05C-74AD53DC1F40}"/>
          </ac:spMkLst>
        </pc:spChg>
        <pc:graphicFrameChg chg="add mod modGraphic">
          <ac:chgData name="Torbjorn Fredriksson" userId="7b00378f-7f30-4a80-9446-899fbc27fe82" providerId="ADAL" clId="{E6036F2A-F774-4296-ADB9-028FE548D35B}" dt="2020-11-04T16:18:33.103" v="814" actId="14734"/>
          <ac:graphicFrameMkLst>
            <pc:docMk/>
            <pc:sldMk cId="2454906854" sldId="488"/>
            <ac:graphicFrameMk id="4" creationId="{B5523994-3C39-40F6-8DB4-57736DD0EB41}"/>
          </ac:graphicFrameMkLst>
        </pc:graphicFrameChg>
        <pc:graphicFrameChg chg="add del mod">
          <ac:chgData name="Torbjorn Fredriksson" userId="7b00378f-7f30-4a80-9446-899fbc27fe82" providerId="ADAL" clId="{E6036F2A-F774-4296-ADB9-028FE548D35B}" dt="2020-11-04T15:56:47.110" v="802"/>
          <ac:graphicFrameMkLst>
            <pc:docMk/>
            <pc:sldMk cId="2454906854" sldId="488"/>
            <ac:graphicFrameMk id="5" creationId="{AAC74DF4-85BB-4C00-B163-3DDA3210C12A}"/>
          </ac:graphicFrameMkLst>
        </pc:graphicFrameChg>
      </pc:sldChg>
      <pc:sldChg chg="modSp new mod modNotesTx">
        <pc:chgData name="Torbjorn Fredriksson" userId="7b00378f-7f30-4a80-9446-899fbc27fe82" providerId="ADAL" clId="{E6036F2A-F774-4296-ADB9-028FE548D35B}" dt="2020-11-04T16:47:50.490" v="1633" actId="114"/>
        <pc:sldMkLst>
          <pc:docMk/>
          <pc:sldMk cId="498864022" sldId="489"/>
        </pc:sldMkLst>
        <pc:spChg chg="mod">
          <ac:chgData name="Torbjorn Fredriksson" userId="7b00378f-7f30-4a80-9446-899fbc27fe82" providerId="ADAL" clId="{E6036F2A-F774-4296-ADB9-028FE548D35B}" dt="2020-11-04T16:22:35.050" v="888" actId="20577"/>
          <ac:spMkLst>
            <pc:docMk/>
            <pc:sldMk cId="498864022" sldId="489"/>
            <ac:spMk id="2" creationId="{E45E0CFC-2C16-4BF6-965E-5CBA429373E6}"/>
          </ac:spMkLst>
        </pc:spChg>
        <pc:spChg chg="mod">
          <ac:chgData name="Torbjorn Fredriksson" userId="7b00378f-7f30-4a80-9446-899fbc27fe82" providerId="ADAL" clId="{E6036F2A-F774-4296-ADB9-028FE548D35B}" dt="2020-11-04T16:47:50.490" v="1633" actId="114"/>
          <ac:spMkLst>
            <pc:docMk/>
            <pc:sldMk cId="498864022" sldId="489"/>
            <ac:spMk id="3" creationId="{7C09FCE5-5535-4C1E-ACDD-853FFD81E428}"/>
          </ac:spMkLst>
        </pc:spChg>
      </pc:sldChg>
      <pc:sldChg chg="modSp new mod">
        <pc:chgData name="Torbjorn Fredriksson" userId="7b00378f-7f30-4a80-9446-899fbc27fe82" providerId="ADAL" clId="{E6036F2A-F774-4296-ADB9-028FE548D35B}" dt="2020-11-04T16:44:32.881" v="1580" actId="20577"/>
        <pc:sldMkLst>
          <pc:docMk/>
          <pc:sldMk cId="280438745" sldId="490"/>
        </pc:sldMkLst>
        <pc:spChg chg="mod">
          <ac:chgData name="Torbjorn Fredriksson" userId="7b00378f-7f30-4a80-9446-899fbc27fe82" providerId="ADAL" clId="{E6036F2A-F774-4296-ADB9-028FE548D35B}" dt="2020-11-04T16:41:28.722" v="1258" actId="404"/>
          <ac:spMkLst>
            <pc:docMk/>
            <pc:sldMk cId="280438745" sldId="490"/>
            <ac:spMk id="2" creationId="{73BB9576-5B6A-4686-A625-E0A2A1D707ED}"/>
          </ac:spMkLst>
        </pc:spChg>
        <pc:spChg chg="mod">
          <ac:chgData name="Torbjorn Fredriksson" userId="7b00378f-7f30-4a80-9446-899fbc27fe82" providerId="ADAL" clId="{E6036F2A-F774-4296-ADB9-028FE548D35B}" dt="2020-11-04T16:44:32.881" v="1580" actId="20577"/>
          <ac:spMkLst>
            <pc:docMk/>
            <pc:sldMk cId="280438745" sldId="490"/>
            <ac:spMk id="3" creationId="{D218CFB7-26D4-44A3-9558-8F468DD6AF12}"/>
          </ac:spMkLst>
        </pc:spChg>
      </pc:sldChg>
      <pc:sldChg chg="add">
        <pc:chgData name="Torbjorn Fredriksson" userId="7b00378f-7f30-4a80-9446-899fbc27fe82" providerId="ADAL" clId="{E6036F2A-F774-4296-ADB9-028FE548D35B}" dt="2020-11-04T16:38:06.232" v="1200"/>
        <pc:sldMkLst>
          <pc:docMk/>
          <pc:sldMk cId="1568841920" sldId="1989"/>
        </pc:sldMkLst>
      </pc:sldChg>
      <pc:sldChg chg="add">
        <pc:chgData name="Torbjorn Fredriksson" userId="7b00378f-7f30-4a80-9446-899fbc27fe82" providerId="ADAL" clId="{E6036F2A-F774-4296-ADB9-028FE548D35B}" dt="2020-11-04T16:39:00.847" v="1201"/>
        <pc:sldMkLst>
          <pc:docMk/>
          <pc:sldMk cId="121538770" sldId="1992"/>
        </pc:sldMkLst>
      </pc:sldChg>
      <pc:sldChg chg="add">
        <pc:chgData name="Torbjorn Fredriksson" userId="7b00378f-7f30-4a80-9446-899fbc27fe82" providerId="ADAL" clId="{E6036F2A-F774-4296-ADB9-028FE548D35B}" dt="2020-11-04T16:40:05.921" v="1202"/>
        <pc:sldMkLst>
          <pc:docMk/>
          <pc:sldMk cId="336447620" sldId="1994"/>
        </pc:sldMkLst>
      </pc:sldChg>
      <pc:sldChg chg="addSp delSp modSp new mod modClrScheme chgLayout">
        <pc:chgData name="Torbjorn Fredriksson" userId="7b00378f-7f30-4a80-9446-899fbc27fe82" providerId="ADAL" clId="{E6036F2A-F774-4296-ADB9-028FE548D35B}" dt="2020-11-04T16:45:46.820" v="1596" actId="20577"/>
        <pc:sldMkLst>
          <pc:docMk/>
          <pc:sldMk cId="3315611617" sldId="1995"/>
        </pc:sldMkLst>
        <pc:spChg chg="del">
          <ac:chgData name="Torbjorn Fredriksson" userId="7b00378f-7f30-4a80-9446-899fbc27fe82" providerId="ADAL" clId="{E6036F2A-F774-4296-ADB9-028FE548D35B}" dt="2020-11-04T16:45:13.084" v="1582" actId="700"/>
          <ac:spMkLst>
            <pc:docMk/>
            <pc:sldMk cId="3315611617" sldId="1995"/>
            <ac:spMk id="2" creationId="{4F3A3049-36E4-4D47-B309-1B991962508C}"/>
          </ac:spMkLst>
        </pc:spChg>
        <pc:spChg chg="add mod">
          <ac:chgData name="Torbjorn Fredriksson" userId="7b00378f-7f30-4a80-9446-899fbc27fe82" providerId="ADAL" clId="{E6036F2A-F774-4296-ADB9-028FE548D35B}" dt="2020-11-04T16:45:46.820" v="1596" actId="20577"/>
          <ac:spMkLst>
            <pc:docMk/>
            <pc:sldMk cId="3315611617" sldId="1995"/>
            <ac:spMk id="3" creationId="{644F2020-48EF-4437-A286-DC04A4160F71}"/>
          </ac:spMkLst>
        </pc:spChg>
      </pc:sldChg>
      <pc:sldMasterChg chg="delSldLayout modSldLayout">
        <pc:chgData name="Torbjorn Fredriksson" userId="7b00378f-7f30-4a80-9446-899fbc27fe82" providerId="ADAL" clId="{E6036F2A-F774-4296-ADB9-028FE548D35B}" dt="2020-11-04T16:22:14.486" v="826" actId="47"/>
        <pc:sldMasterMkLst>
          <pc:docMk/>
          <pc:sldMasterMk cId="0" sldId="2147483659"/>
        </pc:sldMasterMkLst>
        <pc:sldLayoutChg chg="modSp mod">
          <pc:chgData name="Torbjorn Fredriksson" userId="7b00378f-7f30-4a80-9446-899fbc27fe82" providerId="ADAL" clId="{E6036F2A-F774-4296-ADB9-028FE548D35B}" dt="2020-11-04T14:02:20.645" v="51" actId="255"/>
          <pc:sldLayoutMkLst>
            <pc:docMk/>
            <pc:sldMasterMk cId="0" sldId="2147483659"/>
            <pc:sldLayoutMk cId="0" sldId="2147483650"/>
          </pc:sldLayoutMkLst>
          <pc:spChg chg="mod">
            <ac:chgData name="Torbjorn Fredriksson" userId="7b00378f-7f30-4a80-9446-899fbc27fe82" providerId="ADAL" clId="{E6036F2A-F774-4296-ADB9-028FE548D35B}" dt="2020-11-04T14:01:42.787" v="43" actId="255"/>
            <ac:spMkLst>
              <pc:docMk/>
              <pc:sldMasterMk cId="0" sldId="2147483659"/>
              <pc:sldLayoutMk cId="0" sldId="2147483650"/>
              <ac:spMk id="28" creationId="{00000000-0000-0000-0000-000000000000}"/>
            </ac:spMkLst>
          </pc:spChg>
          <pc:spChg chg="mod">
            <ac:chgData name="Torbjorn Fredriksson" userId="7b00378f-7f30-4a80-9446-899fbc27fe82" providerId="ADAL" clId="{E6036F2A-F774-4296-ADB9-028FE548D35B}" dt="2020-11-04T14:02:20.645" v="51" actId="255"/>
            <ac:spMkLst>
              <pc:docMk/>
              <pc:sldMasterMk cId="0" sldId="2147483659"/>
              <pc:sldLayoutMk cId="0" sldId="2147483650"/>
              <ac:spMk id="29" creationId="{00000000-0000-0000-0000-000000000000}"/>
            </ac:spMkLst>
          </pc:spChg>
        </pc:sldLayoutChg>
        <pc:sldLayoutChg chg="del">
          <pc:chgData name="Torbjorn Fredriksson" userId="7b00378f-7f30-4a80-9446-899fbc27fe82" providerId="ADAL" clId="{E6036F2A-F774-4296-ADB9-028FE548D35B}" dt="2020-11-04T16:22:14.486" v="826" actId="47"/>
          <pc:sldLayoutMkLst>
            <pc:docMk/>
            <pc:sldMasterMk cId="0" sldId="2147483659"/>
            <pc:sldLayoutMk cId="2022551346"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ke\Documents\Work\UNCTAD\2019%20eCom%20Sales\Shopp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ike\Documents\Work\UNCTAD\2019%20B2C%20Index\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ike\Documents\Work\UNCTAD\2019%20B2C%20Index\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fr-CH" sz="2000" b="1" dirty="0"/>
              <a:t>Top-10 countries</a:t>
            </a:r>
            <a:r>
              <a:rPr lang="fr-CH" sz="2000" b="1" baseline="0" dirty="0"/>
              <a:t> by total e-commerce 2018</a:t>
            </a:r>
            <a:endParaRPr lang="fr-CH"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569291338582676"/>
          <c:y val="0.17171296296296296"/>
          <c:w val="0.72896675415573053"/>
          <c:h val="0.63255358705161846"/>
        </c:manualLayout>
      </c:layout>
      <c:barChart>
        <c:barDir val="bar"/>
        <c:grouping val="stacked"/>
        <c:varyColors val="0"/>
        <c:ser>
          <c:idx val="0"/>
          <c:order val="0"/>
          <c:tx>
            <c:strRef>
              <c:f>Sheet1!$L$3</c:f>
              <c:strCache>
                <c:ptCount val="1"/>
                <c:pt idx="0">
                  <c:v>B2B</c:v>
                </c:pt>
              </c:strCache>
            </c:strRef>
          </c:tx>
          <c:spPr>
            <a:solidFill>
              <a:schemeClr val="accent1"/>
            </a:solidFill>
            <a:ln>
              <a:noFill/>
            </a:ln>
            <a:effectLst/>
          </c:spPr>
          <c:invertIfNegative val="0"/>
          <c:cat>
            <c:strRef>
              <c:f>Sheet1!$K$4:$K$15</c:f>
              <c:strCache>
                <c:ptCount val="11"/>
                <c:pt idx="0">
                  <c:v>ROW</c:v>
                </c:pt>
                <c:pt idx="1">
                  <c:v>Spain</c:v>
                </c:pt>
                <c:pt idx="2">
                  <c:v>Australia</c:v>
                </c:pt>
                <c:pt idx="3">
                  <c:v>Italy</c:v>
                </c:pt>
                <c:pt idx="4">
                  <c:v>Germany</c:v>
                </c:pt>
                <c:pt idx="5">
                  <c:v>France</c:v>
                </c:pt>
                <c:pt idx="6">
                  <c:v>United Kingdom</c:v>
                </c:pt>
                <c:pt idx="7">
                  <c:v>Korea (Rep.)</c:v>
                </c:pt>
                <c:pt idx="8">
                  <c:v>China</c:v>
                </c:pt>
                <c:pt idx="9">
                  <c:v>Japan</c:v>
                </c:pt>
                <c:pt idx="10">
                  <c:v>United States</c:v>
                </c:pt>
              </c:strCache>
            </c:strRef>
          </c:cat>
          <c:val>
            <c:numRef>
              <c:f>Sheet1!$L$4:$L$15</c:f>
              <c:numCache>
                <c:formatCode>General</c:formatCode>
                <c:ptCount val="12"/>
                <c:pt idx="0" formatCode="#,##0">
                  <c:v>5486</c:v>
                </c:pt>
                <c:pt idx="1">
                  <c:v>261</c:v>
                </c:pt>
                <c:pt idx="2">
                  <c:v>326</c:v>
                </c:pt>
                <c:pt idx="3">
                  <c:v>362</c:v>
                </c:pt>
                <c:pt idx="4">
                  <c:v>620</c:v>
                </c:pt>
                <c:pt idx="5">
                  <c:v>687</c:v>
                </c:pt>
                <c:pt idx="6">
                  <c:v>652</c:v>
                </c:pt>
                <c:pt idx="7" formatCode="#,##0">
                  <c:v>1263</c:v>
                </c:pt>
                <c:pt idx="8">
                  <c:v>943</c:v>
                </c:pt>
                <c:pt idx="9" formatCode="#,##0">
                  <c:v>3117</c:v>
                </c:pt>
                <c:pt idx="10" formatCode="#,##0">
                  <c:v>7542</c:v>
                </c:pt>
              </c:numCache>
            </c:numRef>
          </c:val>
          <c:extLst>
            <c:ext xmlns:c16="http://schemas.microsoft.com/office/drawing/2014/chart" uri="{C3380CC4-5D6E-409C-BE32-E72D297353CC}">
              <c16:uniqueId val="{00000000-3D2B-4C1E-A515-664D9D3D6BF8}"/>
            </c:ext>
          </c:extLst>
        </c:ser>
        <c:ser>
          <c:idx val="1"/>
          <c:order val="1"/>
          <c:tx>
            <c:strRef>
              <c:f>Sheet1!$M$3</c:f>
              <c:strCache>
                <c:ptCount val="1"/>
                <c:pt idx="0">
                  <c:v>B2C</c:v>
                </c:pt>
              </c:strCache>
            </c:strRef>
          </c:tx>
          <c:spPr>
            <a:solidFill>
              <a:schemeClr val="accent2"/>
            </a:solidFill>
            <a:ln>
              <a:noFill/>
            </a:ln>
            <a:effectLst/>
          </c:spPr>
          <c:invertIfNegative val="0"/>
          <c:cat>
            <c:strRef>
              <c:f>Sheet1!$K$4:$K$15</c:f>
              <c:strCache>
                <c:ptCount val="11"/>
                <c:pt idx="0">
                  <c:v>ROW</c:v>
                </c:pt>
                <c:pt idx="1">
                  <c:v>Spain</c:v>
                </c:pt>
                <c:pt idx="2">
                  <c:v>Australia</c:v>
                </c:pt>
                <c:pt idx="3">
                  <c:v>Italy</c:v>
                </c:pt>
                <c:pt idx="4">
                  <c:v>Germany</c:v>
                </c:pt>
                <c:pt idx="5">
                  <c:v>France</c:v>
                </c:pt>
                <c:pt idx="6">
                  <c:v>United Kingdom</c:v>
                </c:pt>
                <c:pt idx="7">
                  <c:v>Korea (Rep.)</c:v>
                </c:pt>
                <c:pt idx="8">
                  <c:v>China</c:v>
                </c:pt>
                <c:pt idx="9">
                  <c:v>Japan</c:v>
                </c:pt>
                <c:pt idx="10">
                  <c:v>United States</c:v>
                </c:pt>
              </c:strCache>
            </c:strRef>
          </c:cat>
          <c:val>
            <c:numRef>
              <c:f>Sheet1!$M$4:$M$15</c:f>
              <c:numCache>
                <c:formatCode>General</c:formatCode>
                <c:ptCount val="12"/>
                <c:pt idx="0" formatCode="#,##0">
                  <c:v>1052</c:v>
                </c:pt>
                <c:pt idx="1">
                  <c:v>72</c:v>
                </c:pt>
                <c:pt idx="2">
                  <c:v>21</c:v>
                </c:pt>
                <c:pt idx="3">
                  <c:v>32</c:v>
                </c:pt>
                <c:pt idx="4">
                  <c:v>101</c:v>
                </c:pt>
                <c:pt idx="5">
                  <c:v>121</c:v>
                </c:pt>
                <c:pt idx="6">
                  <c:v>266</c:v>
                </c:pt>
                <c:pt idx="7">
                  <c:v>102</c:v>
                </c:pt>
                <c:pt idx="8" formatCode="#,##0">
                  <c:v>1361</c:v>
                </c:pt>
                <c:pt idx="9">
                  <c:v>163</c:v>
                </c:pt>
                <c:pt idx="10" formatCode="#,##0">
                  <c:v>1098</c:v>
                </c:pt>
              </c:numCache>
            </c:numRef>
          </c:val>
          <c:extLst>
            <c:ext xmlns:c16="http://schemas.microsoft.com/office/drawing/2014/chart" uri="{C3380CC4-5D6E-409C-BE32-E72D297353CC}">
              <c16:uniqueId val="{00000001-3D2B-4C1E-A515-664D9D3D6BF8}"/>
            </c:ext>
          </c:extLst>
        </c:ser>
        <c:dLbls>
          <c:showLegendKey val="0"/>
          <c:showVal val="0"/>
          <c:showCatName val="0"/>
          <c:showSerName val="0"/>
          <c:showPercent val="0"/>
          <c:showBubbleSize val="0"/>
        </c:dLbls>
        <c:gapWidth val="150"/>
        <c:overlap val="100"/>
        <c:axId val="506799360"/>
        <c:axId val="506802968"/>
      </c:barChart>
      <c:catAx>
        <c:axId val="50679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6802968"/>
        <c:crosses val="autoZero"/>
        <c:auto val="1"/>
        <c:lblAlgn val="ctr"/>
        <c:lblOffset val="100"/>
        <c:noMultiLvlLbl val="0"/>
      </c:catAx>
      <c:valAx>
        <c:axId val="506802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USD billions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6799360"/>
        <c:crosses val="autoZero"/>
        <c:crossBetween val="between"/>
      </c:valAx>
      <c:spPr>
        <a:noFill/>
        <a:ln>
          <a:noFill/>
        </a:ln>
        <a:effectLst/>
      </c:spPr>
    </c:plotArea>
    <c:legend>
      <c:legendPos val="b"/>
      <c:layout>
        <c:manualLayout>
          <c:xMode val="edge"/>
          <c:yMode val="edge"/>
          <c:x val="0.64159186351706032"/>
          <c:y val="0.47280037911927675"/>
          <c:w val="0.16126049868766404"/>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Sheet2!$A$2</c:f>
              <c:strCache>
                <c:ptCount val="1"/>
                <c:pt idx="0">
                  <c:v>Domestic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Sheet2!$B$1:$D$1</c:f>
              <c:numCache>
                <c:formatCode>General</c:formatCode>
                <c:ptCount val="3"/>
                <c:pt idx="0">
                  <c:v>2016</c:v>
                </c:pt>
                <c:pt idx="1">
                  <c:v>2017</c:v>
                </c:pt>
                <c:pt idx="2">
                  <c:v>2018</c:v>
                </c:pt>
              </c:numCache>
            </c:numRef>
          </c:cat>
          <c:val>
            <c:numRef>
              <c:f>Sheet2!$B$2:$D$2</c:f>
              <c:numCache>
                <c:formatCode>_(* #,##0_);_(* \(#,##0\);_(* "-"??_);_(@_)</c:formatCode>
                <c:ptCount val="3"/>
                <c:pt idx="0">
                  <c:v>914.049364586617</c:v>
                </c:pt>
                <c:pt idx="1">
                  <c:v>1054.5485474786949</c:v>
                </c:pt>
                <c:pt idx="2">
                  <c:v>1122.193644191439</c:v>
                </c:pt>
              </c:numCache>
            </c:numRef>
          </c:val>
          <c:extLst>
            <c:ext xmlns:c16="http://schemas.microsoft.com/office/drawing/2014/chart" uri="{C3380CC4-5D6E-409C-BE32-E72D297353CC}">
              <c16:uniqueId val="{00000000-C33E-477F-A3D7-DDEA8A82A1C9}"/>
            </c:ext>
          </c:extLst>
        </c:ser>
        <c:ser>
          <c:idx val="0"/>
          <c:order val="1"/>
          <c:tx>
            <c:strRef>
              <c:f>Sheet2!$A$3</c:f>
              <c:strCache>
                <c:ptCount val="1"/>
                <c:pt idx="0">
                  <c:v>Cross border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Sheet2!$B$1:$D$1</c:f>
              <c:numCache>
                <c:formatCode>General</c:formatCode>
                <c:ptCount val="3"/>
                <c:pt idx="0">
                  <c:v>2016</c:v>
                </c:pt>
                <c:pt idx="1">
                  <c:v>2017</c:v>
                </c:pt>
                <c:pt idx="2">
                  <c:v>2018</c:v>
                </c:pt>
              </c:numCache>
            </c:numRef>
          </c:cat>
          <c:val>
            <c:numRef>
              <c:f>Sheet2!$B$3:$D$3</c:f>
              <c:numCache>
                <c:formatCode>_(* #,##0_);_(* \(#,##0\);_(* "-"??_);_(@_)</c:formatCode>
                <c:ptCount val="3"/>
                <c:pt idx="0">
                  <c:v>200</c:v>
                </c:pt>
                <c:pt idx="1">
                  <c:v>277</c:v>
                </c:pt>
                <c:pt idx="2">
                  <c:v>330.23381621626851</c:v>
                </c:pt>
              </c:numCache>
            </c:numRef>
          </c:val>
          <c:extLst>
            <c:ext xmlns:c16="http://schemas.microsoft.com/office/drawing/2014/chart" uri="{C3380CC4-5D6E-409C-BE32-E72D297353CC}">
              <c16:uniqueId val="{00000001-C33E-477F-A3D7-DDEA8A82A1C9}"/>
            </c:ext>
          </c:extLst>
        </c:ser>
        <c:dLbls>
          <c:showLegendKey val="0"/>
          <c:showVal val="0"/>
          <c:showCatName val="0"/>
          <c:showSerName val="0"/>
          <c:showPercent val="0"/>
          <c:showBubbleSize val="0"/>
        </c:dLbls>
        <c:gapWidth val="219"/>
        <c:overlap val="100"/>
        <c:axId val="2103318568"/>
        <c:axId val="2067156632"/>
      </c:barChart>
      <c:lineChart>
        <c:grouping val="standard"/>
        <c:varyColors val="0"/>
        <c:ser>
          <c:idx val="2"/>
          <c:order val="2"/>
          <c:tx>
            <c:strRef>
              <c:f>Sheet2!$A$4</c:f>
              <c:strCache>
                <c:ptCount val="1"/>
                <c:pt idx="0">
                  <c:v>Total shoppers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Sheet2!$B$1:$D$1</c:f>
              <c:numCache>
                <c:formatCode>General</c:formatCode>
                <c:ptCount val="3"/>
                <c:pt idx="0">
                  <c:v>2016</c:v>
                </c:pt>
                <c:pt idx="1">
                  <c:v>2017</c:v>
                </c:pt>
                <c:pt idx="2">
                  <c:v>2018</c:v>
                </c:pt>
              </c:numCache>
            </c:numRef>
          </c:cat>
          <c:val>
            <c:numRef>
              <c:f>Sheet2!$B$4:$D$4</c:f>
              <c:numCache>
                <c:formatCode>_(* #,##0_);_(* \(#,##0\);_(* "-"??_);_(@_)</c:formatCode>
                <c:ptCount val="3"/>
                <c:pt idx="0">
                  <c:v>1114.049364586617</c:v>
                </c:pt>
                <c:pt idx="1">
                  <c:v>1331.5485474786949</c:v>
                </c:pt>
                <c:pt idx="2">
                  <c:v>1452.4274604077079</c:v>
                </c:pt>
              </c:numCache>
            </c:numRef>
          </c:val>
          <c:smooth val="0"/>
          <c:extLst>
            <c:ext xmlns:c16="http://schemas.microsoft.com/office/drawing/2014/chart" uri="{C3380CC4-5D6E-409C-BE32-E72D297353CC}">
              <c16:uniqueId val="{00000002-C33E-477F-A3D7-DDEA8A82A1C9}"/>
            </c:ext>
          </c:extLst>
        </c:ser>
        <c:dLbls>
          <c:showLegendKey val="0"/>
          <c:showVal val="0"/>
          <c:showCatName val="0"/>
          <c:showSerName val="0"/>
          <c:showPercent val="0"/>
          <c:showBubbleSize val="0"/>
        </c:dLbls>
        <c:marker val="1"/>
        <c:smooth val="0"/>
        <c:axId val="2103134600"/>
        <c:axId val="2066079080"/>
      </c:lineChart>
      <c:catAx>
        <c:axId val="210331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67156632"/>
        <c:crosses val="autoZero"/>
        <c:auto val="1"/>
        <c:lblAlgn val="ctr"/>
        <c:lblOffset val="100"/>
        <c:noMultiLvlLbl val="0"/>
      </c:catAx>
      <c:valAx>
        <c:axId val="20671566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103318568"/>
        <c:crosses val="autoZero"/>
        <c:crossBetween val="between"/>
      </c:valAx>
      <c:valAx>
        <c:axId val="2066079080"/>
        <c:scaling>
          <c:orientation val="minMax"/>
          <c:max val="1600"/>
          <c:min val="0"/>
        </c:scaling>
        <c:delete val="1"/>
        <c:axPos val="r"/>
        <c:numFmt formatCode="_(* #,##0_);_(* \(#,##0\);_(* &quot;-&quot;??_);_(@_)" sourceLinked="1"/>
        <c:majorTickMark val="out"/>
        <c:minorTickMark val="none"/>
        <c:tickLblPos val="nextTo"/>
        <c:crossAx val="2103134600"/>
        <c:crosses val="max"/>
        <c:crossBetween val="between"/>
      </c:valAx>
      <c:catAx>
        <c:axId val="2103134600"/>
        <c:scaling>
          <c:orientation val="minMax"/>
        </c:scaling>
        <c:delete val="1"/>
        <c:axPos val="b"/>
        <c:numFmt formatCode="General" sourceLinked="1"/>
        <c:majorTickMark val="out"/>
        <c:minorTickMark val="none"/>
        <c:tickLblPos val="nextTo"/>
        <c:crossAx val="2066079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effectLst/>
                <a:latin typeface="+mn-lt"/>
                <a:ea typeface="+mn-ea"/>
                <a:cs typeface="+mn-cs"/>
              </a:defRPr>
            </a:pPr>
            <a:r>
              <a:rPr lang="en-US" sz="1600" b="1" dirty="0">
                <a:solidFill>
                  <a:schemeClr val="tx1"/>
                </a:solidFill>
              </a:rPr>
              <a:t>Online sales to Dutch consumers by EU </a:t>
            </a:r>
            <a:r>
              <a:rPr lang="en-US" sz="1600" b="1" dirty="0" err="1">
                <a:solidFill>
                  <a:schemeClr val="tx1"/>
                </a:solidFill>
              </a:rPr>
              <a:t>webshops</a:t>
            </a:r>
            <a:r>
              <a:rPr lang="en-US" sz="1600" b="1" dirty="0">
                <a:solidFill>
                  <a:schemeClr val="tx1"/>
                </a:solidFill>
              </a:rPr>
              <a:t> (million euros)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effectLst/>
              <a:latin typeface="+mn-lt"/>
              <a:ea typeface="+mn-ea"/>
              <a:cs typeface="+mn-cs"/>
            </a:defRPr>
          </a:pPr>
          <a:endParaRPr lang="fr-FR"/>
        </a:p>
      </c:txPr>
    </c:title>
    <c:autoTitleDeleted val="0"/>
    <c:plotArea>
      <c:layout/>
      <c:barChart>
        <c:barDir val="col"/>
        <c:grouping val="clustered"/>
        <c:varyColors val="0"/>
        <c:ser>
          <c:idx val="0"/>
          <c:order val="0"/>
          <c:tx>
            <c:strRef>
              <c:f>'online-sales-to-dutch-consumers'!$B$22</c:f>
              <c:strCache>
                <c:ptCount val="1"/>
                <c:pt idx="0">
                  <c:v>Online to Dutch consumers by EU webshops (million euros)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'online-sales-to-dutch-consumers'!$A$23:$A$25</c:f>
              <c:numCache>
                <c:formatCode>General</c:formatCode>
                <c:ptCount val="3"/>
                <c:pt idx="0">
                  <c:v>2016</c:v>
                </c:pt>
                <c:pt idx="1">
                  <c:v>2017</c:v>
                </c:pt>
                <c:pt idx="2">
                  <c:v>2018</c:v>
                </c:pt>
              </c:numCache>
            </c:numRef>
          </c:cat>
          <c:val>
            <c:numRef>
              <c:f>'online-sales-to-dutch-consumers'!$B$23:$B$25</c:f>
              <c:numCache>
                <c:formatCode>_(* #,##0_);_(* \(#,##0\);_(* "-"??_);_(@_)</c:formatCode>
                <c:ptCount val="3"/>
                <c:pt idx="0">
                  <c:v>1130</c:v>
                </c:pt>
                <c:pt idx="1">
                  <c:v>1354</c:v>
                </c:pt>
                <c:pt idx="2">
                  <c:v>1587</c:v>
                </c:pt>
              </c:numCache>
            </c:numRef>
          </c:val>
          <c:extLst>
            <c:ext xmlns:c16="http://schemas.microsoft.com/office/drawing/2014/chart" uri="{C3380CC4-5D6E-409C-BE32-E72D297353CC}">
              <c16:uniqueId val="{00000000-D228-7345-94E1-F050460DF552}"/>
            </c:ext>
          </c:extLst>
        </c:ser>
        <c:dLbls>
          <c:dLblPos val="inEnd"/>
          <c:showLegendKey val="0"/>
          <c:showVal val="1"/>
          <c:showCatName val="0"/>
          <c:showSerName val="0"/>
          <c:showPercent val="0"/>
          <c:showBubbleSize val="0"/>
        </c:dLbls>
        <c:gapWidth val="41"/>
        <c:axId val="589365215"/>
        <c:axId val="701270911"/>
      </c:barChart>
      <c:catAx>
        <c:axId val="5893652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fr-FR"/>
          </a:p>
        </c:txPr>
        <c:crossAx val="701270911"/>
        <c:crosses val="autoZero"/>
        <c:auto val="1"/>
        <c:lblAlgn val="ctr"/>
        <c:lblOffset val="100"/>
        <c:noMultiLvlLbl val="0"/>
      </c:catAx>
      <c:valAx>
        <c:axId val="701270911"/>
        <c:scaling>
          <c:orientation val="minMax"/>
        </c:scaling>
        <c:delete val="1"/>
        <c:axPos val="l"/>
        <c:numFmt formatCode="_(* #,##0_);_(* \(#,##0\);_(* &quot;-&quot;??_);_(@_)" sourceLinked="1"/>
        <c:majorTickMark val="none"/>
        <c:minorTickMark val="none"/>
        <c:tickLblPos val="nextTo"/>
        <c:crossAx val="589365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Overseas Direct Online Shopping (100 million won)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Sheet4!$B$16</c:f>
              <c:strCache>
                <c:ptCount val="1"/>
                <c:pt idx="0">
                  <c:v>Sales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Sheet4!$A$17:$A$19</c:f>
              <c:numCache>
                <c:formatCode>General</c:formatCode>
                <c:ptCount val="3"/>
                <c:pt idx="0">
                  <c:v>2016</c:v>
                </c:pt>
                <c:pt idx="1">
                  <c:v>2017</c:v>
                </c:pt>
                <c:pt idx="2">
                  <c:v>2018</c:v>
                </c:pt>
              </c:numCache>
            </c:numRef>
          </c:cat>
          <c:val>
            <c:numRef>
              <c:f>Sheet4!$B$17:$B$19</c:f>
              <c:numCache>
                <c:formatCode>#,##0</c:formatCode>
                <c:ptCount val="3"/>
                <c:pt idx="0">
                  <c:v>22934</c:v>
                </c:pt>
                <c:pt idx="1">
                  <c:v>29509</c:v>
                </c:pt>
                <c:pt idx="2">
                  <c:v>35777</c:v>
                </c:pt>
              </c:numCache>
            </c:numRef>
          </c:val>
          <c:extLst>
            <c:ext xmlns:c16="http://schemas.microsoft.com/office/drawing/2014/chart" uri="{C3380CC4-5D6E-409C-BE32-E72D297353CC}">
              <c16:uniqueId val="{00000000-FD01-654E-9021-CDAF231E94B6}"/>
            </c:ext>
          </c:extLst>
        </c:ser>
        <c:ser>
          <c:idx val="1"/>
          <c:order val="1"/>
          <c:tx>
            <c:strRef>
              <c:f>Sheet4!$C$16</c:f>
              <c:strCache>
                <c:ptCount val="1"/>
                <c:pt idx="0">
                  <c:v>Purchases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Sheet4!$A$17:$A$19</c:f>
              <c:numCache>
                <c:formatCode>General</c:formatCode>
                <c:ptCount val="3"/>
                <c:pt idx="0">
                  <c:v>2016</c:v>
                </c:pt>
                <c:pt idx="1">
                  <c:v>2017</c:v>
                </c:pt>
                <c:pt idx="2">
                  <c:v>2018</c:v>
                </c:pt>
              </c:numCache>
            </c:numRef>
          </c:cat>
          <c:val>
            <c:numRef>
              <c:f>Sheet4!$C$17:$C$19</c:f>
              <c:numCache>
                <c:formatCode>#,##0</c:formatCode>
                <c:ptCount val="3"/>
                <c:pt idx="0">
                  <c:v>-19079</c:v>
                </c:pt>
                <c:pt idx="1">
                  <c:v>-22436</c:v>
                </c:pt>
                <c:pt idx="2">
                  <c:v>-29248</c:v>
                </c:pt>
              </c:numCache>
            </c:numRef>
          </c:val>
          <c:extLst>
            <c:ext xmlns:c16="http://schemas.microsoft.com/office/drawing/2014/chart" uri="{C3380CC4-5D6E-409C-BE32-E72D297353CC}">
              <c16:uniqueId val="{00000001-FD01-654E-9021-CDAF231E94B6}"/>
            </c:ext>
          </c:extLst>
        </c:ser>
        <c:dLbls>
          <c:dLblPos val="inEnd"/>
          <c:showLegendKey val="0"/>
          <c:showVal val="1"/>
          <c:showCatName val="0"/>
          <c:showSerName val="0"/>
          <c:showPercent val="0"/>
          <c:showBubbleSize val="0"/>
        </c:dLbls>
        <c:gapWidth val="0"/>
        <c:axId val="729110959"/>
        <c:axId val="729112639"/>
      </c:barChart>
      <c:catAx>
        <c:axId val="729110959"/>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fr-FR"/>
          </a:p>
        </c:txPr>
        <c:crossAx val="729112639"/>
        <c:crosses val="autoZero"/>
        <c:auto val="1"/>
        <c:lblAlgn val="ctr"/>
        <c:lblOffset val="100"/>
        <c:noMultiLvlLbl val="0"/>
      </c:catAx>
      <c:valAx>
        <c:axId val="72911263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2911095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Shopping!$B$39</c:f>
              <c:strCache>
                <c:ptCount val="1"/>
                <c:pt idx="0">
                  <c:v>Agree</c:v>
                </c:pt>
              </c:strCache>
            </c:strRef>
          </c:tx>
          <c:spPr>
            <a:solidFill>
              <a:srgbClr val="0FA7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Shopping!$A$40:$A$49</c:f>
              <c:strCache>
                <c:ptCount val="10"/>
                <c:pt idx="0">
                  <c:v>Switzerland (N=257)</c:v>
                </c:pt>
                <c:pt idx="1">
                  <c:v>Germany (N=216)</c:v>
                </c:pt>
                <c:pt idx="2">
                  <c:v>Russian Federation (N=221)</c:v>
                </c:pt>
                <c:pt idx="3">
                  <c:v>South Africa (N=233)</c:v>
                </c:pt>
                <c:pt idx="4">
                  <c:v>Italy (N=220)</c:v>
                </c:pt>
                <c:pt idx="5">
                  <c:v>Brazil (N=1878)</c:v>
                </c:pt>
                <c:pt idx="6">
                  <c:v>Republic of Korea (N=220)</c:v>
                </c:pt>
                <c:pt idx="7">
                  <c:v>Turkey (N=225)</c:v>
                </c:pt>
                <c:pt idx="8">
                  <c:v>China (N=227)</c:v>
                </c:pt>
                <c:pt idx="9">
                  <c:v>Total</c:v>
                </c:pt>
              </c:strCache>
            </c:strRef>
          </c:cat>
          <c:val>
            <c:numRef>
              <c:f>Shopping!$B$40:$B$49</c:f>
              <c:numCache>
                <c:formatCode>0%</c:formatCode>
                <c:ptCount val="10"/>
                <c:pt idx="0">
                  <c:v>0.30350194552529181</c:v>
                </c:pt>
                <c:pt idx="1">
                  <c:v>0.31944444444444442</c:v>
                </c:pt>
                <c:pt idx="2">
                  <c:v>0.41176470588235292</c:v>
                </c:pt>
                <c:pt idx="3">
                  <c:v>0.42060085836909872</c:v>
                </c:pt>
                <c:pt idx="4">
                  <c:v>0.44545454545454544</c:v>
                </c:pt>
                <c:pt idx="5">
                  <c:v>0.55000000000000004</c:v>
                </c:pt>
                <c:pt idx="6">
                  <c:v>0.57727272727272727</c:v>
                </c:pt>
                <c:pt idx="7">
                  <c:v>0.65333333333333332</c:v>
                </c:pt>
                <c:pt idx="8">
                  <c:v>0.78414096916299558</c:v>
                </c:pt>
                <c:pt idx="9">
                  <c:v>0.4946834219429676</c:v>
                </c:pt>
              </c:numCache>
            </c:numRef>
          </c:val>
          <c:extLst>
            <c:ext xmlns:c16="http://schemas.microsoft.com/office/drawing/2014/chart" uri="{C3380CC4-5D6E-409C-BE32-E72D297353CC}">
              <c16:uniqueId val="{00000000-E1C4-4BB5-B54F-AB0FA0B20163}"/>
            </c:ext>
          </c:extLst>
        </c:ser>
        <c:dLbls>
          <c:showLegendKey val="0"/>
          <c:showVal val="0"/>
          <c:showCatName val="0"/>
          <c:showSerName val="0"/>
          <c:showPercent val="0"/>
          <c:showBubbleSize val="0"/>
        </c:dLbls>
        <c:gapWidth val="50"/>
        <c:axId val="408763024"/>
        <c:axId val="1860335840"/>
      </c:barChart>
      <c:catAx>
        <c:axId val="408763024"/>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fr-FR"/>
          </a:p>
        </c:txPr>
        <c:crossAx val="1860335840"/>
        <c:crosses val="autoZero"/>
        <c:auto val="1"/>
        <c:lblAlgn val="ctr"/>
        <c:lblOffset val="100"/>
        <c:noMultiLvlLbl val="0"/>
      </c:catAx>
      <c:valAx>
        <c:axId val="1860335840"/>
        <c:scaling>
          <c:orientation val="minMax"/>
        </c:scaling>
        <c:delete val="1"/>
        <c:axPos val="b"/>
        <c:numFmt formatCode="0%" sourceLinked="1"/>
        <c:majorTickMark val="none"/>
        <c:minorTickMark val="none"/>
        <c:tickLblPos val="nextTo"/>
        <c:crossAx val="40876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64134736344042"/>
          <c:y val="3.6122872340425535E-2"/>
          <c:w val="0.49078937007874018"/>
          <c:h val="0.80157905081172531"/>
        </c:manualLayout>
      </c:layout>
      <c:barChart>
        <c:barDir val="bar"/>
        <c:grouping val="clustered"/>
        <c:varyColors val="0"/>
        <c:ser>
          <c:idx val="0"/>
          <c:order val="0"/>
          <c:tx>
            <c:strRef>
              <c:f>'Slide 3-5'!$B$28</c:f>
              <c:strCache>
                <c:ptCount val="1"/>
                <c:pt idx="0">
                  <c:v>2019</c:v>
                </c:pt>
              </c:strCache>
            </c:strRef>
          </c:tx>
          <c:spPr>
            <a:solidFill>
              <a:srgbClr val="0FA75E">
                <a:alpha val="50000"/>
              </a:srgbClr>
            </a:solidFill>
            <a:ln>
              <a:noFill/>
            </a:ln>
            <a:effectLst/>
          </c:spPr>
          <c:invertIfNegative val="0"/>
          <c:cat>
            <c:strRef>
              <c:f>'Slide 3-5'!$A$29:$A$39</c:f>
              <c:strCache>
                <c:ptCount val="11"/>
                <c:pt idx="0">
                  <c:v>Tourism/Travel, e.g. hotel bookings, flight tickets, etc.</c:v>
                </c:pt>
                <c:pt idx="1">
                  <c:v>Tools, gardening &amp; do-it-yourself</c:v>
                </c:pt>
                <c:pt idx="2">
                  <c:v>Education and online courses</c:v>
                </c:pt>
                <c:pt idx="3">
                  <c:v>Home furniture &amp; household products</c:v>
                </c:pt>
                <c:pt idx="4">
                  <c:v>ICT/electronic goods</c:v>
                </c:pt>
                <c:pt idx="5">
                  <c:v>Media &amp; books (both digital and physical)</c:v>
                </c:pt>
                <c:pt idx="6">
                  <c:v>Pharmaceutical/ Health</c:v>
                </c:pt>
                <c:pt idx="7">
                  <c:v>Fashion and accessories</c:v>
                </c:pt>
                <c:pt idx="8">
                  <c:v>Agro Food and Beverages</c:v>
                </c:pt>
                <c:pt idx="9">
                  <c:v>Digital entertainment</c:v>
                </c:pt>
                <c:pt idx="10">
                  <c:v>Cosmetics &amp; Personal care</c:v>
                </c:pt>
              </c:strCache>
            </c:strRef>
          </c:cat>
          <c:val>
            <c:numRef>
              <c:f>'Slide 3-5'!$B$29:$B$39</c:f>
              <c:numCache>
                <c:formatCode>0%</c:formatCode>
                <c:ptCount val="11"/>
                <c:pt idx="0">
                  <c:v>0.25123694337548103</c:v>
                </c:pt>
                <c:pt idx="1">
                  <c:v>0.28202308960967565</c:v>
                </c:pt>
                <c:pt idx="2">
                  <c:v>0.32270478284771853</c:v>
                </c:pt>
                <c:pt idx="3">
                  <c:v>0.35678944474986257</c:v>
                </c:pt>
                <c:pt idx="4">
                  <c:v>0.35403329065300898</c:v>
                </c:pt>
                <c:pt idx="5">
                  <c:v>0.47828477185266632</c:v>
                </c:pt>
                <c:pt idx="6">
                  <c:v>0.48213304013194064</c:v>
                </c:pt>
                <c:pt idx="7">
                  <c:v>0.55854865310610224</c:v>
                </c:pt>
                <c:pt idx="8">
                  <c:v>0.57943925233644855</c:v>
                </c:pt>
                <c:pt idx="9">
                  <c:v>0.58988455195162182</c:v>
                </c:pt>
                <c:pt idx="10">
                  <c:v>0.54150632215503025</c:v>
                </c:pt>
              </c:numCache>
            </c:numRef>
          </c:val>
          <c:extLst>
            <c:ext xmlns:c16="http://schemas.microsoft.com/office/drawing/2014/chart" uri="{C3380CC4-5D6E-409C-BE32-E72D297353CC}">
              <c16:uniqueId val="{00000000-7F59-48AD-A5F8-E5B6CD81BF5E}"/>
            </c:ext>
          </c:extLst>
        </c:ser>
        <c:ser>
          <c:idx val="1"/>
          <c:order val="1"/>
          <c:tx>
            <c:strRef>
              <c:f>'Slide 3-5'!$C$28</c:f>
              <c:strCache>
                <c:ptCount val="1"/>
                <c:pt idx="0">
                  <c:v>Since the outbreak of COVID-19</c:v>
                </c:pt>
              </c:strCache>
            </c:strRef>
          </c:tx>
          <c:spPr>
            <a:solidFill>
              <a:srgbClr val="0FA75E"/>
            </a:solidFill>
            <a:ln>
              <a:noFill/>
            </a:ln>
            <a:effectLst>
              <a:outerShdw blurRad="50800" dist="38100" dir="8100000" algn="tr" rotWithShape="0">
                <a:prstClr val="black">
                  <a:alpha val="40000"/>
                </a:prstClr>
              </a:outerShdw>
            </a:effectLst>
          </c:spPr>
          <c:invertIfNegative val="0"/>
          <c:cat>
            <c:strRef>
              <c:f>'Slide 3-5'!$A$29:$A$39</c:f>
              <c:strCache>
                <c:ptCount val="11"/>
                <c:pt idx="0">
                  <c:v>Tourism/Travel, e.g. hotel bookings, flight tickets, etc.</c:v>
                </c:pt>
                <c:pt idx="1">
                  <c:v>Tools, gardening &amp; do-it-yourself</c:v>
                </c:pt>
                <c:pt idx="2">
                  <c:v>Education and online courses</c:v>
                </c:pt>
                <c:pt idx="3">
                  <c:v>Home furniture &amp; household products</c:v>
                </c:pt>
                <c:pt idx="4">
                  <c:v>ICT/electronic goods</c:v>
                </c:pt>
                <c:pt idx="5">
                  <c:v>Media &amp; books (both digital and physical)</c:v>
                </c:pt>
                <c:pt idx="6">
                  <c:v>Pharmaceutical/ Health</c:v>
                </c:pt>
                <c:pt idx="7">
                  <c:v>Fashion and accessories</c:v>
                </c:pt>
                <c:pt idx="8">
                  <c:v>Agro Food and Beverages</c:v>
                </c:pt>
                <c:pt idx="9">
                  <c:v>Digital entertainment</c:v>
                </c:pt>
                <c:pt idx="10">
                  <c:v>Cosmetics &amp; Personal care</c:v>
                </c:pt>
              </c:strCache>
            </c:strRef>
          </c:cat>
          <c:val>
            <c:numRef>
              <c:f>'Slide 3-5'!$C$29:$C$39</c:f>
              <c:numCache>
                <c:formatCode>0%</c:formatCode>
                <c:ptCount val="11"/>
                <c:pt idx="0">
                  <c:v>0.25123694337548103</c:v>
                </c:pt>
                <c:pt idx="1">
                  <c:v>0.37053326003298515</c:v>
                </c:pt>
                <c:pt idx="2">
                  <c:v>0.39857064321055524</c:v>
                </c:pt>
                <c:pt idx="3">
                  <c:v>0.42221000549752613</c:v>
                </c:pt>
                <c:pt idx="4">
                  <c:v>0.45454545454545453</c:v>
                </c:pt>
                <c:pt idx="5">
                  <c:v>0.51566794942275973</c:v>
                </c:pt>
                <c:pt idx="6">
                  <c:v>0.57229246838922487</c:v>
                </c:pt>
                <c:pt idx="7">
                  <c:v>0.57778999450247392</c:v>
                </c:pt>
                <c:pt idx="8">
                  <c:v>0.58438702583837276</c:v>
                </c:pt>
                <c:pt idx="9">
                  <c:v>0.59868059373282023</c:v>
                </c:pt>
                <c:pt idx="10">
                  <c:v>0.60472787245739412</c:v>
                </c:pt>
              </c:numCache>
            </c:numRef>
          </c:val>
          <c:extLst>
            <c:ext xmlns:c16="http://schemas.microsoft.com/office/drawing/2014/chart" uri="{C3380CC4-5D6E-409C-BE32-E72D297353CC}">
              <c16:uniqueId val="{00000001-7F59-48AD-A5F8-E5B6CD81BF5E}"/>
            </c:ext>
          </c:extLst>
        </c:ser>
        <c:dLbls>
          <c:showLegendKey val="0"/>
          <c:showVal val="0"/>
          <c:showCatName val="0"/>
          <c:showSerName val="0"/>
          <c:showPercent val="0"/>
          <c:showBubbleSize val="0"/>
        </c:dLbls>
        <c:gapWidth val="50"/>
        <c:axId val="1218569039"/>
        <c:axId val="1037900975"/>
      </c:barChart>
      <c:catAx>
        <c:axId val="1218569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fr-FR"/>
          </a:p>
        </c:txPr>
        <c:crossAx val="1037900975"/>
        <c:crosses val="autoZero"/>
        <c:auto val="1"/>
        <c:lblAlgn val="ctr"/>
        <c:lblOffset val="100"/>
        <c:noMultiLvlLbl val="0"/>
      </c:catAx>
      <c:valAx>
        <c:axId val="1037900975"/>
        <c:scaling>
          <c:orientation val="minMax"/>
          <c:max val="0.75000000000000011"/>
        </c:scaling>
        <c:delete val="0"/>
        <c:axPos val="b"/>
        <c:majorGridlines>
          <c:spPr>
            <a:ln w="3175" cap="flat" cmpd="sng" algn="ctr">
              <a:solidFill>
                <a:srgbClr val="000000"/>
              </a:solidFill>
              <a:prstDash val="sys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r-FR"/>
          </a:p>
        </c:txPr>
        <c:crossAx val="1218569039"/>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'Slide 6'!$B$31</c:f>
              <c:strCache>
                <c:ptCount val="1"/>
                <c:pt idx="0">
                  <c:v>Growth</c:v>
                </c:pt>
              </c:strCache>
            </c:strRef>
          </c:tx>
          <c:spPr>
            <a:solidFill>
              <a:srgbClr val="C00000"/>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6'!$A$32:$A$42</c:f>
              <c:strCache>
                <c:ptCount val="11"/>
                <c:pt idx="0">
                  <c:v>Tourism/Travel, e.g. hotel bookings, flight tickets, etc.</c:v>
                </c:pt>
                <c:pt idx="1">
                  <c:v>Home furniture &amp; household products</c:v>
                </c:pt>
                <c:pt idx="2">
                  <c:v>ICT/electronic goods</c:v>
                </c:pt>
                <c:pt idx="3">
                  <c:v>Fashion and accessories</c:v>
                </c:pt>
                <c:pt idx="4">
                  <c:v>Tools, gardening &amp; do-it-yourself</c:v>
                </c:pt>
                <c:pt idx="5">
                  <c:v>Cosmetics &amp; Personal care</c:v>
                </c:pt>
                <c:pt idx="6">
                  <c:v>Education and online courses</c:v>
                </c:pt>
                <c:pt idx="7">
                  <c:v>Digital entertainment</c:v>
                </c:pt>
                <c:pt idx="8">
                  <c:v>Media &amp; books (both digital and physical)</c:v>
                </c:pt>
                <c:pt idx="9">
                  <c:v>Pharmaceutical/ Health</c:v>
                </c:pt>
                <c:pt idx="10">
                  <c:v>Agro Food and Beverages</c:v>
                </c:pt>
              </c:strCache>
            </c:strRef>
          </c:cat>
          <c:val>
            <c:numRef>
              <c:f>'Slide 6'!$B$32:$B$42</c:f>
              <c:numCache>
                <c:formatCode>0%</c:formatCode>
                <c:ptCount val="11"/>
                <c:pt idx="0">
                  <c:v>-0.75278808380619822</c:v>
                </c:pt>
                <c:pt idx="1">
                  <c:v>-0.52566330488750967</c:v>
                </c:pt>
                <c:pt idx="2">
                  <c:v>-0.47710575855577542</c:v>
                </c:pt>
                <c:pt idx="3">
                  <c:v>-0.42801142675765746</c:v>
                </c:pt>
                <c:pt idx="4">
                  <c:v>-0.35151098021640315</c:v>
                </c:pt>
                <c:pt idx="5">
                  <c:v>-0.31986307459767049</c:v>
                </c:pt>
                <c:pt idx="6">
                  <c:v>-0.28853884778426064</c:v>
                </c:pt>
                <c:pt idx="7">
                  <c:v>-0.28344874150140531</c:v>
                </c:pt>
                <c:pt idx="8">
                  <c:v>-0.27136790972027158</c:v>
                </c:pt>
                <c:pt idx="9">
                  <c:v>-0.22632600446105267</c:v>
                </c:pt>
                <c:pt idx="10">
                  <c:v>-0.10806125046980519</c:v>
                </c:pt>
              </c:numCache>
            </c:numRef>
          </c:val>
          <c:extLst>
            <c:ext xmlns:c16="http://schemas.microsoft.com/office/drawing/2014/chart" uri="{C3380CC4-5D6E-409C-BE32-E72D297353CC}">
              <c16:uniqueId val="{00000000-627D-4E23-921D-DABCEA35C871}"/>
            </c:ext>
          </c:extLst>
        </c:ser>
        <c:dLbls>
          <c:showLegendKey val="0"/>
          <c:showVal val="0"/>
          <c:showCatName val="0"/>
          <c:showSerName val="0"/>
          <c:showPercent val="0"/>
          <c:showBubbleSize val="0"/>
        </c:dLbls>
        <c:gapWidth val="100"/>
        <c:axId val="1042581791"/>
        <c:axId val="1002885279"/>
      </c:barChart>
      <c:catAx>
        <c:axId val="1042581791"/>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fr-FR"/>
          </a:p>
        </c:txPr>
        <c:crossAx val="1002885279"/>
        <c:crosses val="autoZero"/>
        <c:auto val="1"/>
        <c:lblAlgn val="ctr"/>
        <c:lblOffset val="100"/>
        <c:noMultiLvlLbl val="0"/>
      </c:catAx>
      <c:valAx>
        <c:axId val="1002885279"/>
        <c:scaling>
          <c:orientation val="minMax"/>
        </c:scaling>
        <c:delete val="1"/>
        <c:axPos val="b"/>
        <c:numFmt formatCode="0%" sourceLinked="1"/>
        <c:majorTickMark val="none"/>
        <c:minorTickMark val="none"/>
        <c:tickLblPos val="nextTo"/>
        <c:crossAx val="104258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70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70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54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08981"/>
            <a:ext cx="2944283" cy="49701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Measuring</a:t>
            </a:r>
            <a:r>
              <a:rPr lang="fr-CH" dirty="0"/>
              <a:t> e-commerce </a:t>
            </a:r>
            <a:r>
              <a:rPr lang="fr-CH" dirty="0" err="1"/>
              <a:t>remains</a:t>
            </a:r>
            <a:r>
              <a:rPr lang="fr-CH" dirty="0"/>
              <a:t> a challenge.</a:t>
            </a:r>
          </a:p>
          <a:p>
            <a:r>
              <a:rPr lang="en-US" dirty="0"/>
              <a:t>Although more governments are now collecting information on e-commerce, most countries still do not publish official statistics in this area. </a:t>
            </a:r>
          </a:p>
          <a:p>
            <a:r>
              <a:rPr lang="en-US" dirty="0"/>
              <a:t>Those that publish data on the value of e-commerce sometimes do not follow international guidelines and statistics are often revised. </a:t>
            </a:r>
          </a:p>
          <a:p>
            <a:r>
              <a:rPr lang="en-US" dirty="0"/>
              <a:t>I will share the latest information that UNCTAD has published and will also brief you on the UNCTAD Working Group on Measuring E-commerce and the Digital Economy.</a:t>
            </a:r>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12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cs typeface="Arial" panose="020B0604020202020204" pitchFamily="34" charset="0"/>
              </a:rPr>
              <a:t>But in the overall sample, the average amount spent online actually fell per shopper, for virtually all product categories.</a:t>
            </a:r>
            <a:endParaRPr lang="fr-CH" sz="1800" dirty="0">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cs typeface="Arial" panose="020B0604020202020204" pitchFamily="34" charset="0"/>
              </a:rPr>
              <a:t>Food and beverages were little affected, while especially tourism and travel expenditures imploded.</a:t>
            </a:r>
            <a:endParaRPr lang="fr-CH" sz="1800" dirty="0">
              <a:effectLst/>
              <a:latin typeface="Calibri" panose="020F0502020204030204" pitchFamily="34" charset="0"/>
              <a:ea typeface="SimSun" panose="02010600030101010101" pitchFamily="2" charset="-122"/>
              <a:cs typeface="Arial" panose="020B0604020202020204" pitchFamily="34" charset="0"/>
            </a:endParaRPr>
          </a:p>
          <a:p>
            <a:endParaRPr lang="fr-CH" dirty="0"/>
          </a:p>
        </p:txBody>
      </p:sp>
    </p:spTree>
    <p:extLst>
      <p:ext uri="{BB962C8B-B14F-4D97-AF65-F5344CB8AC3E}">
        <p14:creationId xmlns:p14="http://schemas.microsoft.com/office/powerpoint/2010/main" val="381382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Global B2C e-commerce sales were estimated based on the GDP share (92%) of countries with data on B2C e-commerce. Data on total e-commerce were available for countries representing 71% of global GDP. To estimate global e-commerce sales UNCTAD used the ratio of B2C to total e-commerce for those countries.</a:t>
            </a:r>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312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14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Global number of online shoppers was estimated based on the top 25 economies representing 90% of all online shoppers.</a:t>
            </a:r>
            <a:endParaRPr lang="fr-CH" sz="1800" dirty="0">
              <a:effectLst/>
              <a:latin typeface="Calibri" panose="020F0502020204030204" pitchFamily="34" charset="0"/>
              <a:ea typeface="Calibri" panose="020F0502020204030204" pitchFamily="34" charset="0"/>
              <a:cs typeface="Arial" panose="020B0604020202020204" pitchFamily="34" charset="0"/>
            </a:endParaRPr>
          </a:p>
          <a:p>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465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Global cross-border B2C e-commerce sales were estimated based on the total B2C sales of the top ten merchandise exporters. </a:t>
            </a:r>
            <a:endParaRPr lang="fr-CH" sz="1800" dirty="0">
              <a:effectLst/>
              <a:latin typeface="Calibri" panose="020F0502020204030204" pitchFamily="34" charset="0"/>
              <a:ea typeface="Calibri" panose="020F0502020204030204" pitchFamily="34" charset="0"/>
              <a:cs typeface="Arial" panose="020B0604020202020204" pitchFamily="34" charset="0"/>
            </a:endParaRPr>
          </a:p>
          <a:p>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95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online purchases by Dutch consumers in foreign EU </a:t>
            </a:r>
            <a:r>
              <a:rPr lang="en-US" dirty="0" err="1"/>
              <a:t>webshops</a:t>
            </a:r>
            <a:r>
              <a:rPr lang="en-US" dirty="0"/>
              <a:t> is calculated on the basis of VAT declarations. Filing VAT returns in the Netherlands is compulsory for companies selling products to Dutch consumers from other countries, with a threshold amount of 100 thousand euros in annual turnover. It is not compulsory for those companies with an annual turnover in the Netherlands which falls below this amount. With the VAT returns as a source, it is possible to collect data on the foreign </a:t>
            </a:r>
            <a:r>
              <a:rPr lang="en-US" dirty="0" err="1"/>
              <a:t>webshops</a:t>
            </a:r>
            <a:r>
              <a:rPr lang="en-US" dirty="0"/>
              <a:t> visited by Dutch consumers.</a:t>
            </a:r>
          </a:p>
        </p:txBody>
      </p:sp>
      <p:sp>
        <p:nvSpPr>
          <p:cNvPr id="4" name="Slide Number Placeholder 3"/>
          <p:cNvSpPr>
            <a:spLocks noGrp="1"/>
          </p:cNvSpPr>
          <p:nvPr>
            <p:ph type="sldNum" sz="quarter" idx="5"/>
          </p:nvPr>
        </p:nvSpPr>
        <p:spPr/>
        <p:txBody>
          <a:bodyPr/>
          <a:lstStyle/>
          <a:p>
            <a:fld id="{1BA7426F-2CC7-6340-9DBC-7FBBAFB85DED}" type="slidenum">
              <a:rPr lang="en-US" smtClean="0"/>
              <a:t>8</a:t>
            </a:fld>
            <a:endParaRPr lang="en-US"/>
          </a:p>
        </p:txBody>
      </p:sp>
    </p:spTree>
    <p:extLst>
      <p:ext uri="{BB962C8B-B14F-4D97-AF65-F5344CB8AC3E}">
        <p14:creationId xmlns:p14="http://schemas.microsoft.com/office/powerpoint/2010/main" val="246893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Working Group aims to advance cooperation on measuring e-commerce and the digital economy and enhance the availability, quality, comparability, usability and relevance of statistics concerning e-commerce and the digital economy, with a view to supporting evidence-based policymaking, especially in developing countries.</a:t>
            </a:r>
            <a:endParaRPr lang="fr-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13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9375" y="739775"/>
            <a:ext cx="6577013" cy="3700463"/>
          </a:xfrm>
        </p:spPr>
      </p:sp>
      <p:sp>
        <p:nvSpPr>
          <p:cNvPr id="3" name="Segnaposto note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cs typeface="Arial" panose="020B0604020202020204" pitchFamily="34" charset="0"/>
              </a:rPr>
              <a:t>Let’s now turn to e-commerce trends.</a:t>
            </a:r>
            <a:endParaRPr lang="fr-CH" sz="1800" dirty="0">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cs typeface="Arial" panose="020B0604020202020204" pitchFamily="34" charset="0"/>
              </a:rPr>
              <a:t>The share of respondents saying that they have increased their shopping online was the highest in China, followed by Turkey, Korea and Brazil.</a:t>
            </a:r>
            <a:endParaRPr lang="fr-CH" sz="1800" dirty="0">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cs typeface="Arial" panose="020B0604020202020204" pitchFamily="34" charset="0"/>
              </a:rPr>
              <a:t>In Switzerland and Germany, where the uptake of e-commerce was already very high before the pandemic, a third of the respondents still indicated that they shop more online.</a:t>
            </a:r>
            <a:endParaRPr lang="fr-CH" sz="1800" dirty="0">
              <a:effectLst/>
              <a:latin typeface="Calibri" panose="020F0502020204030204" pitchFamily="34" charset="0"/>
              <a:ea typeface="SimSun" panose="02010600030101010101" pitchFamily="2" charset="-122"/>
              <a:cs typeface="Arial" panose="020B0604020202020204" pitchFamily="34" charset="0"/>
            </a:endParaRPr>
          </a:p>
          <a:p>
            <a:endParaRPr lang="it-IT" dirty="0"/>
          </a:p>
        </p:txBody>
      </p:sp>
    </p:spTree>
    <p:extLst>
      <p:ext uri="{BB962C8B-B14F-4D97-AF65-F5344CB8AC3E}">
        <p14:creationId xmlns:p14="http://schemas.microsoft.com/office/powerpoint/2010/main" val="290605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SimSun" panose="02010600030101010101" pitchFamily="2" charset="-122"/>
                <a:cs typeface="Arial" panose="020B0604020202020204" pitchFamily="34" charset="0"/>
              </a:rPr>
              <a:t>This slide looks at changes for different product categories and shows that, in the countries surveyed, </a:t>
            </a:r>
            <a:endParaRPr lang="fr-CH" sz="11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SimSun" panose="02010600030101010101" pitchFamily="2" charset="-122"/>
                <a:cs typeface="Arial" panose="020B0604020202020204" pitchFamily="34" charset="0"/>
              </a:rPr>
              <a:t>Products most often purchased online during COVID included cosmetics and personal care, digital entertainment, and food and beverages</a:t>
            </a:r>
            <a:endParaRPr lang="fr-CH" sz="11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Courier New" panose="02070309020205020404" pitchFamily="49" charset="0"/>
              <a:buChar char="o"/>
            </a:pPr>
            <a:r>
              <a:rPr lang="en-US" sz="1100" dirty="0">
                <a:effectLst/>
                <a:latin typeface="Calibri" panose="020F0502020204030204" pitchFamily="34" charset="0"/>
                <a:ea typeface="SimSun" panose="02010600030101010101" pitchFamily="2" charset="-122"/>
                <a:cs typeface="Arial" panose="020B0604020202020204" pitchFamily="34" charset="0"/>
              </a:rPr>
              <a:t>The categories that have seen the greatest increases in active online shoppers included ICT goods, health-related products, gardening tools and online education.</a:t>
            </a:r>
            <a:endParaRPr lang="fr-CH" sz="1100" dirty="0">
              <a:effectLst/>
              <a:latin typeface="Calibri" panose="020F0502020204030204" pitchFamily="34" charset="0"/>
              <a:ea typeface="SimSun" panose="02010600030101010101" pitchFamily="2" charset="-122"/>
              <a:cs typeface="Arial" panose="020B0604020202020204" pitchFamily="34" charset="0"/>
            </a:endParaRPr>
          </a:p>
          <a:p>
            <a:endParaRPr lang="fr-CH" dirty="0"/>
          </a:p>
        </p:txBody>
      </p:sp>
    </p:spTree>
    <p:extLst>
      <p:ext uri="{BB962C8B-B14F-4D97-AF65-F5344CB8AC3E}">
        <p14:creationId xmlns:p14="http://schemas.microsoft.com/office/powerpoint/2010/main" val="476400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474747"/>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rgbClr val="474747"/>
              </a:buClr>
              <a:buSzPts val="1800"/>
              <a:buNone/>
              <a:defRPr sz="1800"/>
            </a:lvl1pPr>
            <a:lvl2pPr lvl="1" algn="ctr">
              <a:lnSpc>
                <a:spcPct val="90000"/>
              </a:lnSpc>
              <a:spcBef>
                <a:spcPts val="375"/>
              </a:spcBef>
              <a:spcAft>
                <a:spcPts val="0"/>
              </a:spcAft>
              <a:buClr>
                <a:srgbClr val="656565"/>
              </a:buClr>
              <a:buSzPts val="1500"/>
              <a:buNone/>
              <a:defRPr sz="1500"/>
            </a:lvl2pPr>
            <a:lvl3pPr lvl="2" algn="ctr">
              <a:lnSpc>
                <a:spcPct val="90000"/>
              </a:lnSpc>
              <a:spcBef>
                <a:spcPts val="375"/>
              </a:spcBef>
              <a:spcAft>
                <a:spcPts val="0"/>
              </a:spcAft>
              <a:buClr>
                <a:srgbClr val="656565"/>
              </a:buClr>
              <a:buSzPts val="1350"/>
              <a:buNone/>
              <a:defRPr sz="1350"/>
            </a:lvl3pPr>
            <a:lvl4pPr lvl="3" algn="ctr">
              <a:lnSpc>
                <a:spcPct val="90000"/>
              </a:lnSpc>
              <a:spcBef>
                <a:spcPts val="375"/>
              </a:spcBef>
              <a:spcAft>
                <a:spcPts val="0"/>
              </a:spcAft>
              <a:buClr>
                <a:srgbClr val="656565"/>
              </a:buClr>
              <a:buSzPts val="1200"/>
              <a:buNone/>
              <a:defRPr sz="1200"/>
            </a:lvl4pPr>
            <a:lvl5pPr lvl="4" algn="ctr">
              <a:lnSpc>
                <a:spcPct val="90000"/>
              </a:lnSpc>
              <a:spcBef>
                <a:spcPts val="375"/>
              </a:spcBef>
              <a:spcAft>
                <a:spcPts val="0"/>
              </a:spcAft>
              <a:buClr>
                <a:srgbClr val="656565"/>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pic>
        <p:nvPicPr>
          <p:cNvPr id="6" name="Picture 5" descr="A picture containing food&#10;&#10;Description automatically generated">
            <a:extLst>
              <a:ext uri="{FF2B5EF4-FFF2-40B4-BE49-F238E27FC236}">
                <a16:creationId xmlns:a16="http://schemas.microsoft.com/office/drawing/2014/main" id="{A58D743A-4938-4FD6-9AE3-C7EF0CBE951E}"/>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4747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474747"/>
              </a:buClr>
              <a:buSzPts val="1800"/>
              <a:buChar char="•"/>
              <a:defRPr/>
            </a:lvl1pPr>
            <a:lvl2pPr marL="914400" lvl="1" indent="-342900" algn="l">
              <a:lnSpc>
                <a:spcPct val="90000"/>
              </a:lnSpc>
              <a:spcBef>
                <a:spcPts val="375"/>
              </a:spcBef>
              <a:spcAft>
                <a:spcPts val="0"/>
              </a:spcAft>
              <a:buClr>
                <a:srgbClr val="656565"/>
              </a:buClr>
              <a:buSzPts val="1800"/>
              <a:buChar char="•"/>
              <a:defRPr/>
            </a:lvl2pPr>
            <a:lvl3pPr marL="1371600" lvl="2" indent="-342900" algn="l">
              <a:lnSpc>
                <a:spcPct val="90000"/>
              </a:lnSpc>
              <a:spcBef>
                <a:spcPts val="375"/>
              </a:spcBef>
              <a:spcAft>
                <a:spcPts val="0"/>
              </a:spcAft>
              <a:buClr>
                <a:srgbClr val="656565"/>
              </a:buClr>
              <a:buSzPts val="1800"/>
              <a:buChar char="•"/>
              <a:defRPr/>
            </a:lvl3pPr>
            <a:lvl4pPr marL="1828800" lvl="3" indent="-342900" algn="l">
              <a:lnSpc>
                <a:spcPct val="90000"/>
              </a:lnSpc>
              <a:spcBef>
                <a:spcPts val="375"/>
              </a:spcBef>
              <a:spcAft>
                <a:spcPts val="0"/>
              </a:spcAft>
              <a:buClr>
                <a:srgbClr val="656565"/>
              </a:buClr>
              <a:buSzPts val="1800"/>
              <a:buChar char="•"/>
              <a:defRPr/>
            </a:lvl4pPr>
            <a:lvl5pPr marL="2286000" lvl="4" indent="-342900" algn="l">
              <a:lnSpc>
                <a:spcPct val="90000"/>
              </a:lnSpc>
              <a:spcBef>
                <a:spcPts val="375"/>
              </a:spcBef>
              <a:spcAft>
                <a:spcPts val="0"/>
              </a:spcAft>
              <a:buClr>
                <a:srgbClr val="656565"/>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pic>
        <p:nvPicPr>
          <p:cNvPr id="7" name="Picture 6" descr="A picture containing food&#10;&#10;Description automatically generated">
            <a:extLst>
              <a:ext uri="{FF2B5EF4-FFF2-40B4-BE49-F238E27FC236}">
                <a16:creationId xmlns:a16="http://schemas.microsoft.com/office/drawing/2014/main" id="{807436AC-566E-4104-91E9-5BE473B36F3C}"/>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060400" y="517533"/>
            <a:ext cx="10071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3733" b="1">
                <a:solidFill>
                  <a:srgbClr val="193441"/>
                </a:solidFill>
                <a:latin typeface="Roboto"/>
                <a:ea typeface="Roboto"/>
                <a:cs typeface="Roboto"/>
                <a:sym typeface="Roboto"/>
              </a:defRPr>
            </a:lvl1pPr>
            <a:lvl2pPr lvl="1" algn="ctr">
              <a:lnSpc>
                <a:spcPct val="100000"/>
              </a:lnSpc>
              <a:spcBef>
                <a:spcPts val="0"/>
              </a:spcBef>
              <a:spcAft>
                <a:spcPts val="0"/>
              </a:spcAft>
              <a:buSzPts val="2800"/>
              <a:buNone/>
              <a:defRPr sz="3200" b="1">
                <a:solidFill>
                  <a:srgbClr val="193441"/>
                </a:solidFill>
                <a:latin typeface="Roboto"/>
                <a:ea typeface="Roboto"/>
                <a:cs typeface="Roboto"/>
                <a:sym typeface="Roboto"/>
              </a:defRPr>
            </a:lvl2pPr>
            <a:lvl3pPr lvl="2" algn="ctr">
              <a:lnSpc>
                <a:spcPct val="100000"/>
              </a:lnSpc>
              <a:spcBef>
                <a:spcPts val="0"/>
              </a:spcBef>
              <a:spcAft>
                <a:spcPts val="0"/>
              </a:spcAft>
              <a:buSzPts val="2800"/>
              <a:buNone/>
              <a:defRPr sz="3200" b="1">
                <a:solidFill>
                  <a:srgbClr val="193441"/>
                </a:solidFill>
                <a:latin typeface="Roboto"/>
                <a:ea typeface="Roboto"/>
                <a:cs typeface="Roboto"/>
                <a:sym typeface="Roboto"/>
              </a:defRPr>
            </a:lvl3pPr>
            <a:lvl4pPr lvl="3" algn="ctr">
              <a:lnSpc>
                <a:spcPct val="100000"/>
              </a:lnSpc>
              <a:spcBef>
                <a:spcPts val="0"/>
              </a:spcBef>
              <a:spcAft>
                <a:spcPts val="0"/>
              </a:spcAft>
              <a:buSzPts val="2800"/>
              <a:buNone/>
              <a:defRPr sz="3200" b="1">
                <a:solidFill>
                  <a:srgbClr val="193441"/>
                </a:solidFill>
                <a:latin typeface="Roboto"/>
                <a:ea typeface="Roboto"/>
                <a:cs typeface="Roboto"/>
                <a:sym typeface="Roboto"/>
              </a:defRPr>
            </a:lvl4pPr>
            <a:lvl5pPr lvl="4" algn="ctr">
              <a:lnSpc>
                <a:spcPct val="100000"/>
              </a:lnSpc>
              <a:spcBef>
                <a:spcPts val="0"/>
              </a:spcBef>
              <a:spcAft>
                <a:spcPts val="0"/>
              </a:spcAft>
              <a:buSzPts val="2800"/>
              <a:buNone/>
              <a:defRPr sz="3200" b="1">
                <a:solidFill>
                  <a:srgbClr val="193441"/>
                </a:solidFill>
                <a:latin typeface="Roboto"/>
                <a:ea typeface="Roboto"/>
                <a:cs typeface="Roboto"/>
                <a:sym typeface="Roboto"/>
              </a:defRPr>
            </a:lvl5pPr>
            <a:lvl6pPr lvl="5" algn="ctr">
              <a:lnSpc>
                <a:spcPct val="100000"/>
              </a:lnSpc>
              <a:spcBef>
                <a:spcPts val="0"/>
              </a:spcBef>
              <a:spcAft>
                <a:spcPts val="0"/>
              </a:spcAft>
              <a:buSzPts val="2800"/>
              <a:buNone/>
              <a:defRPr sz="3200" b="1">
                <a:solidFill>
                  <a:srgbClr val="193441"/>
                </a:solidFill>
                <a:latin typeface="Roboto"/>
                <a:ea typeface="Roboto"/>
                <a:cs typeface="Roboto"/>
                <a:sym typeface="Roboto"/>
              </a:defRPr>
            </a:lvl6pPr>
            <a:lvl7pPr lvl="6" algn="ctr">
              <a:lnSpc>
                <a:spcPct val="100000"/>
              </a:lnSpc>
              <a:spcBef>
                <a:spcPts val="0"/>
              </a:spcBef>
              <a:spcAft>
                <a:spcPts val="0"/>
              </a:spcAft>
              <a:buSzPts val="2800"/>
              <a:buNone/>
              <a:defRPr sz="3200" b="1">
                <a:solidFill>
                  <a:srgbClr val="193441"/>
                </a:solidFill>
                <a:latin typeface="Roboto"/>
                <a:ea typeface="Roboto"/>
                <a:cs typeface="Roboto"/>
                <a:sym typeface="Roboto"/>
              </a:defRPr>
            </a:lvl7pPr>
            <a:lvl8pPr lvl="7" algn="ctr">
              <a:lnSpc>
                <a:spcPct val="100000"/>
              </a:lnSpc>
              <a:spcBef>
                <a:spcPts val="0"/>
              </a:spcBef>
              <a:spcAft>
                <a:spcPts val="0"/>
              </a:spcAft>
              <a:buSzPts val="2800"/>
              <a:buNone/>
              <a:defRPr sz="3200" b="1">
                <a:solidFill>
                  <a:srgbClr val="193441"/>
                </a:solidFill>
                <a:latin typeface="Roboto"/>
                <a:ea typeface="Roboto"/>
                <a:cs typeface="Roboto"/>
                <a:sym typeface="Roboto"/>
              </a:defRPr>
            </a:lvl8pPr>
            <a:lvl9pPr lvl="8" algn="ctr">
              <a:lnSpc>
                <a:spcPct val="100000"/>
              </a:lnSpc>
              <a:spcBef>
                <a:spcPts val="0"/>
              </a:spcBef>
              <a:spcAft>
                <a:spcPts val="0"/>
              </a:spcAft>
              <a:buSzPts val="2800"/>
              <a:buNone/>
              <a:defRPr sz="3200" b="1">
                <a:solidFill>
                  <a:srgbClr val="193441"/>
                </a:solidFill>
                <a:latin typeface="Roboto"/>
                <a:ea typeface="Roboto"/>
                <a:cs typeface="Roboto"/>
                <a:sym typeface="Roboto"/>
              </a:defRPr>
            </a:lvl9pPr>
          </a:lstStyle>
          <a:p>
            <a:r>
              <a:rPr lang="en-US"/>
              <a:t>Click to edit Master title style</a:t>
            </a:r>
            <a:endParaRPr/>
          </a:p>
        </p:txBody>
      </p:sp>
    </p:spTree>
    <p:extLst>
      <p:ext uri="{BB962C8B-B14F-4D97-AF65-F5344CB8AC3E}">
        <p14:creationId xmlns:p14="http://schemas.microsoft.com/office/powerpoint/2010/main" val="224524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5" name="Group 4">
            <a:extLst>
              <a:ext uri="{FF2B5EF4-FFF2-40B4-BE49-F238E27FC236}">
                <a16:creationId xmlns:a16="http://schemas.microsoft.com/office/drawing/2014/main" id="{F82B6DDA-F708-419B-B365-A619B1485F27}"/>
              </a:ext>
            </a:extLst>
          </p:cNvPr>
          <p:cNvGrpSpPr/>
          <p:nvPr userDrawn="1"/>
        </p:nvGrpSpPr>
        <p:grpSpPr>
          <a:xfrm>
            <a:off x="9844755" y="54657"/>
            <a:ext cx="2347245" cy="1190626"/>
            <a:chOff x="7383566" y="54657"/>
            <a:chExt cx="1760434" cy="1190626"/>
          </a:xfrm>
        </p:grpSpPr>
        <p:sp>
          <p:nvSpPr>
            <p:cNvPr id="6" name="Rectangle 5">
              <a:extLst>
                <a:ext uri="{FF2B5EF4-FFF2-40B4-BE49-F238E27FC236}">
                  <a16:creationId xmlns:a16="http://schemas.microsoft.com/office/drawing/2014/main" id="{D2F20281-B40E-4DC5-9307-6D1ACDA8EF8A}"/>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7" name="Picture 6">
              <a:extLst>
                <a:ext uri="{FF2B5EF4-FFF2-40B4-BE49-F238E27FC236}">
                  <a16:creationId xmlns:a16="http://schemas.microsoft.com/office/drawing/2014/main" id="{557545A3-35EE-4B29-AFE0-19AF7D2543C0}"/>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8" name="Picture 7" descr="A picture containing food&#10;&#10;Description automatically generated">
            <a:extLst>
              <a:ext uri="{FF2B5EF4-FFF2-40B4-BE49-F238E27FC236}">
                <a16:creationId xmlns:a16="http://schemas.microsoft.com/office/drawing/2014/main" id="{CA8E84AE-E647-4CDF-8E7E-7E7CB86E86F8}"/>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93551" y="365127"/>
            <a:ext cx="10515600" cy="132556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474747"/>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93551"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474747"/>
              </a:buClr>
              <a:buSzPts val="1800"/>
              <a:buFont typeface="Wingdings" panose="05000000000000000000" pitchFamily="2" charset="2"/>
              <a:buChar char="ü"/>
              <a:defRPr sz="2400"/>
            </a:lvl1pPr>
            <a:lvl2pPr marL="914400" lvl="1" indent="-342900" algn="l">
              <a:lnSpc>
                <a:spcPct val="90000"/>
              </a:lnSpc>
              <a:spcBef>
                <a:spcPts val="375"/>
              </a:spcBef>
              <a:spcAft>
                <a:spcPts val="0"/>
              </a:spcAft>
              <a:buClr>
                <a:srgbClr val="656565"/>
              </a:buClr>
              <a:buSzPts val="1800"/>
              <a:buFont typeface="Courier New" panose="02070309020205020404" pitchFamily="49" charset="0"/>
              <a:buChar char="o"/>
              <a:defRPr sz="2000"/>
            </a:lvl2pPr>
            <a:lvl3pPr marL="1371600" lvl="2" indent="-342900" algn="l">
              <a:lnSpc>
                <a:spcPct val="90000"/>
              </a:lnSpc>
              <a:spcBef>
                <a:spcPts val="375"/>
              </a:spcBef>
              <a:spcAft>
                <a:spcPts val="0"/>
              </a:spcAft>
              <a:buClr>
                <a:srgbClr val="656565"/>
              </a:buClr>
              <a:buSzPts val="1800"/>
              <a:buChar char="•"/>
              <a:defRPr sz="1800"/>
            </a:lvl3pPr>
            <a:lvl4pPr marL="1828800" lvl="3" indent="-342900" algn="l">
              <a:lnSpc>
                <a:spcPct val="90000"/>
              </a:lnSpc>
              <a:spcBef>
                <a:spcPts val="375"/>
              </a:spcBef>
              <a:spcAft>
                <a:spcPts val="0"/>
              </a:spcAft>
              <a:buClr>
                <a:srgbClr val="656565"/>
              </a:buClr>
              <a:buSzPts val="1800"/>
              <a:buChar char="•"/>
              <a:defRPr/>
            </a:lvl4pPr>
            <a:lvl5pPr marL="2286000" lvl="4" indent="-342900" algn="l">
              <a:lnSpc>
                <a:spcPct val="90000"/>
              </a:lnSpc>
              <a:spcBef>
                <a:spcPts val="375"/>
              </a:spcBef>
              <a:spcAft>
                <a:spcPts val="0"/>
              </a:spcAft>
              <a:buClr>
                <a:srgbClr val="656565"/>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fr-CH" dirty="0"/>
          </a:p>
          <a:p>
            <a:pPr lvl="1"/>
            <a:endParaRPr lang="en-US" sz="2000" dirty="0"/>
          </a:p>
          <a:p>
            <a:pPr lvl="2"/>
            <a:endParaRPr dirty="0"/>
          </a:p>
        </p:txBody>
      </p:sp>
      <p:sp>
        <p:nvSpPr>
          <p:cNvPr id="30" name="Google Shape;30;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7" name="Group 6">
            <a:extLst>
              <a:ext uri="{FF2B5EF4-FFF2-40B4-BE49-F238E27FC236}">
                <a16:creationId xmlns:a16="http://schemas.microsoft.com/office/drawing/2014/main" id="{C3D1B453-149C-4ECB-AE15-A4E787E01775}"/>
              </a:ext>
            </a:extLst>
          </p:cNvPr>
          <p:cNvGrpSpPr/>
          <p:nvPr userDrawn="1"/>
        </p:nvGrpSpPr>
        <p:grpSpPr>
          <a:xfrm>
            <a:off x="9844755" y="54657"/>
            <a:ext cx="2347245" cy="1190626"/>
            <a:chOff x="7383566" y="54657"/>
            <a:chExt cx="1760434" cy="1190626"/>
          </a:xfrm>
        </p:grpSpPr>
        <p:sp>
          <p:nvSpPr>
            <p:cNvPr id="8" name="Rectangle 7">
              <a:extLst>
                <a:ext uri="{FF2B5EF4-FFF2-40B4-BE49-F238E27FC236}">
                  <a16:creationId xmlns:a16="http://schemas.microsoft.com/office/drawing/2014/main" id="{85D66C97-828F-4FD5-92CA-CE2A6F10E045}"/>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9" name="Picture 8">
              <a:extLst>
                <a:ext uri="{FF2B5EF4-FFF2-40B4-BE49-F238E27FC236}">
                  <a16:creationId xmlns:a16="http://schemas.microsoft.com/office/drawing/2014/main" id="{2653E018-5CAB-449E-A36F-87BC895B0150}"/>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10" name="Picture 9" descr="A picture containing food&#10;&#10;Description automatically generated">
            <a:extLst>
              <a:ext uri="{FF2B5EF4-FFF2-40B4-BE49-F238E27FC236}">
                <a16:creationId xmlns:a16="http://schemas.microsoft.com/office/drawing/2014/main" id="{ECAE3730-2121-4ADE-8BD8-02EABA270399}"/>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474747"/>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6" name="Google Shape;36;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7" name="Group 6">
            <a:extLst>
              <a:ext uri="{FF2B5EF4-FFF2-40B4-BE49-F238E27FC236}">
                <a16:creationId xmlns:a16="http://schemas.microsoft.com/office/drawing/2014/main" id="{ECF41CE2-5642-4D92-9CEA-0C4FE1EB231E}"/>
              </a:ext>
            </a:extLst>
          </p:cNvPr>
          <p:cNvGrpSpPr/>
          <p:nvPr userDrawn="1"/>
        </p:nvGrpSpPr>
        <p:grpSpPr>
          <a:xfrm>
            <a:off x="9844755" y="54657"/>
            <a:ext cx="2347245" cy="1190626"/>
            <a:chOff x="7383566" y="54657"/>
            <a:chExt cx="1760434" cy="1190626"/>
          </a:xfrm>
        </p:grpSpPr>
        <p:sp>
          <p:nvSpPr>
            <p:cNvPr id="8" name="Rectangle 7">
              <a:extLst>
                <a:ext uri="{FF2B5EF4-FFF2-40B4-BE49-F238E27FC236}">
                  <a16:creationId xmlns:a16="http://schemas.microsoft.com/office/drawing/2014/main" id="{69DBFE1F-15E0-488A-A277-D2016E17371D}"/>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9" name="Picture 8">
              <a:extLst>
                <a:ext uri="{FF2B5EF4-FFF2-40B4-BE49-F238E27FC236}">
                  <a16:creationId xmlns:a16="http://schemas.microsoft.com/office/drawing/2014/main" id="{8642E5DD-57F5-414E-8C21-9864BDE377CE}"/>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10" name="Picture 9" descr="A picture containing food&#10;&#10;Description automatically generated">
            <a:extLst>
              <a:ext uri="{FF2B5EF4-FFF2-40B4-BE49-F238E27FC236}">
                <a16:creationId xmlns:a16="http://schemas.microsoft.com/office/drawing/2014/main" id="{7A95D31D-64F5-4FF1-9438-65637DFDEB21}"/>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93551" y="365127"/>
            <a:ext cx="10515600" cy="132556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4747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474747"/>
              </a:buClr>
              <a:buSzPts val="1800"/>
              <a:buChar char="•"/>
              <a:defRPr/>
            </a:lvl1pPr>
            <a:lvl2pPr marL="914400" lvl="1" indent="-342900" algn="l">
              <a:lnSpc>
                <a:spcPct val="90000"/>
              </a:lnSpc>
              <a:spcBef>
                <a:spcPts val="375"/>
              </a:spcBef>
              <a:spcAft>
                <a:spcPts val="0"/>
              </a:spcAft>
              <a:buClr>
                <a:srgbClr val="656565"/>
              </a:buClr>
              <a:buSzPts val="1800"/>
              <a:buChar char="•"/>
              <a:defRPr/>
            </a:lvl2pPr>
            <a:lvl3pPr marL="1371600" lvl="2" indent="-342900" algn="l">
              <a:lnSpc>
                <a:spcPct val="90000"/>
              </a:lnSpc>
              <a:spcBef>
                <a:spcPts val="375"/>
              </a:spcBef>
              <a:spcAft>
                <a:spcPts val="0"/>
              </a:spcAft>
              <a:buClr>
                <a:srgbClr val="656565"/>
              </a:buClr>
              <a:buSzPts val="1800"/>
              <a:buChar char="•"/>
              <a:defRPr/>
            </a:lvl3pPr>
            <a:lvl4pPr marL="1828800" lvl="3" indent="-342900" algn="l">
              <a:lnSpc>
                <a:spcPct val="90000"/>
              </a:lnSpc>
              <a:spcBef>
                <a:spcPts val="375"/>
              </a:spcBef>
              <a:spcAft>
                <a:spcPts val="0"/>
              </a:spcAft>
              <a:buClr>
                <a:srgbClr val="656565"/>
              </a:buClr>
              <a:buSzPts val="1800"/>
              <a:buChar char="•"/>
              <a:defRPr/>
            </a:lvl4pPr>
            <a:lvl5pPr marL="2286000" lvl="4" indent="-342900" algn="l">
              <a:lnSpc>
                <a:spcPct val="90000"/>
              </a:lnSpc>
              <a:spcBef>
                <a:spcPts val="375"/>
              </a:spcBef>
              <a:spcAft>
                <a:spcPts val="0"/>
              </a:spcAft>
              <a:buClr>
                <a:srgbClr val="656565"/>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474747"/>
              </a:buClr>
              <a:buSzPts val="1800"/>
              <a:buChar char="•"/>
              <a:defRPr/>
            </a:lvl1pPr>
            <a:lvl2pPr marL="914400" lvl="1" indent="-342900" algn="l">
              <a:lnSpc>
                <a:spcPct val="90000"/>
              </a:lnSpc>
              <a:spcBef>
                <a:spcPts val="375"/>
              </a:spcBef>
              <a:spcAft>
                <a:spcPts val="0"/>
              </a:spcAft>
              <a:buClr>
                <a:srgbClr val="656565"/>
              </a:buClr>
              <a:buSzPts val="1800"/>
              <a:buChar char="•"/>
              <a:defRPr/>
            </a:lvl2pPr>
            <a:lvl3pPr marL="1371600" lvl="2" indent="-342900" algn="l">
              <a:lnSpc>
                <a:spcPct val="90000"/>
              </a:lnSpc>
              <a:spcBef>
                <a:spcPts val="375"/>
              </a:spcBef>
              <a:spcAft>
                <a:spcPts val="0"/>
              </a:spcAft>
              <a:buClr>
                <a:srgbClr val="656565"/>
              </a:buClr>
              <a:buSzPts val="1800"/>
              <a:buChar char="•"/>
              <a:defRPr/>
            </a:lvl3pPr>
            <a:lvl4pPr marL="1828800" lvl="3" indent="-342900" algn="l">
              <a:lnSpc>
                <a:spcPct val="90000"/>
              </a:lnSpc>
              <a:spcBef>
                <a:spcPts val="375"/>
              </a:spcBef>
              <a:spcAft>
                <a:spcPts val="0"/>
              </a:spcAft>
              <a:buClr>
                <a:srgbClr val="656565"/>
              </a:buClr>
              <a:buSzPts val="1800"/>
              <a:buChar char="•"/>
              <a:defRPr/>
            </a:lvl4pPr>
            <a:lvl5pPr marL="2286000" lvl="4" indent="-342900" algn="l">
              <a:lnSpc>
                <a:spcPct val="90000"/>
              </a:lnSpc>
              <a:spcBef>
                <a:spcPts val="375"/>
              </a:spcBef>
              <a:spcAft>
                <a:spcPts val="0"/>
              </a:spcAft>
              <a:buClr>
                <a:srgbClr val="656565"/>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8" name="Group 7">
            <a:extLst>
              <a:ext uri="{FF2B5EF4-FFF2-40B4-BE49-F238E27FC236}">
                <a16:creationId xmlns:a16="http://schemas.microsoft.com/office/drawing/2014/main" id="{490A16B8-3FA5-4840-BBEB-CAF889B5FE49}"/>
              </a:ext>
            </a:extLst>
          </p:cNvPr>
          <p:cNvGrpSpPr/>
          <p:nvPr userDrawn="1"/>
        </p:nvGrpSpPr>
        <p:grpSpPr>
          <a:xfrm>
            <a:off x="9844755" y="54657"/>
            <a:ext cx="2347245" cy="1190626"/>
            <a:chOff x="7383566" y="54657"/>
            <a:chExt cx="1760434" cy="1190626"/>
          </a:xfrm>
        </p:grpSpPr>
        <p:sp>
          <p:nvSpPr>
            <p:cNvPr id="9" name="Rectangle 8">
              <a:extLst>
                <a:ext uri="{FF2B5EF4-FFF2-40B4-BE49-F238E27FC236}">
                  <a16:creationId xmlns:a16="http://schemas.microsoft.com/office/drawing/2014/main" id="{0D820BEF-8DE2-4AB6-85FE-641F608ED62E}"/>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10" name="Picture 9">
              <a:extLst>
                <a:ext uri="{FF2B5EF4-FFF2-40B4-BE49-F238E27FC236}">
                  <a16:creationId xmlns:a16="http://schemas.microsoft.com/office/drawing/2014/main" id="{8B428EBE-02BB-4DDA-8624-BAE2ABFF8867}"/>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11" name="Picture 10" descr="A picture containing food&#10;&#10;Description automatically generated">
            <a:extLst>
              <a:ext uri="{FF2B5EF4-FFF2-40B4-BE49-F238E27FC236}">
                <a16:creationId xmlns:a16="http://schemas.microsoft.com/office/drawing/2014/main" id="{147D2054-791A-44AE-A68C-66755160DBC9}"/>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393551" y="365127"/>
            <a:ext cx="10515600" cy="132556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4747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6" name="Group 5">
            <a:extLst>
              <a:ext uri="{FF2B5EF4-FFF2-40B4-BE49-F238E27FC236}">
                <a16:creationId xmlns:a16="http://schemas.microsoft.com/office/drawing/2014/main" id="{C6A90E71-E693-4451-944E-D86FF5486E06}"/>
              </a:ext>
            </a:extLst>
          </p:cNvPr>
          <p:cNvGrpSpPr/>
          <p:nvPr userDrawn="1"/>
        </p:nvGrpSpPr>
        <p:grpSpPr>
          <a:xfrm>
            <a:off x="9844755" y="54657"/>
            <a:ext cx="2347245" cy="1190626"/>
            <a:chOff x="7383566" y="54657"/>
            <a:chExt cx="1760434" cy="1190626"/>
          </a:xfrm>
        </p:grpSpPr>
        <p:sp>
          <p:nvSpPr>
            <p:cNvPr id="7" name="Rectangle 6">
              <a:extLst>
                <a:ext uri="{FF2B5EF4-FFF2-40B4-BE49-F238E27FC236}">
                  <a16:creationId xmlns:a16="http://schemas.microsoft.com/office/drawing/2014/main" id="{B63D5917-8D28-4A4A-A8D3-4BFD2F678AD4}"/>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8" name="Picture 7">
              <a:extLst>
                <a:ext uri="{FF2B5EF4-FFF2-40B4-BE49-F238E27FC236}">
                  <a16:creationId xmlns:a16="http://schemas.microsoft.com/office/drawing/2014/main" id="{4D93197C-56B5-4737-955E-A7691A2BB839}"/>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9" name="Picture 8" descr="A picture containing food&#10;&#10;Description automatically generated">
            <a:extLst>
              <a:ext uri="{FF2B5EF4-FFF2-40B4-BE49-F238E27FC236}">
                <a16:creationId xmlns:a16="http://schemas.microsoft.com/office/drawing/2014/main" id="{3AA328C0-D8F7-43CB-A7E4-703C528F668B}"/>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474747"/>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rgbClr val="474747"/>
              </a:buClr>
              <a:buSzPts val="2400"/>
              <a:buChar char="•"/>
              <a:defRPr sz="2400"/>
            </a:lvl1pPr>
            <a:lvl2pPr marL="914400" lvl="1" indent="-361950" algn="l">
              <a:lnSpc>
                <a:spcPct val="90000"/>
              </a:lnSpc>
              <a:spcBef>
                <a:spcPts val="375"/>
              </a:spcBef>
              <a:spcAft>
                <a:spcPts val="0"/>
              </a:spcAft>
              <a:buClr>
                <a:srgbClr val="656565"/>
              </a:buClr>
              <a:buSzPts val="2100"/>
              <a:buChar char="•"/>
              <a:defRPr sz="2100"/>
            </a:lvl2pPr>
            <a:lvl3pPr marL="1371600" lvl="2" indent="-342900" algn="l">
              <a:lnSpc>
                <a:spcPct val="90000"/>
              </a:lnSpc>
              <a:spcBef>
                <a:spcPts val="375"/>
              </a:spcBef>
              <a:spcAft>
                <a:spcPts val="0"/>
              </a:spcAft>
              <a:buClr>
                <a:srgbClr val="656565"/>
              </a:buClr>
              <a:buSzPts val="1800"/>
              <a:buChar char="•"/>
              <a:defRPr sz="1800"/>
            </a:lvl3pPr>
            <a:lvl4pPr marL="1828800" lvl="3" indent="-323850" algn="l">
              <a:lnSpc>
                <a:spcPct val="90000"/>
              </a:lnSpc>
              <a:spcBef>
                <a:spcPts val="375"/>
              </a:spcBef>
              <a:spcAft>
                <a:spcPts val="0"/>
              </a:spcAft>
              <a:buClr>
                <a:srgbClr val="656565"/>
              </a:buClr>
              <a:buSzPts val="1500"/>
              <a:buChar char="•"/>
              <a:defRPr sz="1500"/>
            </a:lvl4pPr>
            <a:lvl5pPr marL="2286000" lvl="4" indent="-323850" algn="l">
              <a:lnSpc>
                <a:spcPct val="90000"/>
              </a:lnSpc>
              <a:spcBef>
                <a:spcPts val="375"/>
              </a:spcBef>
              <a:spcAft>
                <a:spcPts val="0"/>
              </a:spcAft>
              <a:buClr>
                <a:srgbClr val="656565"/>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474747"/>
              </a:buClr>
              <a:buSzPts val="1200"/>
              <a:buNone/>
              <a:defRPr sz="1200"/>
            </a:lvl1pPr>
            <a:lvl2pPr marL="914400" lvl="1" indent="-228600" algn="l">
              <a:lnSpc>
                <a:spcPct val="90000"/>
              </a:lnSpc>
              <a:spcBef>
                <a:spcPts val="375"/>
              </a:spcBef>
              <a:spcAft>
                <a:spcPts val="0"/>
              </a:spcAft>
              <a:buClr>
                <a:srgbClr val="656565"/>
              </a:buClr>
              <a:buSzPts val="1050"/>
              <a:buNone/>
              <a:defRPr sz="1050"/>
            </a:lvl2pPr>
            <a:lvl3pPr marL="1371600" lvl="2" indent="-228600" algn="l">
              <a:lnSpc>
                <a:spcPct val="90000"/>
              </a:lnSpc>
              <a:spcBef>
                <a:spcPts val="375"/>
              </a:spcBef>
              <a:spcAft>
                <a:spcPts val="0"/>
              </a:spcAft>
              <a:buClr>
                <a:srgbClr val="656565"/>
              </a:buClr>
              <a:buSzPts val="900"/>
              <a:buNone/>
              <a:defRPr sz="900"/>
            </a:lvl3pPr>
            <a:lvl4pPr marL="1828800" lvl="3" indent="-228600" algn="l">
              <a:lnSpc>
                <a:spcPct val="90000"/>
              </a:lnSpc>
              <a:spcBef>
                <a:spcPts val="375"/>
              </a:spcBef>
              <a:spcAft>
                <a:spcPts val="0"/>
              </a:spcAft>
              <a:buClr>
                <a:srgbClr val="656565"/>
              </a:buClr>
              <a:buSzPts val="750"/>
              <a:buNone/>
              <a:defRPr sz="750"/>
            </a:lvl4pPr>
            <a:lvl5pPr marL="2286000" lvl="4" indent="-228600" algn="l">
              <a:lnSpc>
                <a:spcPct val="90000"/>
              </a:lnSpc>
              <a:spcBef>
                <a:spcPts val="375"/>
              </a:spcBef>
              <a:spcAft>
                <a:spcPts val="0"/>
              </a:spcAft>
              <a:buClr>
                <a:srgbClr val="656565"/>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grpSp>
        <p:nvGrpSpPr>
          <p:cNvPr id="8" name="Group 7">
            <a:extLst>
              <a:ext uri="{FF2B5EF4-FFF2-40B4-BE49-F238E27FC236}">
                <a16:creationId xmlns:a16="http://schemas.microsoft.com/office/drawing/2014/main" id="{9BBBF033-DB73-492C-A7AF-65DB55F568C2}"/>
              </a:ext>
            </a:extLst>
          </p:cNvPr>
          <p:cNvGrpSpPr/>
          <p:nvPr userDrawn="1"/>
        </p:nvGrpSpPr>
        <p:grpSpPr>
          <a:xfrm>
            <a:off x="9844755" y="54657"/>
            <a:ext cx="2347245" cy="1190626"/>
            <a:chOff x="7383566" y="54657"/>
            <a:chExt cx="1760434" cy="1190626"/>
          </a:xfrm>
        </p:grpSpPr>
        <p:sp>
          <p:nvSpPr>
            <p:cNvPr id="9" name="Rectangle 8">
              <a:extLst>
                <a:ext uri="{FF2B5EF4-FFF2-40B4-BE49-F238E27FC236}">
                  <a16:creationId xmlns:a16="http://schemas.microsoft.com/office/drawing/2014/main" id="{BEE0EFFB-EA6D-404D-B0E4-B41A5CBB3B46}"/>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10" name="Picture 9">
              <a:extLst>
                <a:ext uri="{FF2B5EF4-FFF2-40B4-BE49-F238E27FC236}">
                  <a16:creationId xmlns:a16="http://schemas.microsoft.com/office/drawing/2014/main" id="{2F6F5B46-5204-4EA8-9BC4-540A3400FC0C}"/>
                </a:ext>
              </a:extLst>
            </p:cNvPr>
            <p:cNvPicPr>
              <a:picLocks noChangeAspect="1"/>
            </p:cNvPicPr>
            <p:nvPr userDrawn="1"/>
          </p:nvPicPr>
          <p:blipFill>
            <a:blip r:embed="rId2"/>
            <a:stretch>
              <a:fillRect/>
            </a:stretch>
          </p:blipFill>
          <p:spPr>
            <a:xfrm>
              <a:off x="8067835" y="54657"/>
              <a:ext cx="895030" cy="1098551"/>
            </a:xfrm>
            <a:prstGeom prst="rect">
              <a:avLst/>
            </a:prstGeom>
          </p:spPr>
        </p:pic>
      </p:grpSp>
      <p:pic>
        <p:nvPicPr>
          <p:cNvPr id="11" name="Picture 10" descr="A picture containing food&#10;&#10;Description automatically generated">
            <a:extLst>
              <a:ext uri="{FF2B5EF4-FFF2-40B4-BE49-F238E27FC236}">
                <a16:creationId xmlns:a16="http://schemas.microsoft.com/office/drawing/2014/main" id="{D3575493-BB28-4712-AF44-7A0D5E28FC5A}"/>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474747"/>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474747"/>
              </a:buClr>
              <a:buSzPts val="2400"/>
              <a:buFont typeface="Arial"/>
              <a:buNone/>
              <a:defRPr sz="2400" b="0" i="0" u="none" strike="noStrike" cap="none">
                <a:solidFill>
                  <a:srgbClr val="474747"/>
                </a:solidFill>
                <a:latin typeface="Calibri"/>
                <a:ea typeface="Calibri"/>
                <a:cs typeface="Calibri"/>
                <a:sym typeface="Calibri"/>
              </a:defRPr>
            </a:lvl1pPr>
            <a:lvl2pPr marR="0" lvl="1" algn="l" rtl="0">
              <a:lnSpc>
                <a:spcPct val="90000"/>
              </a:lnSpc>
              <a:spcBef>
                <a:spcPts val="375"/>
              </a:spcBef>
              <a:spcAft>
                <a:spcPts val="0"/>
              </a:spcAft>
              <a:buClr>
                <a:srgbClr val="656565"/>
              </a:buClr>
              <a:buSzPts val="2100"/>
              <a:buFont typeface="Arial"/>
              <a:buNone/>
              <a:defRPr sz="2100" b="0" i="0" u="none" strike="noStrike" cap="none">
                <a:solidFill>
                  <a:srgbClr val="656565"/>
                </a:solidFill>
                <a:latin typeface="Calibri"/>
                <a:ea typeface="Calibri"/>
                <a:cs typeface="Calibri"/>
                <a:sym typeface="Calibri"/>
              </a:defRPr>
            </a:lvl2pPr>
            <a:lvl3pPr marR="0" lvl="2" algn="l" rtl="0">
              <a:lnSpc>
                <a:spcPct val="90000"/>
              </a:lnSpc>
              <a:spcBef>
                <a:spcPts val="375"/>
              </a:spcBef>
              <a:spcAft>
                <a:spcPts val="0"/>
              </a:spcAft>
              <a:buClr>
                <a:srgbClr val="656565"/>
              </a:buClr>
              <a:buSzPts val="1800"/>
              <a:buFont typeface="Arial"/>
              <a:buNone/>
              <a:defRPr sz="1800" b="0" i="0" u="none" strike="noStrike" cap="none">
                <a:solidFill>
                  <a:srgbClr val="656565"/>
                </a:solidFill>
                <a:latin typeface="Calibri"/>
                <a:ea typeface="Calibri"/>
                <a:cs typeface="Calibri"/>
                <a:sym typeface="Calibri"/>
              </a:defRPr>
            </a:lvl3pPr>
            <a:lvl4pPr marR="0" lvl="3" algn="l" rtl="0">
              <a:lnSpc>
                <a:spcPct val="90000"/>
              </a:lnSpc>
              <a:spcBef>
                <a:spcPts val="375"/>
              </a:spcBef>
              <a:spcAft>
                <a:spcPts val="0"/>
              </a:spcAft>
              <a:buClr>
                <a:srgbClr val="656565"/>
              </a:buClr>
              <a:buSzPts val="1500"/>
              <a:buFont typeface="Arial"/>
              <a:buNone/>
              <a:defRPr sz="1500" b="0" i="0" u="none" strike="noStrike" cap="none">
                <a:solidFill>
                  <a:srgbClr val="656565"/>
                </a:solidFill>
                <a:latin typeface="Calibri"/>
                <a:ea typeface="Calibri"/>
                <a:cs typeface="Calibri"/>
                <a:sym typeface="Calibri"/>
              </a:defRPr>
            </a:lvl4pPr>
            <a:lvl5pPr marR="0" lvl="4" algn="l" rtl="0">
              <a:lnSpc>
                <a:spcPct val="90000"/>
              </a:lnSpc>
              <a:spcBef>
                <a:spcPts val="375"/>
              </a:spcBef>
              <a:spcAft>
                <a:spcPts val="0"/>
              </a:spcAft>
              <a:buClr>
                <a:srgbClr val="656565"/>
              </a:buClr>
              <a:buSzPts val="1500"/>
              <a:buFont typeface="Arial"/>
              <a:buNone/>
              <a:defRPr sz="1500" b="0" i="0" u="none" strike="noStrike" cap="none">
                <a:solidFill>
                  <a:srgbClr val="656565"/>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474747"/>
              </a:buClr>
              <a:buSzPts val="1200"/>
              <a:buNone/>
              <a:defRPr sz="1200"/>
            </a:lvl1pPr>
            <a:lvl2pPr marL="914400" lvl="1" indent="-228600" algn="l">
              <a:lnSpc>
                <a:spcPct val="90000"/>
              </a:lnSpc>
              <a:spcBef>
                <a:spcPts val="375"/>
              </a:spcBef>
              <a:spcAft>
                <a:spcPts val="0"/>
              </a:spcAft>
              <a:buClr>
                <a:srgbClr val="656565"/>
              </a:buClr>
              <a:buSzPts val="1050"/>
              <a:buNone/>
              <a:defRPr sz="1050"/>
            </a:lvl2pPr>
            <a:lvl3pPr marL="1371600" lvl="2" indent="-228600" algn="l">
              <a:lnSpc>
                <a:spcPct val="90000"/>
              </a:lnSpc>
              <a:spcBef>
                <a:spcPts val="375"/>
              </a:spcBef>
              <a:spcAft>
                <a:spcPts val="0"/>
              </a:spcAft>
              <a:buClr>
                <a:srgbClr val="656565"/>
              </a:buClr>
              <a:buSzPts val="900"/>
              <a:buNone/>
              <a:defRPr sz="900"/>
            </a:lvl3pPr>
            <a:lvl4pPr marL="1828800" lvl="3" indent="-228600" algn="l">
              <a:lnSpc>
                <a:spcPct val="90000"/>
              </a:lnSpc>
              <a:spcBef>
                <a:spcPts val="375"/>
              </a:spcBef>
              <a:spcAft>
                <a:spcPts val="0"/>
              </a:spcAft>
              <a:buClr>
                <a:srgbClr val="656565"/>
              </a:buClr>
              <a:buSzPts val="750"/>
              <a:buNone/>
              <a:defRPr sz="750"/>
            </a:lvl4pPr>
            <a:lvl5pPr marL="2286000" lvl="4" indent="-228600" algn="l">
              <a:lnSpc>
                <a:spcPct val="90000"/>
              </a:lnSpc>
              <a:spcBef>
                <a:spcPts val="375"/>
              </a:spcBef>
              <a:spcAft>
                <a:spcPts val="0"/>
              </a:spcAft>
              <a:buClr>
                <a:srgbClr val="656565"/>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pic>
        <p:nvPicPr>
          <p:cNvPr id="8" name="Picture 7" descr="A picture containing food&#10;&#10;Description automatically generated">
            <a:extLst>
              <a:ext uri="{FF2B5EF4-FFF2-40B4-BE49-F238E27FC236}">
                <a16:creationId xmlns:a16="http://schemas.microsoft.com/office/drawing/2014/main" id="{3ABD3D96-66EE-41F7-BC53-1D2C514CBD01}"/>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393551" y="365127"/>
            <a:ext cx="10515600" cy="132556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4747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475682"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474747"/>
              </a:buClr>
              <a:buSzPts val="1800"/>
              <a:buChar char="•"/>
              <a:defRPr/>
            </a:lvl1pPr>
            <a:lvl2pPr marL="914400" lvl="1" indent="-342900" algn="l">
              <a:lnSpc>
                <a:spcPct val="90000"/>
              </a:lnSpc>
              <a:spcBef>
                <a:spcPts val="375"/>
              </a:spcBef>
              <a:spcAft>
                <a:spcPts val="0"/>
              </a:spcAft>
              <a:buClr>
                <a:srgbClr val="656565"/>
              </a:buClr>
              <a:buSzPts val="1800"/>
              <a:buChar char="•"/>
              <a:defRPr/>
            </a:lvl2pPr>
            <a:lvl3pPr marL="1371600" lvl="2" indent="-342900" algn="l">
              <a:lnSpc>
                <a:spcPct val="90000"/>
              </a:lnSpc>
              <a:spcBef>
                <a:spcPts val="375"/>
              </a:spcBef>
              <a:spcAft>
                <a:spcPts val="0"/>
              </a:spcAft>
              <a:buClr>
                <a:srgbClr val="656565"/>
              </a:buClr>
              <a:buSzPts val="1800"/>
              <a:buChar char="•"/>
              <a:defRPr/>
            </a:lvl3pPr>
            <a:lvl4pPr marL="1828800" lvl="3" indent="-342900" algn="l">
              <a:lnSpc>
                <a:spcPct val="90000"/>
              </a:lnSpc>
              <a:spcBef>
                <a:spcPts val="375"/>
              </a:spcBef>
              <a:spcAft>
                <a:spcPts val="0"/>
              </a:spcAft>
              <a:buClr>
                <a:srgbClr val="656565"/>
              </a:buClr>
              <a:buSzPts val="1800"/>
              <a:buChar char="•"/>
              <a:defRPr/>
            </a:lvl4pPr>
            <a:lvl5pPr marL="2286000" lvl="4" indent="-342900" algn="l">
              <a:lnSpc>
                <a:spcPct val="90000"/>
              </a:lnSpc>
              <a:spcBef>
                <a:spcPts val="375"/>
              </a:spcBef>
              <a:spcAft>
                <a:spcPts val="0"/>
              </a:spcAft>
              <a:buClr>
                <a:srgbClr val="656565"/>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pic>
        <p:nvPicPr>
          <p:cNvPr id="7" name="Picture 6" descr="A picture containing food&#10;&#10;Description automatically generated">
            <a:extLst>
              <a:ext uri="{FF2B5EF4-FFF2-40B4-BE49-F238E27FC236}">
                <a16:creationId xmlns:a16="http://schemas.microsoft.com/office/drawing/2014/main" id="{140E84A3-D07E-459B-803B-461243806CE9}"/>
              </a:ext>
            </a:extLst>
          </p:cNvPr>
          <p:cNvPicPr>
            <a:picLocks noChangeAspect="1"/>
          </p:cNvPicPr>
          <p:nvPr userDrawn="1"/>
        </p:nvPicPr>
        <p:blipFill>
          <a:blip r:embed="rId2"/>
          <a:stretch>
            <a:fillRect/>
          </a:stretch>
        </p:blipFill>
        <p:spPr>
          <a:xfrm>
            <a:off x="10764011" y="0"/>
            <a:ext cx="1242829" cy="1525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3551" y="365127"/>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474747"/>
              </a:buClr>
              <a:buSzPts val="3300"/>
              <a:buFont typeface="Arial"/>
              <a:buNone/>
              <a:defRPr sz="3300" b="0" i="0" u="none" strike="noStrike" cap="none">
                <a:solidFill>
                  <a:srgbClr val="47474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93551" y="1825625"/>
            <a:ext cx="10515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rgbClr val="474747"/>
              </a:buClr>
              <a:buSzPts val="2100"/>
              <a:buFont typeface="Arial"/>
              <a:buChar char="•"/>
              <a:defRPr sz="2100" b="0" i="0" u="none" strike="noStrike" cap="none">
                <a:solidFill>
                  <a:srgbClr val="474747"/>
                </a:solidFill>
                <a:latin typeface="Calibri"/>
                <a:ea typeface="Calibri"/>
                <a:cs typeface="Calibri"/>
                <a:sym typeface="Calibri"/>
              </a:defRPr>
            </a:lvl1pPr>
            <a:lvl2pPr marL="914400" marR="0" lvl="1" indent="-342900" algn="l" rtl="0">
              <a:lnSpc>
                <a:spcPct val="90000"/>
              </a:lnSpc>
              <a:spcBef>
                <a:spcPts val="375"/>
              </a:spcBef>
              <a:spcAft>
                <a:spcPts val="0"/>
              </a:spcAft>
              <a:buClr>
                <a:srgbClr val="656565"/>
              </a:buClr>
              <a:buSzPts val="1800"/>
              <a:buFont typeface="Arial"/>
              <a:buChar char="•"/>
              <a:defRPr sz="1800" b="0" i="0" u="none" strike="noStrike" cap="none">
                <a:solidFill>
                  <a:srgbClr val="656565"/>
                </a:solidFill>
                <a:latin typeface="Calibri"/>
                <a:ea typeface="Calibri"/>
                <a:cs typeface="Calibri"/>
                <a:sym typeface="Calibri"/>
              </a:defRPr>
            </a:lvl2pPr>
            <a:lvl3pPr marL="1371600" marR="0" lvl="2" indent="-323850" algn="l" rtl="0">
              <a:lnSpc>
                <a:spcPct val="90000"/>
              </a:lnSpc>
              <a:spcBef>
                <a:spcPts val="375"/>
              </a:spcBef>
              <a:spcAft>
                <a:spcPts val="0"/>
              </a:spcAft>
              <a:buClr>
                <a:srgbClr val="656565"/>
              </a:buClr>
              <a:buSzPts val="1500"/>
              <a:buFont typeface="Arial"/>
              <a:buChar char="•"/>
              <a:defRPr sz="1500" b="0" i="0" u="none" strike="noStrike" cap="none">
                <a:solidFill>
                  <a:srgbClr val="656565"/>
                </a:solidFill>
                <a:latin typeface="Calibri"/>
                <a:ea typeface="Calibri"/>
                <a:cs typeface="Calibri"/>
                <a:sym typeface="Calibri"/>
              </a:defRPr>
            </a:lvl3pPr>
            <a:lvl4pPr marL="1828800" marR="0" lvl="3" indent="-314325" algn="l" rtl="0">
              <a:lnSpc>
                <a:spcPct val="90000"/>
              </a:lnSpc>
              <a:spcBef>
                <a:spcPts val="375"/>
              </a:spcBef>
              <a:spcAft>
                <a:spcPts val="0"/>
              </a:spcAft>
              <a:buClr>
                <a:srgbClr val="656565"/>
              </a:buClr>
              <a:buSzPts val="1350"/>
              <a:buFont typeface="Arial"/>
              <a:buChar char="•"/>
              <a:defRPr sz="1350" b="0" i="0" u="none" strike="noStrike" cap="none">
                <a:solidFill>
                  <a:srgbClr val="656565"/>
                </a:solidFill>
                <a:latin typeface="Calibri"/>
                <a:ea typeface="Calibri"/>
                <a:cs typeface="Calibri"/>
                <a:sym typeface="Calibri"/>
              </a:defRPr>
            </a:lvl4pPr>
            <a:lvl5pPr marL="2286000" marR="0" lvl="4" indent="-314325" algn="l" rtl="0">
              <a:lnSpc>
                <a:spcPct val="90000"/>
              </a:lnSpc>
              <a:spcBef>
                <a:spcPts val="375"/>
              </a:spcBef>
              <a:spcAft>
                <a:spcPts val="0"/>
              </a:spcAft>
              <a:buClr>
                <a:srgbClr val="656565"/>
              </a:buClr>
              <a:buSzPts val="1350"/>
              <a:buFont typeface="Arial"/>
              <a:buChar char="•"/>
              <a:defRPr sz="1350" b="0" i="0" u="none" strike="noStrike" cap="none">
                <a:solidFill>
                  <a:srgbClr val="656565"/>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fr-FR" smtClean="0"/>
              <a:pPr/>
              <a:t>‹#›</a:t>
            </a:fld>
            <a:endParaRPr lang="fr-FR"/>
          </a:p>
        </p:txBody>
      </p:sp>
      <p:pic>
        <p:nvPicPr>
          <p:cNvPr id="15" name="Google Shape;15;p1"/>
          <p:cNvPicPr preferRelativeResize="0"/>
          <p:nvPr/>
        </p:nvPicPr>
        <p:blipFill rotWithShape="1">
          <a:blip r:embed="rId13">
            <a:alphaModFix/>
          </a:blip>
          <a:srcRect/>
          <a:stretch/>
        </p:blipFill>
        <p:spPr>
          <a:xfrm>
            <a:off x="9896272" y="230191"/>
            <a:ext cx="1913125" cy="558991"/>
          </a:xfrm>
          <a:prstGeom prst="rect">
            <a:avLst/>
          </a:prstGeom>
          <a:noFill/>
          <a:ln>
            <a:noFill/>
          </a:ln>
        </p:spPr>
      </p:pic>
      <p:pic>
        <p:nvPicPr>
          <p:cNvPr id="16" name="Google Shape;16;p1"/>
          <p:cNvPicPr preferRelativeResize="0"/>
          <p:nvPr/>
        </p:nvPicPr>
        <p:blipFill rotWithShape="1">
          <a:blip r:embed="rId14">
            <a:alphaModFix/>
          </a:blip>
          <a:srcRect/>
          <a:stretch/>
        </p:blipFill>
        <p:spPr>
          <a:xfrm>
            <a:off x="0" y="6747238"/>
            <a:ext cx="12192000" cy="110762"/>
          </a:xfrm>
          <a:prstGeom prst="rect">
            <a:avLst/>
          </a:prstGeom>
          <a:noFill/>
          <a:ln>
            <a:noFill/>
          </a:ln>
        </p:spPr>
      </p:pic>
      <p:grpSp>
        <p:nvGrpSpPr>
          <p:cNvPr id="9" name="Group 8">
            <a:extLst>
              <a:ext uri="{FF2B5EF4-FFF2-40B4-BE49-F238E27FC236}">
                <a16:creationId xmlns:a16="http://schemas.microsoft.com/office/drawing/2014/main" id="{DBCD8F0F-FD36-4C54-B8C9-2F3EE5BADBD8}"/>
              </a:ext>
            </a:extLst>
          </p:cNvPr>
          <p:cNvGrpSpPr/>
          <p:nvPr userDrawn="1"/>
        </p:nvGrpSpPr>
        <p:grpSpPr>
          <a:xfrm>
            <a:off x="9844755" y="54657"/>
            <a:ext cx="2347245" cy="1190626"/>
            <a:chOff x="7383566" y="54657"/>
            <a:chExt cx="1760434" cy="1190626"/>
          </a:xfrm>
        </p:grpSpPr>
        <p:sp>
          <p:nvSpPr>
            <p:cNvPr id="17" name="Rectangle 16">
              <a:extLst>
                <a:ext uri="{FF2B5EF4-FFF2-40B4-BE49-F238E27FC236}">
                  <a16:creationId xmlns:a16="http://schemas.microsoft.com/office/drawing/2014/main" id="{29DC70C2-F9BF-4EFC-BADD-FF8B29A4A04D}"/>
                </a:ext>
              </a:extLst>
            </p:cNvPr>
            <p:cNvSpPr/>
            <p:nvPr userDrawn="1"/>
          </p:nvSpPr>
          <p:spPr>
            <a:xfrm>
              <a:off x="7383566" y="54657"/>
              <a:ext cx="1760434" cy="119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p>
          </p:txBody>
        </p:sp>
        <p:pic>
          <p:nvPicPr>
            <p:cNvPr id="18" name="Picture 17">
              <a:extLst>
                <a:ext uri="{FF2B5EF4-FFF2-40B4-BE49-F238E27FC236}">
                  <a16:creationId xmlns:a16="http://schemas.microsoft.com/office/drawing/2014/main" id="{5FE07751-1CE6-40B5-97DC-FC833A9AE5FE}"/>
                </a:ext>
              </a:extLst>
            </p:cNvPr>
            <p:cNvPicPr>
              <a:picLocks noChangeAspect="1"/>
            </p:cNvPicPr>
            <p:nvPr userDrawn="1"/>
          </p:nvPicPr>
          <p:blipFill>
            <a:blip r:embed="rId15"/>
            <a:stretch>
              <a:fillRect/>
            </a:stretch>
          </p:blipFill>
          <p:spPr>
            <a:xfrm>
              <a:off x="8067835" y="54657"/>
              <a:ext cx="895030" cy="1098551"/>
            </a:xfrm>
            <a:prstGeom prst="rect">
              <a:avLst/>
            </a:prstGeom>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nctad.org/system/files/official-document/dtlstictinf2020d1_en.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unctad.org/system/files/official-document/tn_unctad_ict4d15_en.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chart" Target="../charts/chart3.xml"/><Relationship Id="rId7"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tiff"/><Relationship Id="rId5" Type="http://schemas.openxmlformats.org/officeDocument/2006/relationships/chart" Target="../charts/chart4.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72EE2-C67F-41EC-8BDE-DCA9CA36693D}"/>
              </a:ext>
            </a:extLst>
          </p:cNvPr>
          <p:cNvSpPr>
            <a:spLocks noGrp="1"/>
          </p:cNvSpPr>
          <p:nvPr>
            <p:ph type="ctrTitle"/>
          </p:nvPr>
        </p:nvSpPr>
        <p:spPr>
          <a:xfrm>
            <a:off x="1524000" y="925144"/>
            <a:ext cx="9144000" cy="2387600"/>
          </a:xfrm>
        </p:spPr>
        <p:txBody>
          <a:bodyPr/>
          <a:lstStyle/>
          <a:p>
            <a:r>
              <a:rPr lang="en-US" sz="4000" b="1" dirty="0">
                <a:effectLst/>
                <a:latin typeface="Calibri" panose="020F0502020204030204" pitchFamily="34" charset="0"/>
                <a:ea typeface="Century Gothic" panose="020B0502020202020204" pitchFamily="34" charset="0"/>
                <a:cs typeface="Calibri" panose="020F0502020204030204" pitchFamily="34" charset="0"/>
              </a:rPr>
              <a:t>STATUS OF GLOBAL E-COMMERCE IN GOODS AND SERVICES </a:t>
            </a:r>
            <a:endParaRPr lang="fr-CH" sz="8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7AAE181-1494-4EEA-8558-76EEECFD2DCE}"/>
              </a:ext>
            </a:extLst>
          </p:cNvPr>
          <p:cNvSpPr>
            <a:spLocks noGrp="1"/>
          </p:cNvSpPr>
          <p:nvPr>
            <p:ph type="subTitle" idx="1"/>
          </p:nvPr>
        </p:nvSpPr>
        <p:spPr>
          <a:xfrm>
            <a:off x="1524000" y="3602038"/>
            <a:ext cx="9144000" cy="2565680"/>
          </a:xfrm>
          <a:effectLst/>
        </p:spPr>
        <p:txBody>
          <a:bodyPr>
            <a:normAutofit fontScale="92500" lnSpcReduction="20000"/>
          </a:bodyPr>
          <a:lstStyle/>
          <a:p>
            <a:pPr marL="34290" indent="0">
              <a:buNone/>
            </a:pPr>
            <a:br>
              <a:rPr lang="en-US" altLang="en-US" sz="2000" b="1" dirty="0">
                <a:latin typeface="Calibri" panose="020F0502020204030204" pitchFamily="34" charset="0"/>
                <a:ea typeface="ＭＳ Ｐゴシック" pitchFamily="34" charset="-128"/>
                <a:cs typeface="Calibri" panose="020F0502020204030204" pitchFamily="34" charset="0"/>
              </a:rPr>
            </a:br>
            <a:r>
              <a:rPr lang="en-US" altLang="en-US" sz="2600" b="1" dirty="0" err="1">
                <a:latin typeface="Calibri" panose="020F0502020204030204" pitchFamily="34" charset="0"/>
                <a:ea typeface="ＭＳ Ｐゴシック" pitchFamily="34" charset="-128"/>
                <a:cs typeface="Calibri" panose="020F0502020204030204" pitchFamily="34" charset="0"/>
              </a:rPr>
              <a:t>Torbjörn</a:t>
            </a:r>
            <a:r>
              <a:rPr lang="en-US" altLang="en-US" sz="2600" b="1" dirty="0">
                <a:latin typeface="Calibri" panose="020F0502020204030204" pitchFamily="34" charset="0"/>
                <a:ea typeface="ＭＳ Ｐゴシック" pitchFamily="34" charset="-128"/>
                <a:cs typeface="Calibri" panose="020F0502020204030204" pitchFamily="34" charset="0"/>
              </a:rPr>
              <a:t> Fredriksson</a:t>
            </a:r>
          </a:p>
          <a:p>
            <a:pPr marL="34290" indent="0">
              <a:buNone/>
            </a:pPr>
            <a:r>
              <a:rPr lang="en-US" altLang="en-US" sz="2000" dirty="0">
                <a:latin typeface="Calibri" panose="020F0502020204030204" pitchFamily="34" charset="0"/>
                <a:ea typeface="ＭＳ Ｐゴシック" pitchFamily="34" charset="-128"/>
                <a:cs typeface="Calibri" panose="020F0502020204030204" pitchFamily="34" charset="0"/>
              </a:rPr>
              <a:t>(torbjorn.fredriksson@unctad.org)</a:t>
            </a:r>
          </a:p>
          <a:p>
            <a:pPr marL="34290" indent="0">
              <a:buNone/>
            </a:pPr>
            <a:r>
              <a:rPr lang="en-US" sz="2600" b="1" dirty="0">
                <a:solidFill>
                  <a:schemeClr val="tx1">
                    <a:lumMod val="65000"/>
                    <a:lumOff val="35000"/>
                  </a:schemeClr>
                </a:solidFill>
                <a:latin typeface="Calibri" panose="020F0502020204030204" pitchFamily="34" charset="0"/>
                <a:ea typeface="ＭＳ Ｐゴシック" pitchFamily="34" charset="-128"/>
                <a:cs typeface="Calibri" panose="020F0502020204030204" pitchFamily="34" charset="0"/>
              </a:rPr>
              <a:t>Chief, ICT Policy Section</a:t>
            </a:r>
          </a:p>
          <a:p>
            <a:pPr marL="34290" indent="0">
              <a:buNone/>
            </a:pPr>
            <a:endParaRPr lang="en-US" sz="2000" b="1" dirty="0">
              <a:solidFill>
                <a:schemeClr val="tx1">
                  <a:lumMod val="65000"/>
                  <a:lumOff val="35000"/>
                </a:schemeClr>
              </a:solidFill>
              <a:latin typeface="Calibri" panose="020F0502020204030204" pitchFamily="34" charset="0"/>
              <a:ea typeface="ＭＳ Ｐゴシック" pitchFamily="34" charset="-128"/>
              <a:cs typeface="Calibri" panose="020F0502020204030204" pitchFamily="34" charset="0"/>
            </a:endParaRPr>
          </a:p>
          <a:p>
            <a:pPr marL="34290" indent="0">
              <a:buNone/>
            </a:pPr>
            <a:r>
              <a:rPr lang="en-US" sz="2000" b="1" dirty="0">
                <a:solidFill>
                  <a:schemeClr val="tx1">
                    <a:lumMod val="65000"/>
                    <a:lumOff val="35000"/>
                  </a:schemeClr>
                </a:solidFill>
                <a:latin typeface="Calibri" panose="020F0502020204030204" pitchFamily="34" charset="0"/>
                <a:ea typeface="ＭＳ Ｐゴシック"/>
                <a:cs typeface="Calibri" panose="020F0502020204030204" pitchFamily="34" charset="0"/>
              </a:rPr>
              <a:t>JOINT GCC-STAT - UNSD REGIONAL WORKSHOP ON </a:t>
            </a:r>
          </a:p>
          <a:p>
            <a:pPr marL="34290" indent="0">
              <a:buNone/>
            </a:pPr>
            <a:r>
              <a:rPr lang="en-US" sz="2000" b="1" dirty="0">
                <a:solidFill>
                  <a:schemeClr val="tx1">
                    <a:lumMod val="65000"/>
                    <a:lumOff val="35000"/>
                  </a:schemeClr>
                </a:solidFill>
                <a:latin typeface="Calibri" panose="020F0502020204030204" pitchFamily="34" charset="0"/>
                <a:ea typeface="ＭＳ Ｐゴシック"/>
                <a:cs typeface="Calibri" panose="020F0502020204030204" pitchFamily="34" charset="0"/>
              </a:rPr>
              <a:t>FUTURE OF INTERNATIONAL MERCHANDISE TRADE STATISTICS</a:t>
            </a:r>
          </a:p>
          <a:p>
            <a:pPr marL="34290" indent="0">
              <a:buNone/>
            </a:pPr>
            <a:r>
              <a:rPr lang="en-US" sz="2000" b="1" dirty="0">
                <a:solidFill>
                  <a:schemeClr val="tx1">
                    <a:lumMod val="65000"/>
                    <a:lumOff val="35000"/>
                  </a:schemeClr>
                </a:solidFill>
                <a:latin typeface="Calibri" panose="020F0502020204030204" pitchFamily="34" charset="0"/>
                <a:ea typeface="ＭＳ Ｐゴシック"/>
                <a:cs typeface="Calibri" panose="020F0502020204030204" pitchFamily="34" charset="0"/>
              </a:rPr>
              <a:t>9-11 November 2020</a:t>
            </a:r>
            <a:endParaRPr lang="en-CH" sz="2000" b="1" dirty="0">
              <a:solidFill>
                <a:schemeClr val="tx1">
                  <a:lumMod val="65000"/>
                  <a:lumOff val="35000"/>
                </a:schemeClr>
              </a:solidFill>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3494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9576-5B6A-4686-A625-E0A2A1D707ED}"/>
              </a:ext>
            </a:extLst>
          </p:cNvPr>
          <p:cNvSpPr>
            <a:spLocks noGrp="1"/>
          </p:cNvSpPr>
          <p:nvPr>
            <p:ph type="title"/>
          </p:nvPr>
        </p:nvSpPr>
        <p:spPr/>
        <p:txBody>
          <a:bodyPr/>
          <a:lstStyle/>
          <a:p>
            <a:r>
              <a:rPr lang="fr-CH" dirty="0"/>
              <a:t>COVID-19 and e-commerce</a:t>
            </a:r>
            <a:br>
              <a:rPr lang="fr-CH" dirty="0"/>
            </a:br>
            <a:r>
              <a:rPr lang="fr-CH" sz="2400" i="1" dirty="0"/>
              <a:t>New </a:t>
            </a:r>
            <a:r>
              <a:rPr lang="fr-CH" sz="2400" i="1" dirty="0" err="1"/>
              <a:t>survey</a:t>
            </a:r>
            <a:r>
              <a:rPr lang="fr-CH" sz="2400" i="1" dirty="0"/>
              <a:t> </a:t>
            </a:r>
            <a:r>
              <a:rPr lang="fr-CH" sz="2400" i="1" dirty="0" err="1"/>
              <a:t>evidence</a:t>
            </a:r>
            <a:endParaRPr lang="fr-CH" i="1" dirty="0"/>
          </a:p>
        </p:txBody>
      </p:sp>
      <p:sp>
        <p:nvSpPr>
          <p:cNvPr id="3" name="Text Placeholder 2">
            <a:extLst>
              <a:ext uri="{FF2B5EF4-FFF2-40B4-BE49-F238E27FC236}">
                <a16:creationId xmlns:a16="http://schemas.microsoft.com/office/drawing/2014/main" id="{D218CFB7-26D4-44A3-9558-8F468DD6AF12}"/>
              </a:ext>
            </a:extLst>
          </p:cNvPr>
          <p:cNvSpPr>
            <a:spLocks noGrp="1"/>
          </p:cNvSpPr>
          <p:nvPr>
            <p:ph type="body" idx="1"/>
          </p:nvPr>
        </p:nvSpPr>
        <p:spPr/>
        <p:txBody>
          <a:bodyPr/>
          <a:lstStyle/>
          <a:p>
            <a:r>
              <a:rPr lang="fr-CH" dirty="0"/>
              <a:t>UNCTAD and </a:t>
            </a:r>
            <a:r>
              <a:rPr lang="fr-CH" dirty="0" err="1"/>
              <a:t>NetComm</a:t>
            </a:r>
            <a:r>
              <a:rPr lang="fr-CH" dirty="0"/>
              <a:t> Suisse consumer </a:t>
            </a:r>
            <a:r>
              <a:rPr lang="fr-CH" dirty="0" err="1"/>
              <a:t>survey</a:t>
            </a:r>
            <a:r>
              <a:rPr lang="fr-CH" dirty="0"/>
              <a:t> of </a:t>
            </a:r>
            <a:r>
              <a:rPr lang="fr-CH" dirty="0" err="1"/>
              <a:t>nine</a:t>
            </a:r>
            <a:r>
              <a:rPr lang="fr-CH" dirty="0"/>
              <a:t> </a:t>
            </a:r>
            <a:r>
              <a:rPr lang="fr-CH" dirty="0" err="1"/>
              <a:t>developed</a:t>
            </a:r>
            <a:r>
              <a:rPr lang="fr-CH" dirty="0"/>
              <a:t> and </a:t>
            </a:r>
            <a:r>
              <a:rPr lang="fr-CH" dirty="0" err="1"/>
              <a:t>emerging</a:t>
            </a:r>
            <a:r>
              <a:rPr lang="fr-CH" dirty="0"/>
              <a:t> </a:t>
            </a:r>
            <a:r>
              <a:rPr lang="fr-CH" dirty="0" err="1"/>
              <a:t>economies</a:t>
            </a:r>
            <a:endParaRPr lang="fr-CH" dirty="0"/>
          </a:p>
          <a:p>
            <a:pPr lvl="1"/>
            <a:r>
              <a:rPr lang="fr-CH" dirty="0">
                <a:hlinkClick r:id="rId2"/>
              </a:rPr>
              <a:t>https://unctad.org/system/files/official-document/dtlstictinf2020d1_en.pdf</a:t>
            </a:r>
            <a:endParaRPr lang="fr-CH" dirty="0"/>
          </a:p>
          <a:p>
            <a:pPr lvl="1"/>
            <a:endParaRPr lang="fr-CH" dirty="0"/>
          </a:p>
          <a:p>
            <a:r>
              <a:rPr lang="fr-CH" dirty="0"/>
              <a:t>UNCTAD </a:t>
            </a:r>
            <a:r>
              <a:rPr lang="fr-CH" dirty="0" err="1"/>
              <a:t>survey</a:t>
            </a:r>
            <a:r>
              <a:rPr lang="fr-CH" dirty="0"/>
              <a:t> of e-commerce businesses in 23 </a:t>
            </a:r>
            <a:r>
              <a:rPr lang="fr-CH" dirty="0" err="1"/>
              <a:t>developing</a:t>
            </a:r>
            <a:r>
              <a:rPr lang="fr-CH" dirty="0"/>
              <a:t> countries</a:t>
            </a:r>
          </a:p>
          <a:p>
            <a:pPr lvl="1"/>
            <a:r>
              <a:rPr lang="fr-CH" dirty="0"/>
              <a:t>To </a:t>
            </a:r>
            <a:r>
              <a:rPr lang="fr-CH" dirty="0" err="1"/>
              <a:t>be</a:t>
            </a:r>
            <a:r>
              <a:rPr lang="fr-CH" dirty="0"/>
              <a:t> </a:t>
            </a:r>
            <a:r>
              <a:rPr lang="fr-CH" dirty="0" err="1"/>
              <a:t>launched</a:t>
            </a:r>
            <a:r>
              <a:rPr lang="fr-CH" dirty="0"/>
              <a:t> in </a:t>
            </a:r>
            <a:r>
              <a:rPr lang="fr-CH" dirty="0" err="1"/>
              <a:t>November</a:t>
            </a:r>
            <a:r>
              <a:rPr lang="fr-CH" dirty="0"/>
              <a:t> 2020</a:t>
            </a:r>
          </a:p>
          <a:p>
            <a:pPr lvl="1"/>
            <a:endParaRPr lang="fr-CH" dirty="0"/>
          </a:p>
          <a:p>
            <a:r>
              <a:rPr lang="fr-CH" dirty="0" err="1"/>
              <a:t>eTrade</a:t>
            </a:r>
            <a:r>
              <a:rPr lang="fr-CH" dirty="0"/>
              <a:t> for all report on COVID-19 and e-commerce</a:t>
            </a:r>
          </a:p>
          <a:p>
            <a:pPr lvl="1"/>
            <a:r>
              <a:rPr lang="fr-CH" dirty="0"/>
              <a:t>Global and </a:t>
            </a:r>
            <a:r>
              <a:rPr lang="fr-CH" dirty="0" err="1"/>
              <a:t>regional</a:t>
            </a:r>
            <a:r>
              <a:rPr lang="fr-CH" dirty="0"/>
              <a:t> </a:t>
            </a:r>
            <a:r>
              <a:rPr lang="fr-CH" dirty="0" err="1"/>
              <a:t>assessments</a:t>
            </a:r>
            <a:endParaRPr lang="fr-CH" dirty="0"/>
          </a:p>
          <a:p>
            <a:pPr lvl="1"/>
            <a:r>
              <a:rPr lang="fr-CH" dirty="0" err="1"/>
              <a:t>Expected</a:t>
            </a:r>
            <a:r>
              <a:rPr lang="fr-CH" dirty="0"/>
              <a:t> </a:t>
            </a:r>
            <a:r>
              <a:rPr lang="fr-CH" dirty="0" err="1"/>
              <a:t>December</a:t>
            </a:r>
            <a:r>
              <a:rPr lang="fr-CH" dirty="0"/>
              <a:t> 2020</a:t>
            </a:r>
          </a:p>
        </p:txBody>
      </p:sp>
    </p:spTree>
    <p:extLst>
      <p:ext uri="{BB962C8B-B14F-4D97-AF65-F5344CB8AC3E}">
        <p14:creationId xmlns:p14="http://schemas.microsoft.com/office/powerpoint/2010/main" val="28043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C54E653-C7F7-4E8A-A8FB-0E68F8D33763}"/>
              </a:ext>
            </a:extLst>
          </p:cNvPr>
          <p:cNvGraphicFramePr>
            <a:graphicFrameLocks/>
          </p:cNvGraphicFramePr>
          <p:nvPr/>
        </p:nvGraphicFramePr>
        <p:xfrm>
          <a:off x="2115670" y="2102631"/>
          <a:ext cx="8139953"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1">
            <a:extLst>
              <a:ext uri="{FF2B5EF4-FFF2-40B4-BE49-F238E27FC236}">
                <a16:creationId xmlns:a16="http://schemas.microsoft.com/office/drawing/2014/main" id="{E34148FE-A549-4B05-9C30-020DD42E1148}"/>
              </a:ext>
            </a:extLst>
          </p:cNvPr>
          <p:cNvSpPr txBox="1"/>
          <p:nvPr/>
        </p:nvSpPr>
        <p:spPr>
          <a:xfrm>
            <a:off x="-1" y="6180893"/>
            <a:ext cx="5271247" cy="646331"/>
          </a:xfrm>
          <a:prstGeom prst="rect">
            <a:avLst/>
          </a:prstGeom>
          <a:noFill/>
        </p:spPr>
        <p:txBody>
          <a:bodyPr wrap="square" rtlCol="0">
            <a:spAutoFit/>
          </a:bodyPr>
          <a:lstStyle/>
          <a:p>
            <a:r>
              <a:rPr lang="en-US" sz="1200" dirty="0">
                <a:latin typeface="Roboto" panose="020B0604020202020204" charset="0"/>
                <a:ea typeface="Roboto" panose="020B0604020202020204" charset="0"/>
              </a:rPr>
              <a:t>Q: Please indicate how strongly you agree with the following statement. Share of respondents that agree or totally agree.</a:t>
            </a:r>
          </a:p>
          <a:p>
            <a:r>
              <a:rPr lang="it-IT" sz="1200" i="1" dirty="0"/>
              <a:t>Single </a:t>
            </a:r>
            <a:r>
              <a:rPr lang="it-IT" sz="1200" i="1" dirty="0" err="1"/>
              <a:t>answer</a:t>
            </a:r>
            <a:endParaRPr lang="it-IT" sz="1200" i="1" dirty="0"/>
          </a:p>
        </p:txBody>
      </p:sp>
      <p:sp>
        <p:nvSpPr>
          <p:cNvPr id="4" name="Titolo 5">
            <a:extLst>
              <a:ext uri="{FF2B5EF4-FFF2-40B4-BE49-F238E27FC236}">
                <a16:creationId xmlns:a16="http://schemas.microsoft.com/office/drawing/2014/main" id="{6F2718B7-323A-4669-96DD-A8E1C7849692}"/>
              </a:ext>
            </a:extLst>
          </p:cNvPr>
          <p:cNvSpPr txBox="1">
            <a:spLocks/>
          </p:cNvSpPr>
          <p:nvPr/>
        </p:nvSpPr>
        <p:spPr>
          <a:xfrm>
            <a:off x="901748" y="458954"/>
            <a:ext cx="10973817" cy="9800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Roboto Medium"/>
              <a:buNone/>
              <a:defRPr sz="2800" b="1" i="0" u="none" strike="noStrike" cap="none">
                <a:solidFill>
                  <a:srgbClr val="193441"/>
                </a:solidFill>
                <a:latin typeface="Roboto"/>
                <a:ea typeface="Roboto"/>
                <a:cs typeface="Roboto"/>
                <a:sym typeface="Roboto"/>
              </a:defRPr>
            </a:lvl1pPr>
            <a:lvl2pPr marR="0" lvl="1"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2pPr>
            <a:lvl3pPr marR="0" lvl="2"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3pPr>
            <a:lvl4pPr marR="0" lvl="3"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4pPr>
            <a:lvl5pPr marR="0" lvl="4"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5pPr>
            <a:lvl6pPr marR="0" lvl="5"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6pPr>
            <a:lvl7pPr marR="0" lvl="6"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7pPr>
            <a:lvl8pPr marR="0" lvl="7"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8pPr>
            <a:lvl9pPr marR="0" lvl="8" algn="ctr" rtl="0">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9pPr>
          </a:lstStyle>
          <a:p>
            <a:r>
              <a:rPr lang="en-US" sz="2667">
                <a:solidFill>
                  <a:schemeClr val="bg2"/>
                </a:solidFill>
                <a:latin typeface="Roboto" panose="020B0604020202020204" charset="0"/>
                <a:ea typeface="Roboto" panose="020B0604020202020204" charset="0"/>
              </a:rPr>
              <a:t>CONSUMERS IN EMERGING ECONOMIES SAW GREATEST SHIFTS TO ONLINE SHOPPING</a:t>
            </a:r>
            <a:endParaRPr lang="it-IT" sz="2667">
              <a:solidFill>
                <a:schemeClr val="bg2"/>
              </a:solidFill>
              <a:latin typeface="Roboto" panose="020B0604020202020204" charset="0"/>
              <a:ea typeface="Roboto" panose="020B0604020202020204" charset="0"/>
            </a:endParaRPr>
          </a:p>
        </p:txBody>
      </p:sp>
      <p:sp>
        <p:nvSpPr>
          <p:cNvPr id="3" name="Textfeld 2">
            <a:extLst>
              <a:ext uri="{FF2B5EF4-FFF2-40B4-BE49-F238E27FC236}">
                <a16:creationId xmlns:a16="http://schemas.microsoft.com/office/drawing/2014/main" id="{5091428A-C8A5-4951-8D34-CC98ABD56E88}"/>
              </a:ext>
            </a:extLst>
          </p:cNvPr>
          <p:cNvSpPr txBox="1"/>
          <p:nvPr/>
        </p:nvSpPr>
        <p:spPr>
          <a:xfrm>
            <a:off x="7651790" y="6360643"/>
            <a:ext cx="4562649" cy="461665"/>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Note: </a:t>
            </a:r>
            <a:r>
              <a:rPr lang="en-US" sz="1200" dirty="0">
                <a:latin typeface="Roboto" panose="02000000000000000000" pitchFamily="2" charset="0"/>
                <a:ea typeface="Roboto" panose="02000000000000000000" pitchFamily="2" charset="0"/>
              </a:rPr>
              <a:t>the results for Brazil only allow for a limited comparison with other countries due to  methodology differences.</a:t>
            </a:r>
            <a:endParaRPr lang="en-US" sz="1200" b="1" dirty="0">
              <a:latin typeface="Roboto" panose="02000000000000000000" pitchFamily="2" charset="0"/>
              <a:ea typeface="Roboto" panose="02000000000000000000" pitchFamily="2" charset="0"/>
            </a:endParaRPr>
          </a:p>
        </p:txBody>
      </p:sp>
      <p:sp>
        <p:nvSpPr>
          <p:cNvPr id="10" name="Textfeld 20">
            <a:extLst>
              <a:ext uri="{FF2B5EF4-FFF2-40B4-BE49-F238E27FC236}">
                <a16:creationId xmlns:a16="http://schemas.microsoft.com/office/drawing/2014/main" id="{82EB7769-3329-45CD-99FA-2DC40F49B227}"/>
              </a:ext>
            </a:extLst>
          </p:cNvPr>
          <p:cNvSpPr txBox="1"/>
          <p:nvPr/>
        </p:nvSpPr>
        <p:spPr>
          <a:xfrm>
            <a:off x="1747758" y="1764245"/>
            <a:ext cx="7901897" cy="307777"/>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dirty="0">
                <a:latin typeface="Roboto" panose="02000000000000000000" pitchFamily="2" charset="0"/>
                <a:ea typeface="Roboto" panose="02000000000000000000" pitchFamily="2" charset="0"/>
              </a:rPr>
              <a:t>Since the outbreak of COVID-19, I am shopping more often online than before.</a:t>
            </a:r>
            <a:endParaRPr lang="it-IT" sz="1400" b="1" dirty="0">
              <a:latin typeface="Roboto" panose="02000000000000000000" pitchFamily="2" charset="0"/>
              <a:ea typeface="Roboto" panose="02000000000000000000" pitchFamily="2" charset="0"/>
            </a:endParaRPr>
          </a:p>
        </p:txBody>
      </p:sp>
      <p:cxnSp>
        <p:nvCxnSpPr>
          <p:cNvPr id="6" name="Straight Connector 5">
            <a:extLst>
              <a:ext uri="{FF2B5EF4-FFF2-40B4-BE49-F238E27FC236}">
                <a16:creationId xmlns:a16="http://schemas.microsoft.com/office/drawing/2014/main" id="{DB3F7A05-FB26-4782-B67A-1C30FF84DBF8}"/>
              </a:ext>
            </a:extLst>
          </p:cNvPr>
          <p:cNvCxnSpPr>
            <a:cxnSpLocks/>
          </p:cNvCxnSpPr>
          <p:nvPr/>
        </p:nvCxnSpPr>
        <p:spPr>
          <a:xfrm>
            <a:off x="2374900" y="2617147"/>
            <a:ext cx="7645400"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4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4CA62FDB-73E0-4EDF-9C24-D3536C914C86}"/>
              </a:ext>
            </a:extLst>
          </p:cNvPr>
          <p:cNvGrpSpPr/>
          <p:nvPr/>
        </p:nvGrpSpPr>
        <p:grpSpPr>
          <a:xfrm>
            <a:off x="962935" y="1624535"/>
            <a:ext cx="10754932" cy="4486996"/>
            <a:chOff x="385233" y="1218401"/>
            <a:chExt cx="8403167" cy="3760000"/>
          </a:xfrm>
        </p:grpSpPr>
        <p:graphicFrame>
          <p:nvGraphicFramePr>
            <p:cNvPr id="4" name="Chart 3">
              <a:extLst>
                <a:ext uri="{FF2B5EF4-FFF2-40B4-BE49-F238E27FC236}">
                  <a16:creationId xmlns:a16="http://schemas.microsoft.com/office/drawing/2014/main" id="{5169DB54-B6CF-4CC9-B2D3-0044E9546B57}"/>
                </a:ext>
              </a:extLst>
            </p:cNvPr>
            <p:cNvGraphicFramePr>
              <a:graphicFrameLocks/>
            </p:cNvGraphicFramePr>
            <p:nvPr/>
          </p:nvGraphicFramePr>
          <p:xfrm>
            <a:off x="385233" y="1218401"/>
            <a:ext cx="8403167" cy="37600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66AA41FD-9174-4ECE-9787-894BC8E23CA8}"/>
                </a:ext>
              </a:extLst>
            </p:cNvPr>
            <p:cNvSpPr txBox="1"/>
            <p:nvPr/>
          </p:nvSpPr>
          <p:spPr>
            <a:xfrm>
              <a:off x="7591809" y="1310730"/>
              <a:ext cx="623850" cy="283701"/>
            </a:xfrm>
            <a:prstGeom prst="rect">
              <a:avLst/>
            </a:prstGeom>
            <a:solidFill>
              <a:schemeClr val="bg1"/>
            </a:solidFill>
          </p:spPr>
          <p:txBody>
            <a:bodyPr wrap="square" rtlCol="0">
              <a:spAutoFit/>
            </a:bodyPr>
            <a:lstStyle/>
            <a:p>
              <a:r>
                <a:rPr lang="en-US" sz="1600" b="1"/>
                <a:t>+6</a:t>
              </a:r>
              <a:endParaRPr lang="en-CH" sz="1600" b="1"/>
            </a:p>
          </p:txBody>
        </p:sp>
        <p:sp>
          <p:nvSpPr>
            <p:cNvPr id="30" name="TextBox 29">
              <a:extLst>
                <a:ext uri="{FF2B5EF4-FFF2-40B4-BE49-F238E27FC236}">
                  <a16:creationId xmlns:a16="http://schemas.microsoft.com/office/drawing/2014/main" id="{FE4BCF87-FCEC-4C08-A2C1-39A02EA10AFF}"/>
                </a:ext>
              </a:extLst>
            </p:cNvPr>
            <p:cNvSpPr txBox="1"/>
            <p:nvPr/>
          </p:nvSpPr>
          <p:spPr>
            <a:xfrm>
              <a:off x="7119869" y="2694660"/>
              <a:ext cx="623850" cy="283701"/>
            </a:xfrm>
            <a:prstGeom prst="rect">
              <a:avLst/>
            </a:prstGeom>
            <a:solidFill>
              <a:schemeClr val="bg1"/>
            </a:solidFill>
          </p:spPr>
          <p:txBody>
            <a:bodyPr wrap="square" rtlCol="0">
              <a:spAutoFit/>
            </a:bodyPr>
            <a:lstStyle/>
            <a:p>
              <a:r>
                <a:rPr lang="en-US" sz="1600">
                  <a:solidFill>
                    <a:schemeClr val="bg1">
                      <a:lumMod val="50000"/>
                    </a:schemeClr>
                  </a:solidFill>
                </a:rPr>
                <a:t>+4</a:t>
              </a:r>
              <a:endParaRPr lang="en-CH" sz="1600">
                <a:solidFill>
                  <a:schemeClr val="bg1">
                    <a:lumMod val="50000"/>
                  </a:schemeClr>
                </a:solidFill>
              </a:endParaRPr>
            </a:p>
          </p:txBody>
        </p:sp>
        <p:sp>
          <p:nvSpPr>
            <p:cNvPr id="31" name="TextBox 30">
              <a:extLst>
                <a:ext uri="{FF2B5EF4-FFF2-40B4-BE49-F238E27FC236}">
                  <a16:creationId xmlns:a16="http://schemas.microsoft.com/office/drawing/2014/main" id="{E1214AEE-7F4C-434E-A4F9-0CE9AA591024}"/>
                </a:ext>
              </a:extLst>
            </p:cNvPr>
            <p:cNvSpPr txBox="1"/>
            <p:nvPr/>
          </p:nvSpPr>
          <p:spPr>
            <a:xfrm>
              <a:off x="6794050" y="2975514"/>
              <a:ext cx="623850" cy="283701"/>
            </a:xfrm>
            <a:prstGeom prst="rect">
              <a:avLst/>
            </a:prstGeom>
            <a:solidFill>
              <a:schemeClr val="bg1"/>
            </a:solidFill>
          </p:spPr>
          <p:txBody>
            <a:bodyPr wrap="square" rtlCol="0">
              <a:spAutoFit/>
            </a:bodyPr>
            <a:lstStyle/>
            <a:p>
              <a:r>
                <a:rPr lang="en-US" sz="1600" b="1"/>
                <a:t>+10</a:t>
              </a:r>
              <a:endParaRPr lang="en-CH" sz="1600" b="1"/>
            </a:p>
          </p:txBody>
        </p:sp>
        <p:sp>
          <p:nvSpPr>
            <p:cNvPr id="32" name="TextBox 31">
              <a:extLst>
                <a:ext uri="{FF2B5EF4-FFF2-40B4-BE49-F238E27FC236}">
                  <a16:creationId xmlns:a16="http://schemas.microsoft.com/office/drawing/2014/main" id="{057981A3-67BD-4561-839A-659B55213B1C}"/>
                </a:ext>
              </a:extLst>
            </p:cNvPr>
            <p:cNvSpPr txBox="1"/>
            <p:nvPr/>
          </p:nvSpPr>
          <p:spPr>
            <a:xfrm>
              <a:off x="6619593" y="3250490"/>
              <a:ext cx="623850" cy="283701"/>
            </a:xfrm>
            <a:prstGeom prst="rect">
              <a:avLst/>
            </a:prstGeom>
            <a:solidFill>
              <a:schemeClr val="bg1"/>
            </a:solidFill>
          </p:spPr>
          <p:txBody>
            <a:bodyPr wrap="square" rtlCol="0">
              <a:spAutoFit/>
            </a:bodyPr>
            <a:lstStyle/>
            <a:p>
              <a:r>
                <a:rPr lang="en-US" sz="1600" b="1"/>
                <a:t>+7</a:t>
              </a:r>
              <a:endParaRPr lang="en-CH" sz="1600" b="1"/>
            </a:p>
          </p:txBody>
        </p:sp>
        <p:sp>
          <p:nvSpPr>
            <p:cNvPr id="33" name="TextBox 32">
              <a:extLst>
                <a:ext uri="{FF2B5EF4-FFF2-40B4-BE49-F238E27FC236}">
                  <a16:creationId xmlns:a16="http://schemas.microsoft.com/office/drawing/2014/main" id="{23044B8E-FD45-4630-ACDF-B8623898EC57}"/>
                </a:ext>
              </a:extLst>
            </p:cNvPr>
            <p:cNvSpPr txBox="1"/>
            <p:nvPr/>
          </p:nvSpPr>
          <p:spPr>
            <a:xfrm>
              <a:off x="6472768" y="3527854"/>
              <a:ext cx="414866" cy="283701"/>
            </a:xfrm>
            <a:prstGeom prst="rect">
              <a:avLst/>
            </a:prstGeom>
            <a:solidFill>
              <a:schemeClr val="bg1"/>
            </a:solidFill>
          </p:spPr>
          <p:txBody>
            <a:bodyPr wrap="square" rtlCol="0">
              <a:spAutoFit/>
            </a:bodyPr>
            <a:lstStyle/>
            <a:p>
              <a:r>
                <a:rPr lang="en-US" sz="1600" b="1"/>
                <a:t>+8</a:t>
              </a:r>
              <a:endParaRPr lang="en-CH" sz="1600" b="1"/>
            </a:p>
          </p:txBody>
        </p:sp>
        <p:sp>
          <p:nvSpPr>
            <p:cNvPr id="34" name="TextBox 33">
              <a:extLst>
                <a:ext uri="{FF2B5EF4-FFF2-40B4-BE49-F238E27FC236}">
                  <a16:creationId xmlns:a16="http://schemas.microsoft.com/office/drawing/2014/main" id="{C66B1E12-CB47-4A37-8FD7-E80BE9EF330A}"/>
                </a:ext>
              </a:extLst>
            </p:cNvPr>
            <p:cNvSpPr txBox="1"/>
            <p:nvPr/>
          </p:nvSpPr>
          <p:spPr>
            <a:xfrm>
              <a:off x="6263784" y="3808916"/>
              <a:ext cx="623850" cy="283701"/>
            </a:xfrm>
            <a:prstGeom prst="rect">
              <a:avLst/>
            </a:prstGeom>
            <a:solidFill>
              <a:schemeClr val="bg1"/>
            </a:solidFill>
          </p:spPr>
          <p:txBody>
            <a:bodyPr wrap="square" rtlCol="0">
              <a:spAutoFit/>
            </a:bodyPr>
            <a:lstStyle/>
            <a:p>
              <a:r>
                <a:rPr lang="en-US" sz="1600" b="1"/>
                <a:t>+9</a:t>
              </a:r>
              <a:endParaRPr lang="en-CH" sz="1600" b="1"/>
            </a:p>
          </p:txBody>
        </p:sp>
        <p:sp>
          <p:nvSpPr>
            <p:cNvPr id="35" name="TextBox 34">
              <a:extLst>
                <a:ext uri="{FF2B5EF4-FFF2-40B4-BE49-F238E27FC236}">
                  <a16:creationId xmlns:a16="http://schemas.microsoft.com/office/drawing/2014/main" id="{EC15D5F5-ABA8-4D97-95CB-84561BDA0675}"/>
                </a:ext>
              </a:extLst>
            </p:cNvPr>
            <p:cNvSpPr txBox="1"/>
            <p:nvPr/>
          </p:nvSpPr>
          <p:spPr>
            <a:xfrm>
              <a:off x="5599971" y="4085914"/>
              <a:ext cx="623850" cy="283701"/>
            </a:xfrm>
            <a:prstGeom prst="rect">
              <a:avLst/>
            </a:prstGeom>
            <a:solidFill>
              <a:schemeClr val="bg1"/>
            </a:solidFill>
          </p:spPr>
          <p:txBody>
            <a:bodyPr wrap="square" rtlCol="0">
              <a:spAutoFit/>
            </a:bodyPr>
            <a:lstStyle/>
            <a:p>
              <a:r>
                <a:rPr lang="en-US" sz="1600">
                  <a:solidFill>
                    <a:schemeClr val="bg1">
                      <a:lumMod val="50000"/>
                    </a:schemeClr>
                  </a:solidFill>
                </a:rPr>
                <a:t>+0</a:t>
              </a:r>
              <a:endParaRPr lang="en-CH" sz="1600">
                <a:solidFill>
                  <a:schemeClr val="bg1">
                    <a:lumMod val="50000"/>
                  </a:schemeClr>
                </a:solidFill>
              </a:endParaRPr>
            </a:p>
          </p:txBody>
        </p:sp>
        <p:sp>
          <p:nvSpPr>
            <p:cNvPr id="36" name="TextBox 35">
              <a:extLst>
                <a:ext uri="{FF2B5EF4-FFF2-40B4-BE49-F238E27FC236}">
                  <a16:creationId xmlns:a16="http://schemas.microsoft.com/office/drawing/2014/main" id="{94DE9CEC-5AE7-4C79-97DA-933F1AC55B95}"/>
                </a:ext>
              </a:extLst>
            </p:cNvPr>
            <p:cNvSpPr txBox="1"/>
            <p:nvPr/>
          </p:nvSpPr>
          <p:spPr>
            <a:xfrm>
              <a:off x="7502034" y="1876576"/>
              <a:ext cx="623850" cy="283701"/>
            </a:xfrm>
            <a:prstGeom prst="rect">
              <a:avLst/>
            </a:prstGeom>
            <a:solidFill>
              <a:schemeClr val="bg1"/>
            </a:solidFill>
          </p:spPr>
          <p:txBody>
            <a:bodyPr wrap="square" rtlCol="0">
              <a:spAutoFit/>
            </a:bodyPr>
            <a:lstStyle/>
            <a:p>
              <a:r>
                <a:rPr lang="en-US" sz="1600">
                  <a:solidFill>
                    <a:schemeClr val="bg1">
                      <a:lumMod val="50000"/>
                    </a:schemeClr>
                  </a:solidFill>
                </a:rPr>
                <a:t>+0</a:t>
              </a:r>
              <a:endParaRPr lang="en-CH" sz="1600">
                <a:solidFill>
                  <a:schemeClr val="bg1">
                    <a:lumMod val="50000"/>
                  </a:schemeClr>
                </a:solidFill>
              </a:endParaRPr>
            </a:p>
          </p:txBody>
        </p:sp>
        <p:sp>
          <p:nvSpPr>
            <p:cNvPr id="37" name="TextBox 36">
              <a:extLst>
                <a:ext uri="{FF2B5EF4-FFF2-40B4-BE49-F238E27FC236}">
                  <a16:creationId xmlns:a16="http://schemas.microsoft.com/office/drawing/2014/main" id="{84095564-0745-47EB-A1E7-15FB9B517F57}"/>
                </a:ext>
              </a:extLst>
            </p:cNvPr>
            <p:cNvSpPr txBox="1"/>
            <p:nvPr/>
          </p:nvSpPr>
          <p:spPr>
            <a:xfrm>
              <a:off x="7455468" y="2144788"/>
              <a:ext cx="623850" cy="283701"/>
            </a:xfrm>
            <a:prstGeom prst="rect">
              <a:avLst/>
            </a:prstGeom>
            <a:solidFill>
              <a:schemeClr val="bg1"/>
            </a:solidFill>
          </p:spPr>
          <p:txBody>
            <a:bodyPr wrap="square" rtlCol="0">
              <a:spAutoFit/>
            </a:bodyPr>
            <a:lstStyle/>
            <a:p>
              <a:r>
                <a:rPr lang="en-US" sz="1600">
                  <a:solidFill>
                    <a:schemeClr val="bg1">
                      <a:lumMod val="50000"/>
                    </a:schemeClr>
                  </a:solidFill>
                </a:rPr>
                <a:t>+2</a:t>
              </a:r>
              <a:endParaRPr lang="en-CH" sz="1600">
                <a:solidFill>
                  <a:schemeClr val="bg1">
                    <a:lumMod val="50000"/>
                  </a:schemeClr>
                </a:solidFill>
              </a:endParaRPr>
            </a:p>
          </p:txBody>
        </p:sp>
        <p:sp>
          <p:nvSpPr>
            <p:cNvPr id="38" name="TextBox 37">
              <a:extLst>
                <a:ext uri="{FF2B5EF4-FFF2-40B4-BE49-F238E27FC236}">
                  <a16:creationId xmlns:a16="http://schemas.microsoft.com/office/drawing/2014/main" id="{2B54000C-20E8-46B7-BD3A-40A86EAFFC1B}"/>
                </a:ext>
              </a:extLst>
            </p:cNvPr>
            <p:cNvSpPr txBox="1"/>
            <p:nvPr/>
          </p:nvSpPr>
          <p:spPr>
            <a:xfrm>
              <a:off x="7431051" y="2422440"/>
              <a:ext cx="391537" cy="283701"/>
            </a:xfrm>
            <a:prstGeom prst="rect">
              <a:avLst/>
            </a:prstGeom>
            <a:solidFill>
              <a:schemeClr val="bg1"/>
            </a:solidFill>
          </p:spPr>
          <p:txBody>
            <a:bodyPr wrap="square" rtlCol="0">
              <a:spAutoFit/>
            </a:bodyPr>
            <a:lstStyle/>
            <a:p>
              <a:r>
                <a:rPr lang="en-US" sz="1600" b="1"/>
                <a:t>+9</a:t>
              </a:r>
              <a:endParaRPr lang="en-CH" sz="1600" b="1"/>
            </a:p>
          </p:txBody>
        </p:sp>
        <p:sp>
          <p:nvSpPr>
            <p:cNvPr id="39" name="TextBox 38">
              <a:extLst>
                <a:ext uri="{FF2B5EF4-FFF2-40B4-BE49-F238E27FC236}">
                  <a16:creationId xmlns:a16="http://schemas.microsoft.com/office/drawing/2014/main" id="{E6FC0BB4-5FAA-4195-BC81-C79C8F47E707}"/>
                </a:ext>
              </a:extLst>
            </p:cNvPr>
            <p:cNvSpPr txBox="1"/>
            <p:nvPr/>
          </p:nvSpPr>
          <p:spPr>
            <a:xfrm>
              <a:off x="7554953" y="1593653"/>
              <a:ext cx="623850" cy="283701"/>
            </a:xfrm>
            <a:prstGeom prst="rect">
              <a:avLst/>
            </a:prstGeom>
            <a:solidFill>
              <a:schemeClr val="bg1"/>
            </a:solidFill>
          </p:spPr>
          <p:txBody>
            <a:bodyPr wrap="square" rtlCol="0">
              <a:spAutoFit/>
            </a:bodyPr>
            <a:lstStyle/>
            <a:p>
              <a:r>
                <a:rPr lang="en-US" sz="1600">
                  <a:solidFill>
                    <a:schemeClr val="bg1">
                      <a:lumMod val="50000"/>
                    </a:schemeClr>
                  </a:solidFill>
                </a:rPr>
                <a:t>+1</a:t>
              </a:r>
              <a:endParaRPr lang="en-CH" sz="1600">
                <a:solidFill>
                  <a:schemeClr val="bg1">
                    <a:lumMod val="50000"/>
                  </a:schemeClr>
                </a:solidFill>
              </a:endParaRPr>
            </a:p>
          </p:txBody>
        </p:sp>
        <p:sp>
          <p:nvSpPr>
            <p:cNvPr id="40" name="Arrow: Down 39">
              <a:extLst>
                <a:ext uri="{FF2B5EF4-FFF2-40B4-BE49-F238E27FC236}">
                  <a16:creationId xmlns:a16="http://schemas.microsoft.com/office/drawing/2014/main" id="{669D5092-F2DC-4A13-A5CA-952D33F3FF50}"/>
                </a:ext>
              </a:extLst>
            </p:cNvPr>
            <p:cNvSpPr/>
            <p:nvPr/>
          </p:nvSpPr>
          <p:spPr>
            <a:xfrm rot="10800000">
              <a:off x="7931362" y="1378153"/>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2" name="Arrow: Down 41">
              <a:extLst>
                <a:ext uri="{FF2B5EF4-FFF2-40B4-BE49-F238E27FC236}">
                  <a16:creationId xmlns:a16="http://schemas.microsoft.com/office/drawing/2014/main" id="{07243869-AE0F-4872-854C-805A51A3467D}"/>
                </a:ext>
              </a:extLst>
            </p:cNvPr>
            <p:cNvSpPr/>
            <p:nvPr/>
          </p:nvSpPr>
          <p:spPr>
            <a:xfrm rot="16200000">
              <a:off x="7869571" y="1944498"/>
              <a:ext cx="147957" cy="161693"/>
            </a:xfrm>
            <a:prstGeom prst="downArrow">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5" name="Arrow: Down 44">
              <a:extLst>
                <a:ext uri="{FF2B5EF4-FFF2-40B4-BE49-F238E27FC236}">
                  <a16:creationId xmlns:a16="http://schemas.microsoft.com/office/drawing/2014/main" id="{573351E3-5EF9-4949-B078-601B979862EF}"/>
                </a:ext>
              </a:extLst>
            </p:cNvPr>
            <p:cNvSpPr/>
            <p:nvPr/>
          </p:nvSpPr>
          <p:spPr>
            <a:xfrm rot="16200000">
              <a:off x="5963033" y="4159812"/>
              <a:ext cx="147957" cy="161693"/>
            </a:xfrm>
            <a:prstGeom prst="downArrow">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6" name="Arrow: Down 45">
              <a:extLst>
                <a:ext uri="{FF2B5EF4-FFF2-40B4-BE49-F238E27FC236}">
                  <a16:creationId xmlns:a16="http://schemas.microsoft.com/office/drawing/2014/main" id="{3CFDD7AD-8FCD-4087-A182-50187CA2A5E7}"/>
                </a:ext>
              </a:extLst>
            </p:cNvPr>
            <p:cNvSpPr/>
            <p:nvPr/>
          </p:nvSpPr>
          <p:spPr>
            <a:xfrm rot="10800000">
              <a:off x="7201217" y="3024140"/>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7" name="Arrow: Down 46">
              <a:extLst>
                <a:ext uri="{FF2B5EF4-FFF2-40B4-BE49-F238E27FC236}">
                  <a16:creationId xmlns:a16="http://schemas.microsoft.com/office/drawing/2014/main" id="{D4B3F271-E19F-4B1E-A038-7469489814DA}"/>
                </a:ext>
              </a:extLst>
            </p:cNvPr>
            <p:cNvSpPr/>
            <p:nvPr/>
          </p:nvSpPr>
          <p:spPr>
            <a:xfrm rot="10800000">
              <a:off x="6971912" y="3304515"/>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8" name="Arrow: Down 47">
              <a:extLst>
                <a:ext uri="{FF2B5EF4-FFF2-40B4-BE49-F238E27FC236}">
                  <a16:creationId xmlns:a16="http://schemas.microsoft.com/office/drawing/2014/main" id="{980E22EA-1998-45D9-95FA-CBE93D5049D2}"/>
                </a:ext>
              </a:extLst>
            </p:cNvPr>
            <p:cNvSpPr/>
            <p:nvPr/>
          </p:nvSpPr>
          <p:spPr>
            <a:xfrm rot="10800000">
              <a:off x="6813656" y="3584089"/>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49" name="Arrow: Down 48">
              <a:extLst>
                <a:ext uri="{FF2B5EF4-FFF2-40B4-BE49-F238E27FC236}">
                  <a16:creationId xmlns:a16="http://schemas.microsoft.com/office/drawing/2014/main" id="{B860E05B-5BA7-469B-8A9A-06233D8E3DBE}"/>
                </a:ext>
              </a:extLst>
            </p:cNvPr>
            <p:cNvSpPr/>
            <p:nvPr/>
          </p:nvSpPr>
          <p:spPr>
            <a:xfrm rot="10800000">
              <a:off x="6575709" y="3856855"/>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50" name="Arrow: Down 49">
              <a:extLst>
                <a:ext uri="{FF2B5EF4-FFF2-40B4-BE49-F238E27FC236}">
                  <a16:creationId xmlns:a16="http://schemas.microsoft.com/office/drawing/2014/main" id="{0B504C4F-1F52-43FB-A80E-EB61B8D99D57}"/>
                </a:ext>
              </a:extLst>
            </p:cNvPr>
            <p:cNvSpPr/>
            <p:nvPr/>
          </p:nvSpPr>
          <p:spPr>
            <a:xfrm rot="10800000">
              <a:off x="7771527" y="2473143"/>
              <a:ext cx="147957" cy="161693"/>
            </a:xfrm>
            <a:prstGeom prst="downArrow">
              <a:avLst/>
            </a:prstGeom>
            <a:solidFill>
              <a:srgbClr val="0FA7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grpSp>
      <p:sp>
        <p:nvSpPr>
          <p:cNvPr id="2" name="Title 1">
            <a:extLst>
              <a:ext uri="{FF2B5EF4-FFF2-40B4-BE49-F238E27FC236}">
                <a16:creationId xmlns:a16="http://schemas.microsoft.com/office/drawing/2014/main" id="{2614CDE3-87A1-4D57-9DBB-05493CE075BA}"/>
              </a:ext>
            </a:extLst>
          </p:cNvPr>
          <p:cNvSpPr>
            <a:spLocks noGrp="1"/>
          </p:cNvSpPr>
          <p:nvPr>
            <p:ph type="title"/>
          </p:nvPr>
        </p:nvSpPr>
        <p:spPr>
          <a:xfrm>
            <a:off x="1829830" y="219669"/>
            <a:ext cx="8532340" cy="763600"/>
          </a:xfrm>
          <a:noFill/>
          <a:ln>
            <a:noFill/>
          </a:ln>
        </p:spPr>
        <p:txBody>
          <a:bodyPr spcFirstLastPara="1" wrap="square" lIns="121900" tIns="121900" rIns="121900" bIns="121900" anchor="t" anchorCtr="0">
            <a:noAutofit/>
          </a:bodyPr>
          <a:lstStyle/>
          <a:p>
            <a:r>
              <a:rPr lang="en-US" sz="2667">
                <a:solidFill>
                  <a:schemeClr val="bg2"/>
                </a:solidFill>
                <a:latin typeface="Roboto" panose="020B0604020202020204" charset="0"/>
                <a:ea typeface="Roboto" panose="020B0604020202020204" charset="0"/>
                <a:sym typeface="Arial"/>
              </a:rPr>
              <a:t>NUMBER OF ONLINE SHOPPERS INCREASED FOR MOST PRODUCTS DUE TO COVID-19  </a:t>
            </a:r>
            <a:endParaRPr lang="en-CH" sz="2667">
              <a:solidFill>
                <a:schemeClr val="bg2"/>
              </a:solidFill>
              <a:latin typeface="Roboto" panose="020B0604020202020204" charset="0"/>
              <a:ea typeface="Roboto" panose="020B0604020202020204" charset="0"/>
              <a:sym typeface="Arial"/>
            </a:endParaRPr>
          </a:p>
        </p:txBody>
      </p:sp>
      <p:sp>
        <p:nvSpPr>
          <p:cNvPr id="28" name="Rectangle 27">
            <a:extLst>
              <a:ext uri="{FF2B5EF4-FFF2-40B4-BE49-F238E27FC236}">
                <a16:creationId xmlns:a16="http://schemas.microsoft.com/office/drawing/2014/main" id="{C06C13D2-F285-4EAE-B284-9C773182941C}"/>
              </a:ext>
            </a:extLst>
          </p:cNvPr>
          <p:cNvSpPr/>
          <p:nvPr/>
        </p:nvSpPr>
        <p:spPr>
          <a:xfrm>
            <a:off x="2256447" y="1260851"/>
            <a:ext cx="9595556" cy="338554"/>
          </a:xfrm>
          <a:prstGeom prst="rect">
            <a:avLst/>
          </a:prstGeom>
        </p:spPr>
        <p:txBody>
          <a:bodyPr wrap="square">
            <a:spAutoFit/>
          </a:bodyPr>
          <a:lstStyle/>
          <a:p>
            <a:r>
              <a:rPr lang="en-US" sz="1600" b="1" dirty="0">
                <a:latin typeface="Roboto" panose="02000000000000000000" pitchFamily="2" charset="0"/>
                <a:ea typeface="Roboto" panose="02000000000000000000" pitchFamily="2" charset="0"/>
              </a:rPr>
              <a:t>% of active online shoppers conducting at least one online purchase every 2 months. </a:t>
            </a:r>
            <a:endParaRPr lang="en-CH" sz="1600" b="1" dirty="0"/>
          </a:p>
        </p:txBody>
      </p:sp>
      <p:sp>
        <p:nvSpPr>
          <p:cNvPr id="61" name="Textfeld 11">
            <a:extLst>
              <a:ext uri="{FF2B5EF4-FFF2-40B4-BE49-F238E27FC236}">
                <a16:creationId xmlns:a16="http://schemas.microsoft.com/office/drawing/2014/main" id="{9F980D3A-936A-401F-995F-5BCF50B779E6}"/>
              </a:ext>
            </a:extLst>
          </p:cNvPr>
          <p:cNvSpPr txBox="1"/>
          <p:nvPr/>
        </p:nvSpPr>
        <p:spPr>
          <a:xfrm>
            <a:off x="2" y="6351051"/>
            <a:ext cx="6095999" cy="461665"/>
          </a:xfrm>
          <a:prstGeom prst="rect">
            <a:avLst/>
          </a:prstGeom>
          <a:noFill/>
        </p:spPr>
        <p:txBody>
          <a:bodyPr wrap="square" rtlCol="0">
            <a:spAutoFit/>
          </a:bodyPr>
          <a:lstStyle/>
          <a:p>
            <a:r>
              <a:rPr lang="en-US" sz="1200">
                <a:latin typeface="Roboto" panose="020B0604020202020204" charset="0"/>
                <a:ea typeface="Roboto" panose="020B0604020202020204" charset="0"/>
              </a:rPr>
              <a:t>Q: Which of the following product categories have you been buying in 2019?</a:t>
            </a:r>
          </a:p>
          <a:p>
            <a:r>
              <a:rPr lang="it-IT" sz="1200" i="1"/>
              <a:t>Total sample N=1819; Multiple </a:t>
            </a:r>
            <a:r>
              <a:rPr lang="it-IT" sz="1200" i="1" err="1"/>
              <a:t>answer</a:t>
            </a:r>
            <a:r>
              <a:rPr lang="en-US" sz="1200">
                <a:latin typeface="Roboto" panose="020B0604020202020204" charset="0"/>
                <a:ea typeface="Roboto" panose="020B0604020202020204" charset="0"/>
              </a:rPr>
              <a:t> </a:t>
            </a:r>
          </a:p>
        </p:txBody>
      </p:sp>
      <p:sp>
        <p:nvSpPr>
          <p:cNvPr id="62" name="Textfeld 1">
            <a:extLst>
              <a:ext uri="{FF2B5EF4-FFF2-40B4-BE49-F238E27FC236}">
                <a16:creationId xmlns:a16="http://schemas.microsoft.com/office/drawing/2014/main" id="{639200B4-7042-44AE-85D6-D5B15B9EC483}"/>
              </a:ext>
            </a:extLst>
          </p:cNvPr>
          <p:cNvSpPr txBox="1"/>
          <p:nvPr/>
        </p:nvSpPr>
        <p:spPr>
          <a:xfrm>
            <a:off x="7299669" y="6177339"/>
            <a:ext cx="4962999" cy="646331"/>
          </a:xfrm>
          <a:prstGeom prst="rect">
            <a:avLst/>
          </a:prstGeom>
          <a:noFill/>
        </p:spPr>
        <p:txBody>
          <a:bodyPr wrap="square" rtlCol="0">
            <a:spAutoFit/>
          </a:bodyPr>
          <a:lstStyle/>
          <a:p>
            <a:r>
              <a:rPr lang="en-US" sz="1200" b="1">
                <a:latin typeface="Roboto" panose="02000000000000000000" pitchFamily="2" charset="0"/>
                <a:ea typeface="Roboto" panose="02000000000000000000" pitchFamily="2" charset="0"/>
              </a:rPr>
              <a:t>Note: </a:t>
            </a:r>
            <a:r>
              <a:rPr lang="en-US" sz="1200">
                <a:latin typeface="Roboto" panose="02000000000000000000" pitchFamily="2" charset="0"/>
                <a:ea typeface="Roboto" panose="02000000000000000000" pitchFamily="2" charset="0"/>
              </a:rPr>
              <a:t>the results for Brazil are not available for this question due to methodology differences. No data available for consumer electronics &amp; ICT products  for Switzerland due to different questionnaire design</a:t>
            </a:r>
            <a:endParaRPr lang="en-US" sz="1200" b="1">
              <a:latin typeface="Roboto" panose="02000000000000000000" pitchFamily="2" charset="0"/>
              <a:ea typeface="Roboto" panose="02000000000000000000" pitchFamily="2" charset="0"/>
            </a:endParaRPr>
          </a:p>
        </p:txBody>
      </p:sp>
      <p:sp>
        <p:nvSpPr>
          <p:cNvPr id="64" name="Arrow: Down 63">
            <a:extLst>
              <a:ext uri="{FF2B5EF4-FFF2-40B4-BE49-F238E27FC236}">
                <a16:creationId xmlns:a16="http://schemas.microsoft.com/office/drawing/2014/main" id="{2694FDD7-8CD1-4854-8F39-A65D4E854842}"/>
              </a:ext>
            </a:extLst>
          </p:cNvPr>
          <p:cNvSpPr/>
          <p:nvPr/>
        </p:nvSpPr>
        <p:spPr>
          <a:xfrm rot="10800000">
            <a:off x="10550678" y="2162757"/>
            <a:ext cx="189365" cy="192956"/>
          </a:xfrm>
          <a:prstGeom prst="downArrow">
            <a:avLst/>
          </a:prstGeom>
          <a:solidFill>
            <a:srgbClr val="0FA75E">
              <a:alpha val="5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65" name="Arrow: Down 64">
            <a:extLst>
              <a:ext uri="{FF2B5EF4-FFF2-40B4-BE49-F238E27FC236}">
                <a16:creationId xmlns:a16="http://schemas.microsoft.com/office/drawing/2014/main" id="{2EB8DC5D-2D75-4A5D-B9F8-B42773C783F7}"/>
              </a:ext>
            </a:extLst>
          </p:cNvPr>
          <p:cNvSpPr/>
          <p:nvPr/>
        </p:nvSpPr>
        <p:spPr>
          <a:xfrm rot="10800000">
            <a:off x="10455995" y="2810203"/>
            <a:ext cx="189365" cy="192956"/>
          </a:xfrm>
          <a:prstGeom prst="downArrow">
            <a:avLst/>
          </a:prstGeom>
          <a:solidFill>
            <a:srgbClr val="0FA75E">
              <a:alpha val="5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
        <p:nvSpPr>
          <p:cNvPr id="66" name="Arrow: Down 65">
            <a:extLst>
              <a:ext uri="{FF2B5EF4-FFF2-40B4-BE49-F238E27FC236}">
                <a16:creationId xmlns:a16="http://schemas.microsoft.com/office/drawing/2014/main" id="{B5528396-3CE4-408F-A473-4713F2FBA2E7}"/>
              </a:ext>
            </a:extLst>
          </p:cNvPr>
          <p:cNvSpPr/>
          <p:nvPr/>
        </p:nvSpPr>
        <p:spPr>
          <a:xfrm rot="10800000">
            <a:off x="9997024" y="3455385"/>
            <a:ext cx="189365" cy="192956"/>
          </a:xfrm>
          <a:prstGeom prst="downArrow">
            <a:avLst/>
          </a:prstGeom>
          <a:solidFill>
            <a:srgbClr val="0FA75E">
              <a:alpha val="5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67"/>
          </a:p>
        </p:txBody>
      </p:sp>
    </p:spTree>
    <p:extLst>
      <p:ext uri="{BB962C8B-B14F-4D97-AF65-F5344CB8AC3E}">
        <p14:creationId xmlns:p14="http://schemas.microsoft.com/office/powerpoint/2010/main" val="12153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F244A75-5392-4FE0-805C-311B8713321E}"/>
              </a:ext>
            </a:extLst>
          </p:cNvPr>
          <p:cNvGraphicFramePr>
            <a:graphicFrameLocks/>
          </p:cNvGraphicFramePr>
          <p:nvPr/>
        </p:nvGraphicFramePr>
        <p:xfrm>
          <a:off x="1700560" y="1800731"/>
          <a:ext cx="9227635" cy="417055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41C0E6ED-5B92-404F-98B5-320B98461560}"/>
              </a:ext>
            </a:extLst>
          </p:cNvPr>
          <p:cNvSpPr txBox="1">
            <a:spLocks/>
          </p:cNvSpPr>
          <p:nvPr/>
        </p:nvSpPr>
        <p:spPr>
          <a:xfrm>
            <a:off x="942106" y="255405"/>
            <a:ext cx="103077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2600"/>
              <a:buFont typeface="Roboto Medium"/>
              <a:buNone/>
              <a:defRPr sz="2800" b="1" i="0" u="none" strike="noStrike" cap="none">
                <a:solidFill>
                  <a:srgbClr val="193441"/>
                </a:solidFill>
                <a:latin typeface="Roboto"/>
                <a:ea typeface="Roboto"/>
                <a:cs typeface="Roboto"/>
                <a:sym typeface="Roboto"/>
              </a:defRPr>
            </a:lvl1pPr>
            <a:lvl2pPr marR="0" lvl="1"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2pPr>
            <a:lvl3pPr marR="0" lvl="2"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3pPr>
            <a:lvl4pPr marR="0" lvl="3"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4pPr>
            <a:lvl5pPr marR="0" lvl="4"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5pPr>
            <a:lvl6pPr marR="0" lvl="5"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6pPr>
            <a:lvl7pPr marR="0" lvl="6"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7pPr>
            <a:lvl8pPr marR="0" lvl="7"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8pPr>
            <a:lvl9pPr marR="0" lvl="8" algn="ctr" rtl="0" eaLnBrk="1" hangingPunct="1">
              <a:lnSpc>
                <a:spcPct val="100000"/>
              </a:lnSpc>
              <a:spcBef>
                <a:spcPts val="0"/>
              </a:spcBef>
              <a:spcAft>
                <a:spcPts val="0"/>
              </a:spcAft>
              <a:buClr>
                <a:schemeClr val="dk1"/>
              </a:buClr>
              <a:buSzPts val="2800"/>
              <a:buFont typeface="Roboto Medium"/>
              <a:buNone/>
              <a:defRPr sz="2400" b="1" i="0" u="none" strike="noStrike" cap="none">
                <a:solidFill>
                  <a:srgbClr val="193441"/>
                </a:solidFill>
                <a:latin typeface="Roboto"/>
                <a:ea typeface="Roboto"/>
                <a:cs typeface="Roboto"/>
                <a:sym typeface="Roboto"/>
              </a:defRPr>
            </a:lvl9pPr>
          </a:lstStyle>
          <a:p>
            <a:r>
              <a:rPr lang="en-US" sz="2667" dirty="0">
                <a:solidFill>
                  <a:schemeClr val="bg2"/>
                </a:solidFill>
                <a:latin typeface="Roboto" panose="020B0604020202020204" charset="0"/>
                <a:ea typeface="Roboto" panose="020B0604020202020204" charset="0"/>
                <a:sym typeface="Arial"/>
              </a:rPr>
              <a:t>MONTHLY AVERAGE SPENDING ONLINE HAS DROPPED DURING COVID-19; LESS FOR FOOD, MORE FOR TRAVEL</a:t>
            </a:r>
            <a:endParaRPr lang="en-CH" sz="2667" dirty="0">
              <a:solidFill>
                <a:schemeClr val="bg2"/>
              </a:solidFill>
              <a:latin typeface="Roboto" panose="020B0604020202020204" charset="0"/>
              <a:ea typeface="Roboto" panose="020B0604020202020204" charset="0"/>
              <a:sym typeface="Arial"/>
            </a:endParaRPr>
          </a:p>
        </p:txBody>
      </p:sp>
      <p:sp>
        <p:nvSpPr>
          <p:cNvPr id="7" name="Textfeld 3">
            <a:extLst>
              <a:ext uri="{FF2B5EF4-FFF2-40B4-BE49-F238E27FC236}">
                <a16:creationId xmlns:a16="http://schemas.microsoft.com/office/drawing/2014/main" id="{373437C8-2B2D-40F9-93B1-E63192DE0B9B}"/>
              </a:ext>
            </a:extLst>
          </p:cNvPr>
          <p:cNvSpPr txBox="1"/>
          <p:nvPr/>
        </p:nvSpPr>
        <p:spPr>
          <a:xfrm>
            <a:off x="8402152" y="6363347"/>
            <a:ext cx="3789849" cy="461665"/>
          </a:xfrm>
          <a:prstGeom prst="rect">
            <a:avLst/>
          </a:prstGeom>
          <a:noFill/>
        </p:spPr>
        <p:txBody>
          <a:bodyPr wrap="square" rtlCol="0">
            <a:spAutoFit/>
          </a:bodyPr>
          <a:lstStyle/>
          <a:p>
            <a:r>
              <a:rPr lang="en-US" sz="1200" b="1">
                <a:latin typeface="Roboto" panose="02000000000000000000" pitchFamily="2" charset="0"/>
                <a:ea typeface="Roboto" panose="02000000000000000000" pitchFamily="2" charset="0"/>
              </a:rPr>
              <a:t>Note: </a:t>
            </a:r>
            <a:r>
              <a:rPr lang="en-US" sz="1200">
                <a:latin typeface="Roboto" panose="02000000000000000000" pitchFamily="2" charset="0"/>
                <a:ea typeface="Roboto" panose="02000000000000000000" pitchFamily="2" charset="0"/>
              </a:rPr>
              <a:t>the results for Brazil are not available for this question due to methodology differences.</a:t>
            </a:r>
            <a:endParaRPr lang="en-US" sz="1200" b="1">
              <a:latin typeface="Roboto" panose="02000000000000000000" pitchFamily="2" charset="0"/>
              <a:ea typeface="Roboto" panose="02000000000000000000" pitchFamily="2" charset="0"/>
            </a:endParaRPr>
          </a:p>
        </p:txBody>
      </p:sp>
      <p:sp>
        <p:nvSpPr>
          <p:cNvPr id="8" name="Textfeld 11">
            <a:extLst>
              <a:ext uri="{FF2B5EF4-FFF2-40B4-BE49-F238E27FC236}">
                <a16:creationId xmlns:a16="http://schemas.microsoft.com/office/drawing/2014/main" id="{65C6A4DF-5ADE-4ACF-AF53-726A18321105}"/>
              </a:ext>
            </a:extLst>
          </p:cNvPr>
          <p:cNvSpPr txBox="1"/>
          <p:nvPr/>
        </p:nvSpPr>
        <p:spPr>
          <a:xfrm>
            <a:off x="0" y="6356374"/>
            <a:ext cx="7680184" cy="461665"/>
          </a:xfrm>
          <a:prstGeom prst="rect">
            <a:avLst/>
          </a:prstGeom>
          <a:noFill/>
        </p:spPr>
        <p:txBody>
          <a:bodyPr wrap="square" rtlCol="0">
            <a:spAutoFit/>
          </a:bodyPr>
          <a:lstStyle/>
          <a:p>
            <a:r>
              <a:rPr lang="en-US" sz="1200" dirty="0"/>
              <a:t>Q</a:t>
            </a:r>
            <a:r>
              <a:rPr lang="en-US" sz="1200" i="1" dirty="0"/>
              <a:t>:</a:t>
            </a:r>
            <a:r>
              <a:rPr lang="en-US" sz="1200" dirty="0"/>
              <a:t> How much did you spend on average for online purchases in a month in each of the following sectors? </a:t>
            </a:r>
            <a:r>
              <a:rPr lang="it-IT" sz="1200" i="1" dirty="0"/>
              <a:t>Total sample N=1819</a:t>
            </a:r>
            <a:endParaRPr lang="it-IT" sz="1467" i="1" dirty="0"/>
          </a:p>
        </p:txBody>
      </p:sp>
      <p:sp>
        <p:nvSpPr>
          <p:cNvPr id="9" name="TextBox 8">
            <a:extLst>
              <a:ext uri="{FF2B5EF4-FFF2-40B4-BE49-F238E27FC236}">
                <a16:creationId xmlns:a16="http://schemas.microsoft.com/office/drawing/2014/main" id="{1203323C-31FA-4F39-B17B-C6CF2EF89EA3}"/>
              </a:ext>
            </a:extLst>
          </p:cNvPr>
          <p:cNvSpPr txBox="1"/>
          <p:nvPr/>
        </p:nvSpPr>
        <p:spPr>
          <a:xfrm>
            <a:off x="4345303" y="1558806"/>
            <a:ext cx="3445174" cy="318100"/>
          </a:xfrm>
          <a:prstGeom prst="rect">
            <a:avLst/>
          </a:prstGeom>
          <a:noFill/>
        </p:spPr>
        <p:txBody>
          <a:bodyPr wrap="none" rtlCol="0">
            <a:spAutoFit/>
          </a:bodyPr>
          <a:lstStyle/>
          <a:p>
            <a:r>
              <a:rPr lang="en-US" sz="1467" dirty="0"/>
              <a:t>Growth of average spending per month</a:t>
            </a:r>
            <a:endParaRPr lang="en-CH" sz="1467" dirty="0"/>
          </a:p>
        </p:txBody>
      </p:sp>
    </p:spTree>
    <p:extLst>
      <p:ext uri="{BB962C8B-B14F-4D97-AF65-F5344CB8AC3E}">
        <p14:creationId xmlns:p14="http://schemas.microsoft.com/office/powerpoint/2010/main" val="33644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4F2020-48EF-4437-A286-DC04A4160F71}"/>
              </a:ext>
            </a:extLst>
          </p:cNvPr>
          <p:cNvSpPr txBox="1"/>
          <p:nvPr/>
        </p:nvSpPr>
        <p:spPr>
          <a:xfrm>
            <a:off x="4592320" y="2721114"/>
            <a:ext cx="2722220" cy="707886"/>
          </a:xfrm>
          <a:prstGeom prst="rect">
            <a:avLst/>
          </a:prstGeom>
          <a:noFill/>
        </p:spPr>
        <p:txBody>
          <a:bodyPr wrap="none" rtlCol="0">
            <a:spAutoFit/>
          </a:bodyPr>
          <a:lstStyle/>
          <a:p>
            <a:r>
              <a:rPr lang="fr-CH" sz="4000" dirty="0" err="1"/>
              <a:t>Thank</a:t>
            </a:r>
            <a:r>
              <a:rPr lang="fr-CH" sz="4000" dirty="0"/>
              <a:t> </a:t>
            </a:r>
            <a:r>
              <a:rPr lang="fr-CH" sz="4000" dirty="0" err="1"/>
              <a:t>you</a:t>
            </a:r>
            <a:r>
              <a:rPr lang="fr-CH" sz="4000" dirty="0"/>
              <a:t>!</a:t>
            </a:r>
          </a:p>
        </p:txBody>
      </p:sp>
    </p:spTree>
    <p:extLst>
      <p:ext uri="{BB962C8B-B14F-4D97-AF65-F5344CB8AC3E}">
        <p14:creationId xmlns:p14="http://schemas.microsoft.com/office/powerpoint/2010/main" val="331561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3101-2576-4E1D-99E1-1BA04BD20E43}"/>
              </a:ext>
            </a:extLst>
          </p:cNvPr>
          <p:cNvSpPr>
            <a:spLocks noGrp="1"/>
          </p:cNvSpPr>
          <p:nvPr>
            <p:ph type="title"/>
          </p:nvPr>
        </p:nvSpPr>
        <p:spPr/>
        <p:txBody>
          <a:bodyPr/>
          <a:lstStyle/>
          <a:p>
            <a:r>
              <a:rPr lang="fr-CH" dirty="0" err="1"/>
              <a:t>Some</a:t>
            </a:r>
            <a:r>
              <a:rPr lang="fr-CH" dirty="0"/>
              <a:t> </a:t>
            </a:r>
            <a:r>
              <a:rPr lang="fr-CH" dirty="0" err="1"/>
              <a:t>definitions</a:t>
            </a:r>
            <a:endParaRPr lang="fr-CH" dirty="0"/>
          </a:p>
        </p:txBody>
      </p:sp>
      <p:sp>
        <p:nvSpPr>
          <p:cNvPr id="3" name="Text Placeholder 2">
            <a:extLst>
              <a:ext uri="{FF2B5EF4-FFF2-40B4-BE49-F238E27FC236}">
                <a16:creationId xmlns:a16="http://schemas.microsoft.com/office/drawing/2014/main" id="{205AC7D1-1DFA-45E1-AC71-922F2B3497D4}"/>
              </a:ext>
            </a:extLst>
          </p:cNvPr>
          <p:cNvSpPr>
            <a:spLocks noGrp="1"/>
          </p:cNvSpPr>
          <p:nvPr>
            <p:ph type="body" idx="1"/>
          </p:nvPr>
        </p:nvSpPr>
        <p:spPr/>
        <p:txBody>
          <a:bodyPr/>
          <a:lstStyle/>
          <a:p>
            <a:r>
              <a:rPr lang="fr-CH" b="1" dirty="0"/>
              <a:t>E-commerce: </a:t>
            </a:r>
            <a:r>
              <a:rPr lang="en-US" dirty="0"/>
              <a:t>”The international sale or purchase of a good or service, conducted over computer networks by methods specifically designed for the purpose of receiving or placing orders.”</a:t>
            </a:r>
          </a:p>
          <a:p>
            <a:pPr lvl="1"/>
            <a:r>
              <a:rPr lang="en-US" dirty="0"/>
              <a:t>Payments can be online or offline; delivery can be physical or digital</a:t>
            </a:r>
          </a:p>
          <a:p>
            <a:pPr lvl="1"/>
            <a:r>
              <a:rPr lang="en-US" dirty="0"/>
              <a:t>Equivalent to “</a:t>
            </a:r>
            <a:r>
              <a:rPr lang="fr-CH" dirty="0" err="1"/>
              <a:t>digitally</a:t>
            </a:r>
            <a:r>
              <a:rPr lang="fr-CH" dirty="0"/>
              <a:t> </a:t>
            </a:r>
            <a:r>
              <a:rPr lang="fr-CH" dirty="0" err="1"/>
              <a:t>ordered</a:t>
            </a:r>
            <a:r>
              <a:rPr lang="fr-CH" dirty="0"/>
              <a:t> </a:t>
            </a:r>
            <a:r>
              <a:rPr lang="fr-CH" dirty="0" err="1"/>
              <a:t>trade</a:t>
            </a:r>
            <a:r>
              <a:rPr lang="en-US" dirty="0"/>
              <a:t>” when involving cross-border transactions</a:t>
            </a:r>
          </a:p>
          <a:p>
            <a:pPr marL="571500" lvl="1" indent="0">
              <a:buNone/>
            </a:pPr>
            <a:endParaRPr lang="en-US" dirty="0"/>
          </a:p>
          <a:p>
            <a:r>
              <a:rPr lang="en-US" b="1" dirty="0"/>
              <a:t>Digital delivered trade: </a:t>
            </a:r>
            <a:r>
              <a:rPr lang="en-US" dirty="0"/>
              <a:t>“International transactions that are delivered remotely in an electronic format, using computer networks specifically designed for the purpose.” </a:t>
            </a:r>
          </a:p>
          <a:p>
            <a:endParaRPr lang="en-US" dirty="0"/>
          </a:p>
          <a:p>
            <a:r>
              <a:rPr lang="en-US" b="1" dirty="0"/>
              <a:t>Digital trade: </a:t>
            </a:r>
            <a:r>
              <a:rPr lang="en-US" dirty="0"/>
              <a:t>Any trade that is the result of digitally placed orders and/or is digitally delivered.</a:t>
            </a:r>
            <a:endParaRPr lang="fr-CH" dirty="0"/>
          </a:p>
        </p:txBody>
      </p:sp>
      <p:sp>
        <p:nvSpPr>
          <p:cNvPr id="4" name="TextBox 3">
            <a:extLst>
              <a:ext uri="{FF2B5EF4-FFF2-40B4-BE49-F238E27FC236}">
                <a16:creationId xmlns:a16="http://schemas.microsoft.com/office/drawing/2014/main" id="{51994299-A532-4E18-A2E8-F553A0153899}"/>
              </a:ext>
            </a:extLst>
          </p:cNvPr>
          <p:cNvSpPr txBox="1"/>
          <p:nvPr/>
        </p:nvSpPr>
        <p:spPr>
          <a:xfrm>
            <a:off x="555812" y="6492873"/>
            <a:ext cx="7422776" cy="307777"/>
          </a:xfrm>
          <a:prstGeom prst="rect">
            <a:avLst/>
          </a:prstGeom>
          <a:noFill/>
        </p:spPr>
        <p:txBody>
          <a:bodyPr wrap="square" rtlCol="0">
            <a:spAutoFit/>
          </a:bodyPr>
          <a:lstStyle/>
          <a:p>
            <a:r>
              <a:rPr lang="fr-CH" dirty="0"/>
              <a:t>Source: OECD and WTO: </a:t>
            </a:r>
            <a:r>
              <a:rPr lang="en-US" dirty="0"/>
              <a:t>Handbook on Measuring Digital Trade</a:t>
            </a:r>
            <a:endParaRPr lang="fr-CH" dirty="0"/>
          </a:p>
        </p:txBody>
      </p:sp>
    </p:spTree>
    <p:extLst>
      <p:ext uri="{BB962C8B-B14F-4D97-AF65-F5344CB8AC3E}">
        <p14:creationId xmlns:p14="http://schemas.microsoft.com/office/powerpoint/2010/main" val="22652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DD1-9602-4797-BA55-27F1335DF1A5}"/>
              </a:ext>
            </a:extLst>
          </p:cNvPr>
          <p:cNvSpPr>
            <a:spLocks noGrp="1"/>
          </p:cNvSpPr>
          <p:nvPr>
            <p:ph type="title"/>
          </p:nvPr>
        </p:nvSpPr>
        <p:spPr/>
        <p:txBody>
          <a:bodyPr/>
          <a:lstStyle/>
          <a:p>
            <a:r>
              <a:rPr lang="fr-CH" dirty="0" err="1"/>
              <a:t>UNCTAD’s</a:t>
            </a:r>
            <a:r>
              <a:rPr lang="fr-CH" dirty="0"/>
              <a:t> </a:t>
            </a:r>
            <a:r>
              <a:rPr lang="fr-CH" dirty="0" err="1"/>
              <a:t>latest</a:t>
            </a:r>
            <a:r>
              <a:rPr lang="fr-CH" dirty="0"/>
              <a:t> </a:t>
            </a:r>
            <a:r>
              <a:rPr lang="fr-CH" dirty="0" err="1"/>
              <a:t>estimates</a:t>
            </a:r>
            <a:r>
              <a:rPr lang="fr-CH" dirty="0"/>
              <a:t> of e-commerce</a:t>
            </a:r>
          </a:p>
        </p:txBody>
      </p:sp>
      <p:graphicFrame>
        <p:nvGraphicFramePr>
          <p:cNvPr id="5" name="Chart 4">
            <a:extLst>
              <a:ext uri="{FF2B5EF4-FFF2-40B4-BE49-F238E27FC236}">
                <a16:creationId xmlns:a16="http://schemas.microsoft.com/office/drawing/2014/main" id="{83BEF163-6FC1-43BE-8A46-8AE981FF2E59}"/>
              </a:ext>
            </a:extLst>
          </p:cNvPr>
          <p:cNvGraphicFramePr>
            <a:graphicFrameLocks/>
          </p:cNvGraphicFramePr>
          <p:nvPr>
            <p:extLst>
              <p:ext uri="{D42A27DB-BD31-4B8C-83A1-F6EECF244321}">
                <p14:modId xmlns:p14="http://schemas.microsoft.com/office/powerpoint/2010/main" val="814052188"/>
              </p:ext>
            </p:extLst>
          </p:nvPr>
        </p:nvGraphicFramePr>
        <p:xfrm>
          <a:off x="502026" y="1362634"/>
          <a:ext cx="8875059" cy="49843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A88C08B-7A65-4FAB-8747-82F7942713C6}"/>
              </a:ext>
            </a:extLst>
          </p:cNvPr>
          <p:cNvSpPr txBox="1"/>
          <p:nvPr/>
        </p:nvSpPr>
        <p:spPr>
          <a:xfrm>
            <a:off x="8749553" y="2874965"/>
            <a:ext cx="2978701" cy="1815882"/>
          </a:xfrm>
          <a:prstGeom prst="rect">
            <a:avLst/>
          </a:prstGeom>
          <a:solidFill>
            <a:schemeClr val="accent1">
              <a:lumMod val="20000"/>
              <a:lumOff val="80000"/>
            </a:schemeClr>
          </a:solidFill>
        </p:spPr>
        <p:txBody>
          <a:bodyPr wrap="none" rtlCol="0">
            <a:spAutoFit/>
          </a:bodyPr>
          <a:lstStyle/>
          <a:p>
            <a:r>
              <a:rPr lang="fr-CH" sz="1600" dirty="0">
                <a:latin typeface="Calibri" panose="020F0502020204030204" pitchFamily="34" charset="0"/>
                <a:cs typeface="Calibri" panose="020F0502020204030204" pitchFamily="34" charset="0"/>
              </a:rPr>
              <a:t>Global e-commerce: $25.6 trillion</a:t>
            </a:r>
          </a:p>
          <a:p>
            <a:r>
              <a:rPr lang="fr-CH" sz="1600" dirty="0">
                <a:latin typeface="Calibri" panose="020F0502020204030204" pitchFamily="34" charset="0"/>
                <a:cs typeface="Calibri" panose="020F0502020204030204" pitchFamily="34" charset="0"/>
              </a:rPr>
              <a:t>of </a:t>
            </a:r>
            <a:r>
              <a:rPr lang="fr-CH" sz="1600" dirty="0" err="1">
                <a:latin typeface="Calibri" panose="020F0502020204030204" pitchFamily="34" charset="0"/>
                <a:cs typeface="Calibri" panose="020F0502020204030204" pitchFamily="34" charset="0"/>
              </a:rPr>
              <a:t>which</a:t>
            </a:r>
            <a:endParaRPr lang="fr-CH" sz="1600" dirty="0">
              <a:latin typeface="Calibri" panose="020F0502020204030204" pitchFamily="34" charset="0"/>
              <a:cs typeface="Calibri" panose="020F0502020204030204" pitchFamily="34" charset="0"/>
            </a:endParaRPr>
          </a:p>
          <a:p>
            <a:r>
              <a:rPr lang="fr-CH" sz="1600" dirty="0">
                <a:latin typeface="Calibri" panose="020F0502020204030204" pitchFamily="34" charset="0"/>
                <a:cs typeface="Calibri" panose="020F0502020204030204" pitchFamily="34" charset="0"/>
              </a:rPr>
              <a:t>B2B e-commerce: $21.3 trillion</a:t>
            </a:r>
          </a:p>
          <a:p>
            <a:r>
              <a:rPr lang="fr-CH" sz="1600" dirty="0">
                <a:latin typeface="Calibri" panose="020F0502020204030204" pitchFamily="34" charset="0"/>
                <a:cs typeface="Calibri" panose="020F0502020204030204" pitchFamily="34" charset="0"/>
              </a:rPr>
              <a:t>B2C e-commerce: $4.4 trillion</a:t>
            </a:r>
          </a:p>
          <a:p>
            <a:endParaRPr lang="fr-CH" sz="1600" dirty="0">
              <a:latin typeface="Calibri" panose="020F0502020204030204" pitchFamily="34" charset="0"/>
              <a:cs typeface="Calibri" panose="020F0502020204030204" pitchFamily="34" charset="0"/>
            </a:endParaRPr>
          </a:p>
          <a:p>
            <a:r>
              <a:rPr lang="fr-CH" sz="1600" i="1" dirty="0">
                <a:latin typeface="Calibri" panose="020F0502020204030204" pitchFamily="34" charset="0"/>
                <a:cs typeface="Calibri" panose="020F0502020204030204" pitchFamily="34" charset="0"/>
              </a:rPr>
              <a:t>Very </a:t>
            </a:r>
            <a:r>
              <a:rPr lang="fr-CH" sz="1600" i="1" dirty="0" err="1">
                <a:latin typeface="Calibri" panose="020F0502020204030204" pitchFamily="34" charset="0"/>
                <a:cs typeface="Calibri" panose="020F0502020204030204" pitchFamily="34" charset="0"/>
              </a:rPr>
              <a:t>little</a:t>
            </a:r>
            <a:r>
              <a:rPr lang="fr-CH" sz="1600" i="1" dirty="0">
                <a:latin typeface="Calibri" panose="020F0502020204030204" pitchFamily="34" charset="0"/>
                <a:cs typeface="Calibri" panose="020F0502020204030204" pitchFamily="34" charset="0"/>
              </a:rPr>
              <a:t> data for GCC countries</a:t>
            </a:r>
          </a:p>
          <a:p>
            <a:endParaRPr lang="fr-CH"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D077A15-A801-4D2C-B954-63A581E97810}"/>
              </a:ext>
            </a:extLst>
          </p:cNvPr>
          <p:cNvSpPr txBox="1"/>
          <p:nvPr/>
        </p:nvSpPr>
        <p:spPr>
          <a:xfrm>
            <a:off x="555811" y="6492873"/>
            <a:ext cx="10883153" cy="307777"/>
          </a:xfrm>
          <a:prstGeom prst="rect">
            <a:avLst/>
          </a:prstGeom>
          <a:noFill/>
        </p:spPr>
        <p:txBody>
          <a:bodyPr wrap="square" rtlCol="0">
            <a:spAutoFit/>
          </a:bodyPr>
          <a:lstStyle/>
          <a:p>
            <a:r>
              <a:rPr lang="fr-CH" dirty="0"/>
              <a:t>Source: UNCTAD: https://unctad.org/system/files/official-document/tn_unctad_ict4d15_en.pdf</a:t>
            </a:r>
          </a:p>
        </p:txBody>
      </p:sp>
    </p:spTree>
    <p:extLst>
      <p:ext uri="{BB962C8B-B14F-4D97-AF65-F5344CB8AC3E}">
        <p14:creationId xmlns:p14="http://schemas.microsoft.com/office/powerpoint/2010/main" val="64009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A5FF-E28B-448D-9F60-C42E971A7450}"/>
              </a:ext>
            </a:extLst>
          </p:cNvPr>
          <p:cNvSpPr>
            <a:spLocks noGrp="1"/>
          </p:cNvSpPr>
          <p:nvPr>
            <p:ph type="title"/>
          </p:nvPr>
        </p:nvSpPr>
        <p:spPr/>
        <p:txBody>
          <a:bodyPr/>
          <a:lstStyle/>
          <a:p>
            <a:r>
              <a:rPr lang="fr-CH" dirty="0"/>
              <a:t>B2C e-commerce: top 10 </a:t>
            </a:r>
            <a:r>
              <a:rPr lang="fr-CH" dirty="0" err="1"/>
              <a:t>economies</a:t>
            </a:r>
            <a:r>
              <a:rPr lang="fr-CH" dirty="0"/>
              <a:t> 2018</a:t>
            </a:r>
          </a:p>
        </p:txBody>
      </p:sp>
      <p:graphicFrame>
        <p:nvGraphicFramePr>
          <p:cNvPr id="4" name="Table 3">
            <a:extLst>
              <a:ext uri="{FF2B5EF4-FFF2-40B4-BE49-F238E27FC236}">
                <a16:creationId xmlns:a16="http://schemas.microsoft.com/office/drawing/2014/main" id="{FB6BB34D-BFC4-4506-A40D-B1F44A8A2978}"/>
              </a:ext>
            </a:extLst>
          </p:cNvPr>
          <p:cNvGraphicFramePr>
            <a:graphicFrameLocks noGrp="1"/>
          </p:cNvGraphicFramePr>
          <p:nvPr>
            <p:extLst>
              <p:ext uri="{D42A27DB-BD31-4B8C-83A1-F6EECF244321}">
                <p14:modId xmlns:p14="http://schemas.microsoft.com/office/powerpoint/2010/main" val="3527147026"/>
              </p:ext>
            </p:extLst>
          </p:nvPr>
        </p:nvGraphicFramePr>
        <p:xfrm>
          <a:off x="555811" y="1580522"/>
          <a:ext cx="9711908" cy="4712313"/>
        </p:xfrm>
        <a:graphic>
          <a:graphicData uri="http://schemas.openxmlformats.org/drawingml/2006/table">
            <a:tbl>
              <a:tblPr firstRow="1" firstCol="1" bandRow="1">
                <a:tableStyleId>{5C22544A-7EE6-4342-B048-85BDC9FD1C3A}</a:tableStyleId>
              </a:tblPr>
              <a:tblGrid>
                <a:gridCol w="814757">
                  <a:extLst>
                    <a:ext uri="{9D8B030D-6E8A-4147-A177-3AD203B41FA5}">
                      <a16:colId xmlns:a16="http://schemas.microsoft.com/office/drawing/2014/main" val="97776762"/>
                    </a:ext>
                  </a:extLst>
                </a:gridCol>
                <a:gridCol w="1711595">
                  <a:extLst>
                    <a:ext uri="{9D8B030D-6E8A-4147-A177-3AD203B41FA5}">
                      <a16:colId xmlns:a16="http://schemas.microsoft.com/office/drawing/2014/main" val="1199569255"/>
                    </a:ext>
                  </a:extLst>
                </a:gridCol>
                <a:gridCol w="1796087">
                  <a:extLst>
                    <a:ext uri="{9D8B030D-6E8A-4147-A177-3AD203B41FA5}">
                      <a16:colId xmlns:a16="http://schemas.microsoft.com/office/drawing/2014/main" val="950142433"/>
                    </a:ext>
                  </a:extLst>
                </a:gridCol>
                <a:gridCol w="1796087">
                  <a:extLst>
                    <a:ext uri="{9D8B030D-6E8A-4147-A177-3AD203B41FA5}">
                      <a16:colId xmlns:a16="http://schemas.microsoft.com/office/drawing/2014/main" val="379885281"/>
                    </a:ext>
                  </a:extLst>
                </a:gridCol>
                <a:gridCol w="1796087">
                  <a:extLst>
                    <a:ext uri="{9D8B030D-6E8A-4147-A177-3AD203B41FA5}">
                      <a16:colId xmlns:a16="http://schemas.microsoft.com/office/drawing/2014/main" val="3775348486"/>
                    </a:ext>
                  </a:extLst>
                </a:gridCol>
                <a:gridCol w="1797295">
                  <a:extLst>
                    <a:ext uri="{9D8B030D-6E8A-4147-A177-3AD203B41FA5}">
                      <a16:colId xmlns:a16="http://schemas.microsoft.com/office/drawing/2014/main" val="501192620"/>
                    </a:ext>
                  </a:extLst>
                </a:gridCol>
              </a:tblGrid>
              <a:tr h="907614">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Rank</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Economy</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200"/>
                        </a:spcBef>
                        <a:spcAft>
                          <a:spcPts val="0"/>
                        </a:spcAft>
                      </a:pPr>
                      <a:r>
                        <a:rPr lang="fr-FR" sz="1400">
                          <a:effectLst/>
                          <a:latin typeface="Calibri" panose="020F0502020204030204" pitchFamily="34" charset="0"/>
                          <a:cs typeface="Calibri" panose="020F0502020204030204" pitchFamily="34" charset="0"/>
                        </a:rPr>
                        <a:t>B2C e-commerce sales</a:t>
                      </a:r>
                      <a:endParaRPr lang="fr-CH" sz="1400">
                        <a:effectLst/>
                        <a:latin typeface="Calibri" panose="020F0502020204030204" pitchFamily="34" charset="0"/>
                        <a:cs typeface="Calibri" panose="020F0502020204030204" pitchFamily="34" charset="0"/>
                      </a:endParaRPr>
                    </a:p>
                    <a:p>
                      <a:pPr marL="0" marR="0" algn="ctr">
                        <a:spcBef>
                          <a:spcPts val="0"/>
                        </a:spcBef>
                        <a:spcAft>
                          <a:spcPts val="0"/>
                        </a:spcAft>
                      </a:pPr>
                      <a:r>
                        <a:rPr lang="fr-FR" sz="1400">
                          <a:effectLst/>
                          <a:latin typeface="Calibri" panose="020F0502020204030204" pitchFamily="34" charset="0"/>
                          <a:cs typeface="Calibri" panose="020F0502020204030204" pitchFamily="34" charset="0"/>
                        </a:rPr>
                        <a:t>($ billion)</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Share of B2C e-commerce sales in GDP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Online shoppers (million)</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Online shoppers (% of Internet users)</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213155704"/>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1</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China</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1,361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10.0</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610</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73</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45075434"/>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2</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United States</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1,091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5.3</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189</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80</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445396"/>
                  </a:ext>
                </a:extLst>
              </a:tr>
              <a:tr h="453807">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3</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United Kingdom</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266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9.3</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41</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87</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39599684"/>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4</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Japan</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163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3.3</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49</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49</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86070034"/>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5</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France</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109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3.9</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36</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75</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4747530"/>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6</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Korea (Rep.)</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102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6.3</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27</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60</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96319935"/>
                  </a:ext>
                </a:extLst>
              </a:tr>
              <a:tr h="226904">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7</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Germany</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101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2.6</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54</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82</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106111671"/>
                  </a:ext>
                </a:extLst>
              </a:tr>
              <a:tr h="257617">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8</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effectLst/>
                          <a:latin typeface="Calibri" panose="020F0502020204030204" pitchFamily="34" charset="0"/>
                          <a:cs typeface="Calibri" panose="020F0502020204030204" pitchFamily="34" charset="0"/>
                        </a:rPr>
                        <a:t>Spain</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72 </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a:effectLst/>
                          <a:latin typeface="Calibri" panose="020F0502020204030204" pitchFamily="34" charset="0"/>
                          <a:cs typeface="Calibri" panose="020F0502020204030204" pitchFamily="34" charset="0"/>
                        </a:rPr>
                        <a:t>5.1</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cs typeface="Calibri" panose="020F0502020204030204" pitchFamily="34" charset="0"/>
                        </a:rPr>
                        <a:t>21</a:t>
                      </a:r>
                      <a:endParaRPr lang="fr-CH"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62</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4030073"/>
                  </a:ext>
                </a:extLst>
              </a:tr>
              <a:tr h="226904">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9</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Canada</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dirty="0">
                          <a:effectLst/>
                          <a:latin typeface="Calibri" panose="020F0502020204030204" pitchFamily="34" charset="0"/>
                          <a:cs typeface="Calibri" panose="020F0502020204030204" pitchFamily="34" charset="0"/>
                        </a:rPr>
                        <a:t>44 </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dirty="0">
                          <a:effectLst/>
                          <a:latin typeface="Calibri" panose="020F0502020204030204" pitchFamily="34" charset="0"/>
                          <a:cs typeface="Calibri" panose="020F0502020204030204" pitchFamily="34" charset="0"/>
                        </a:rPr>
                        <a:t>2.6</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24</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84</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86087077"/>
                  </a:ext>
                </a:extLst>
              </a:tr>
              <a:tr h="224787">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10</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Hong Kong, China</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dirty="0">
                          <a:effectLst/>
                          <a:latin typeface="Calibri" panose="020F0502020204030204" pitchFamily="34" charset="0"/>
                          <a:cs typeface="Calibri" panose="020F0502020204030204" pitchFamily="34" charset="0"/>
                        </a:rPr>
                        <a:t>38 </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dirty="0">
                          <a:effectLst/>
                          <a:latin typeface="Calibri" panose="020F0502020204030204" pitchFamily="34" charset="0"/>
                          <a:cs typeface="Calibri" panose="020F0502020204030204" pitchFamily="34" charset="0"/>
                        </a:rPr>
                        <a:t>10.4</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2</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38</a:t>
                      </a: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35099763"/>
                  </a:ext>
                </a:extLst>
              </a:tr>
              <a:tr h="20932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err="1">
                          <a:effectLst/>
                          <a:latin typeface="Calibri" panose="020F0502020204030204" pitchFamily="34" charset="0"/>
                          <a:ea typeface="Calibri" panose="020F0502020204030204" pitchFamily="34" charset="0"/>
                          <a:cs typeface="Calibri" panose="020F0502020204030204" pitchFamily="34" charset="0"/>
                        </a:rPr>
                        <a:t>Saudi</a:t>
                      </a:r>
                      <a:r>
                        <a:rPr lang="fr-CH" sz="1400" i="1" dirty="0">
                          <a:effectLst/>
                          <a:latin typeface="Calibri" panose="020F0502020204030204" pitchFamily="34" charset="0"/>
                          <a:ea typeface="Calibri" panose="020F0502020204030204" pitchFamily="34" charset="0"/>
                          <a:cs typeface="Calibri" panose="020F0502020204030204" pitchFamily="34" charset="0"/>
                        </a:rPr>
                        <a:t> Arabia</a:t>
                      </a: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11.7 (2017)</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27 (2017)</a:t>
                      </a:r>
                    </a:p>
                  </a:txBody>
                  <a:tcPr marL="68580" marR="68580" marT="0" marB="0" anchor="ctr"/>
                </a:tc>
                <a:extLst>
                  <a:ext uri="{0D108BD9-81ED-4DB2-BD59-A6C34878D82A}">
                    <a16:rowId xmlns:a16="http://schemas.microsoft.com/office/drawing/2014/main" val="842555495"/>
                  </a:ext>
                </a:extLst>
              </a:tr>
              <a:tr h="20528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Qatar</a:t>
                      </a: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1.2 (2015)</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17 (2015)</a:t>
                      </a:r>
                    </a:p>
                  </a:txBody>
                  <a:tcPr marL="68580" marR="68580" marT="0" marB="0" anchor="ctr"/>
                </a:tc>
                <a:extLst>
                  <a:ext uri="{0D108BD9-81ED-4DB2-BD59-A6C34878D82A}">
                    <a16:rowId xmlns:a16="http://schemas.microsoft.com/office/drawing/2014/main" val="1318000121"/>
                  </a:ext>
                </a:extLst>
              </a:tr>
              <a:tr h="20528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err="1">
                          <a:effectLst/>
                          <a:latin typeface="Calibri" panose="020F0502020204030204" pitchFamily="34" charset="0"/>
                          <a:ea typeface="Calibri" panose="020F0502020204030204" pitchFamily="34" charset="0"/>
                          <a:cs typeface="Calibri" panose="020F0502020204030204" pitchFamily="34" charset="0"/>
                        </a:rPr>
                        <a:t>Bahrain</a:t>
                      </a: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22 (2017)</a:t>
                      </a:r>
                    </a:p>
                  </a:txBody>
                  <a:tcPr marL="68580" marR="68580" marT="0" marB="0" anchor="ctr"/>
                </a:tc>
                <a:extLst>
                  <a:ext uri="{0D108BD9-81ED-4DB2-BD59-A6C34878D82A}">
                    <a16:rowId xmlns:a16="http://schemas.microsoft.com/office/drawing/2014/main" val="2478498095"/>
                  </a:ext>
                </a:extLst>
              </a:tr>
              <a:tr h="20528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Oman</a:t>
                      </a: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10 (2016)</a:t>
                      </a:r>
                    </a:p>
                  </a:txBody>
                  <a:tcPr marL="68580" marR="68580" marT="0" marB="0" anchor="ctr"/>
                </a:tc>
                <a:extLst>
                  <a:ext uri="{0D108BD9-81ED-4DB2-BD59-A6C34878D82A}">
                    <a16:rowId xmlns:a16="http://schemas.microsoft.com/office/drawing/2014/main" val="817396766"/>
                  </a:ext>
                </a:extLst>
              </a:tr>
              <a:tr h="20528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UAE</a:t>
                      </a: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52 (2017)</a:t>
                      </a:r>
                    </a:p>
                  </a:txBody>
                  <a:tcPr marL="68580" marR="68580" marT="0" marB="0" anchor="ctr"/>
                </a:tc>
                <a:extLst>
                  <a:ext uri="{0D108BD9-81ED-4DB2-BD59-A6C34878D82A}">
                    <a16:rowId xmlns:a16="http://schemas.microsoft.com/office/drawing/2014/main" val="3482425089"/>
                  </a:ext>
                </a:extLst>
              </a:tr>
              <a:tr h="205281">
                <a:tc>
                  <a:txBody>
                    <a:bodyPr/>
                    <a:lstStyle/>
                    <a:p>
                      <a:pPr marL="0" marR="0" algn="ctr">
                        <a:spcBef>
                          <a:spcPts val="0"/>
                        </a:spcBef>
                        <a:spcAft>
                          <a:spcPts val="0"/>
                        </a:spcAft>
                      </a:pPr>
                      <a:endParaRPr lang="fr-CH"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Kuwait</a:t>
                      </a:r>
                    </a:p>
                  </a:txBody>
                  <a:tcPr marL="68580" marR="68580" marT="0" marB="0" anchor="ctr"/>
                </a:tc>
                <a:tc>
                  <a:txBody>
                    <a:bodyPr/>
                    <a:lstStyle/>
                    <a:p>
                      <a:pPr marL="0" marR="0" algn="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nchor="ctr"/>
                </a:tc>
                <a:tc>
                  <a:txBody>
                    <a:bodyPr/>
                    <a:lstStyle/>
                    <a:p>
                      <a:pPr marL="0" marR="0" algn="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fr-CH" sz="14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fr-CH" sz="1400" i="1" dirty="0">
                          <a:effectLst/>
                          <a:latin typeface="Calibri" panose="020F0502020204030204" pitchFamily="34" charset="0"/>
                          <a:ea typeface="Calibri" panose="020F0502020204030204" pitchFamily="34" charset="0"/>
                          <a:cs typeface="Calibri" panose="020F0502020204030204" pitchFamily="34" charset="0"/>
                        </a:rPr>
                        <a:t>20 (2017)</a:t>
                      </a:r>
                    </a:p>
                  </a:txBody>
                  <a:tcPr marL="68580" marR="68580" marT="0" marB="0" anchor="ctr"/>
                </a:tc>
                <a:extLst>
                  <a:ext uri="{0D108BD9-81ED-4DB2-BD59-A6C34878D82A}">
                    <a16:rowId xmlns:a16="http://schemas.microsoft.com/office/drawing/2014/main" val="146102489"/>
                  </a:ext>
                </a:extLst>
              </a:tr>
            </a:tbl>
          </a:graphicData>
        </a:graphic>
      </p:graphicFrame>
      <p:sp>
        <p:nvSpPr>
          <p:cNvPr id="6" name="TextBox 5">
            <a:extLst>
              <a:ext uri="{FF2B5EF4-FFF2-40B4-BE49-F238E27FC236}">
                <a16:creationId xmlns:a16="http://schemas.microsoft.com/office/drawing/2014/main" id="{3CE72D17-5373-428C-904A-AA07450C6C12}"/>
              </a:ext>
            </a:extLst>
          </p:cNvPr>
          <p:cNvSpPr txBox="1"/>
          <p:nvPr/>
        </p:nvSpPr>
        <p:spPr>
          <a:xfrm>
            <a:off x="555811" y="6492873"/>
            <a:ext cx="10883153" cy="307777"/>
          </a:xfrm>
          <a:prstGeom prst="rect">
            <a:avLst/>
          </a:prstGeom>
          <a:noFill/>
        </p:spPr>
        <p:txBody>
          <a:bodyPr wrap="square" rtlCol="0">
            <a:spAutoFit/>
          </a:bodyPr>
          <a:lstStyle/>
          <a:p>
            <a:r>
              <a:rPr lang="fr-CH" dirty="0"/>
              <a:t>Source: UNCTAD: </a:t>
            </a:r>
            <a:r>
              <a:rPr lang="fr-CH" dirty="0">
                <a:hlinkClick r:id="rId3"/>
              </a:rPr>
              <a:t>https://unctad.org/system/files/official-document/tn_unctad_ict4d15_en.pdf</a:t>
            </a:r>
            <a:r>
              <a:rPr lang="fr-CH" dirty="0"/>
              <a:t>; national sources and </a:t>
            </a:r>
            <a:r>
              <a:rPr lang="fr-CH" dirty="0" err="1"/>
              <a:t>estimates</a:t>
            </a:r>
            <a:endParaRPr lang="fr-CH" dirty="0"/>
          </a:p>
        </p:txBody>
      </p:sp>
    </p:spTree>
    <p:extLst>
      <p:ext uri="{BB962C8B-B14F-4D97-AF65-F5344CB8AC3E}">
        <p14:creationId xmlns:p14="http://schemas.microsoft.com/office/powerpoint/2010/main" val="178366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9479-326D-4794-AFB6-BA833ACD81C1}"/>
              </a:ext>
            </a:extLst>
          </p:cNvPr>
          <p:cNvSpPr>
            <a:spLocks noGrp="1"/>
          </p:cNvSpPr>
          <p:nvPr>
            <p:ph type="title"/>
          </p:nvPr>
        </p:nvSpPr>
        <p:spPr/>
        <p:txBody>
          <a:bodyPr/>
          <a:lstStyle/>
          <a:p>
            <a:r>
              <a:rPr lang="en-US" sz="3200" dirty="0"/>
              <a:t>Top 10 B2C e-commerce companies by GMV, 2018</a:t>
            </a:r>
            <a:endParaRPr lang="fr-CH" sz="3200" dirty="0"/>
          </a:p>
        </p:txBody>
      </p:sp>
      <p:graphicFrame>
        <p:nvGraphicFramePr>
          <p:cNvPr id="4" name="Table 3">
            <a:extLst>
              <a:ext uri="{FF2B5EF4-FFF2-40B4-BE49-F238E27FC236}">
                <a16:creationId xmlns:a16="http://schemas.microsoft.com/office/drawing/2014/main" id="{2F9392AB-5C94-499D-AC33-BA82796673C3}"/>
              </a:ext>
            </a:extLst>
          </p:cNvPr>
          <p:cNvGraphicFramePr>
            <a:graphicFrameLocks noGrp="1"/>
          </p:cNvGraphicFramePr>
          <p:nvPr>
            <p:extLst>
              <p:ext uri="{D42A27DB-BD31-4B8C-83A1-F6EECF244321}">
                <p14:modId xmlns:p14="http://schemas.microsoft.com/office/powerpoint/2010/main" val="4087727742"/>
              </p:ext>
            </p:extLst>
          </p:nvPr>
        </p:nvGraphicFramePr>
        <p:xfrm>
          <a:off x="1147482" y="1470211"/>
          <a:ext cx="8408894" cy="4833769"/>
        </p:xfrm>
        <a:graphic>
          <a:graphicData uri="http://schemas.openxmlformats.org/drawingml/2006/table">
            <a:tbl>
              <a:tblPr firstRow="1" firstCol="1" bandRow="1">
                <a:tableStyleId>{5C22544A-7EE6-4342-B048-85BDC9FD1C3A}</a:tableStyleId>
              </a:tblPr>
              <a:tblGrid>
                <a:gridCol w="592732">
                  <a:extLst>
                    <a:ext uri="{9D8B030D-6E8A-4147-A177-3AD203B41FA5}">
                      <a16:colId xmlns:a16="http://schemas.microsoft.com/office/drawing/2014/main" val="1289885741"/>
                    </a:ext>
                  </a:extLst>
                </a:gridCol>
                <a:gridCol w="1360210">
                  <a:extLst>
                    <a:ext uri="{9D8B030D-6E8A-4147-A177-3AD203B41FA5}">
                      <a16:colId xmlns:a16="http://schemas.microsoft.com/office/drawing/2014/main" val="2536042818"/>
                    </a:ext>
                  </a:extLst>
                </a:gridCol>
                <a:gridCol w="1253958">
                  <a:extLst>
                    <a:ext uri="{9D8B030D-6E8A-4147-A177-3AD203B41FA5}">
                      <a16:colId xmlns:a16="http://schemas.microsoft.com/office/drawing/2014/main" val="431369099"/>
                    </a:ext>
                  </a:extLst>
                </a:gridCol>
                <a:gridCol w="2116273">
                  <a:extLst>
                    <a:ext uri="{9D8B030D-6E8A-4147-A177-3AD203B41FA5}">
                      <a16:colId xmlns:a16="http://schemas.microsoft.com/office/drawing/2014/main" val="808694406"/>
                    </a:ext>
                  </a:extLst>
                </a:gridCol>
                <a:gridCol w="1028281">
                  <a:extLst>
                    <a:ext uri="{9D8B030D-6E8A-4147-A177-3AD203B41FA5}">
                      <a16:colId xmlns:a16="http://schemas.microsoft.com/office/drawing/2014/main" val="2044647942"/>
                    </a:ext>
                  </a:extLst>
                </a:gridCol>
                <a:gridCol w="1028281">
                  <a:extLst>
                    <a:ext uri="{9D8B030D-6E8A-4147-A177-3AD203B41FA5}">
                      <a16:colId xmlns:a16="http://schemas.microsoft.com/office/drawing/2014/main" val="4005558656"/>
                    </a:ext>
                  </a:extLst>
                </a:gridCol>
                <a:gridCol w="1029159">
                  <a:extLst>
                    <a:ext uri="{9D8B030D-6E8A-4147-A177-3AD203B41FA5}">
                      <a16:colId xmlns:a16="http://schemas.microsoft.com/office/drawing/2014/main" val="3249398243"/>
                    </a:ext>
                  </a:extLst>
                </a:gridCol>
              </a:tblGrid>
              <a:tr h="932329">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 </a:t>
                      </a:r>
                      <a:endParaRPr lang="fr-CH" sz="1600"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 </a:t>
                      </a:r>
                      <a:endParaRPr lang="fr-CH" sz="1600"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Rank</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Company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Based in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Industry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B2C revenue </a:t>
                      </a:r>
                      <a:endParaRPr lang="fr-CH" sz="160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a:effectLst/>
                          <a:latin typeface="Calibri" panose="020F0502020204030204" pitchFamily="34" charset="0"/>
                          <a:cs typeface="Calibri" panose="020F0502020204030204" pitchFamily="34" charset="0"/>
                        </a:rPr>
                        <a:t>($ million)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GMV </a:t>
                      </a:r>
                      <a:endParaRPr lang="fr-CH" sz="1600"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 million)</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Margin</a:t>
                      </a:r>
                      <a:endParaRPr lang="fr-CH" sz="160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a:effectLst/>
                          <a:latin typeface="Calibri" panose="020F0502020204030204" pitchFamily="34" charset="0"/>
                          <a:cs typeface="Calibri" panose="020F0502020204030204" pitchFamily="34" charset="0"/>
                        </a:rPr>
                        <a:t>(%)</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7789727"/>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Alibaba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China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40,383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865,634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4.7</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587479058"/>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Amazon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59,372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277,000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21.4</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426003493"/>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JD.com</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China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69,834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253,463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27.6</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844491588"/>
                  </a:ext>
                </a:extLst>
              </a:tr>
              <a:tr h="466165">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Expedia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Internet Media &amp; Services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11,223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99,727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11.3</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11320939"/>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eBay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10,746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94,580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11.4</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7293836"/>
                  </a:ext>
                </a:extLst>
              </a:tr>
              <a:tr h="466165">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6</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Booking Holdings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Internet Media &amp; Services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14,527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92,731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15.7</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046897663"/>
                  </a:ext>
                </a:extLst>
              </a:tr>
              <a:tr h="466165">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7</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Meituan Dianping</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China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9,859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77,933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12.7</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706299230"/>
                  </a:ext>
                </a:extLst>
              </a:tr>
              <a:tr h="466165">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8</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Uber</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Internet Media &amp; Services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11,270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49,799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22.6</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353426710"/>
                  </a:ext>
                </a:extLst>
              </a:tr>
              <a:tr h="466165">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9</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Shopify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Canada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Internet Media &amp; Services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1,073</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41,103</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2.6</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096755047"/>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Rakuten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Japan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E-commerce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3,740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30,836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12.1</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878643273"/>
                  </a:ext>
                </a:extLst>
              </a:tr>
              <a:tr h="233082">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Top 10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 </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232,028</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600">
                          <a:effectLst/>
                          <a:latin typeface="Calibri" panose="020F0502020204030204" pitchFamily="34" charset="0"/>
                          <a:cs typeface="Calibri" panose="020F0502020204030204" pitchFamily="34" charset="0"/>
                        </a:rPr>
                        <a:t>1,882,806</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12.3</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81520099"/>
                  </a:ext>
                </a:extLst>
              </a:tr>
            </a:tbl>
          </a:graphicData>
        </a:graphic>
      </p:graphicFrame>
      <p:sp>
        <p:nvSpPr>
          <p:cNvPr id="6" name="TextBox 5">
            <a:extLst>
              <a:ext uri="{FF2B5EF4-FFF2-40B4-BE49-F238E27FC236}">
                <a16:creationId xmlns:a16="http://schemas.microsoft.com/office/drawing/2014/main" id="{B4026338-BB5D-45D0-9F11-7371789AB891}"/>
              </a:ext>
            </a:extLst>
          </p:cNvPr>
          <p:cNvSpPr txBox="1"/>
          <p:nvPr/>
        </p:nvSpPr>
        <p:spPr>
          <a:xfrm>
            <a:off x="555811" y="6492873"/>
            <a:ext cx="10883153" cy="307777"/>
          </a:xfrm>
          <a:prstGeom prst="rect">
            <a:avLst/>
          </a:prstGeom>
          <a:noFill/>
        </p:spPr>
        <p:txBody>
          <a:bodyPr wrap="square" rtlCol="0">
            <a:spAutoFit/>
          </a:bodyPr>
          <a:lstStyle/>
          <a:p>
            <a:r>
              <a:rPr lang="fr-CH" dirty="0"/>
              <a:t>Source: UNCTAD: https://unctad.org/system/files/official-document/tn_unctad_ict4d15_en.pdf</a:t>
            </a:r>
          </a:p>
        </p:txBody>
      </p:sp>
    </p:spTree>
    <p:extLst>
      <p:ext uri="{BB962C8B-B14F-4D97-AF65-F5344CB8AC3E}">
        <p14:creationId xmlns:p14="http://schemas.microsoft.com/office/powerpoint/2010/main" val="335384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2671-2A8A-46BA-B86A-2BF2A9FF3311}"/>
              </a:ext>
            </a:extLst>
          </p:cNvPr>
          <p:cNvSpPr>
            <a:spLocks noGrp="1"/>
          </p:cNvSpPr>
          <p:nvPr>
            <p:ph type="title"/>
          </p:nvPr>
        </p:nvSpPr>
        <p:spPr/>
        <p:txBody>
          <a:bodyPr/>
          <a:lstStyle/>
          <a:p>
            <a:r>
              <a:rPr lang="en-US" dirty="0"/>
              <a:t>Global online shoppers (million), 2016-2018</a:t>
            </a:r>
            <a:endParaRPr lang="fr-CH" dirty="0"/>
          </a:p>
        </p:txBody>
      </p:sp>
      <p:graphicFrame>
        <p:nvGraphicFramePr>
          <p:cNvPr id="4" name="Chart 3">
            <a:extLst>
              <a:ext uri="{FF2B5EF4-FFF2-40B4-BE49-F238E27FC236}">
                <a16:creationId xmlns:a16="http://schemas.microsoft.com/office/drawing/2014/main" id="{046807C8-C065-D440-B9DE-9651104C3055}"/>
              </a:ext>
            </a:extLst>
          </p:cNvPr>
          <p:cNvGraphicFramePr/>
          <p:nvPr>
            <p:extLst>
              <p:ext uri="{D42A27DB-BD31-4B8C-83A1-F6EECF244321}">
                <p14:modId xmlns:p14="http://schemas.microsoft.com/office/powerpoint/2010/main" val="1850789404"/>
              </p:ext>
            </p:extLst>
          </p:nvPr>
        </p:nvGraphicFramePr>
        <p:xfrm>
          <a:off x="1255059" y="1690690"/>
          <a:ext cx="7960659" cy="4333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2D4D7BD-94C6-4047-91D7-9869BE06A547}"/>
              </a:ext>
            </a:extLst>
          </p:cNvPr>
          <p:cNvSpPr txBox="1"/>
          <p:nvPr/>
        </p:nvSpPr>
        <p:spPr>
          <a:xfrm>
            <a:off x="555811" y="6492873"/>
            <a:ext cx="10883153" cy="307777"/>
          </a:xfrm>
          <a:prstGeom prst="rect">
            <a:avLst/>
          </a:prstGeom>
          <a:noFill/>
        </p:spPr>
        <p:txBody>
          <a:bodyPr wrap="square" rtlCol="0">
            <a:spAutoFit/>
          </a:bodyPr>
          <a:lstStyle/>
          <a:p>
            <a:r>
              <a:rPr lang="fr-CH" dirty="0"/>
              <a:t>Source: UNCTAD: https://unctad.org/system/files/official-document/tn_unctad_ict4d15_en.pdf</a:t>
            </a:r>
          </a:p>
        </p:txBody>
      </p:sp>
      <p:sp>
        <p:nvSpPr>
          <p:cNvPr id="7" name="TextBox 6">
            <a:extLst>
              <a:ext uri="{FF2B5EF4-FFF2-40B4-BE49-F238E27FC236}">
                <a16:creationId xmlns:a16="http://schemas.microsoft.com/office/drawing/2014/main" id="{5FCAF447-533B-4E47-B1C8-EF6F6F503C82}"/>
              </a:ext>
            </a:extLst>
          </p:cNvPr>
          <p:cNvSpPr txBox="1"/>
          <p:nvPr/>
        </p:nvSpPr>
        <p:spPr>
          <a:xfrm>
            <a:off x="9215718" y="2862364"/>
            <a:ext cx="2652822" cy="1077218"/>
          </a:xfrm>
          <a:prstGeom prst="rect">
            <a:avLst/>
          </a:prstGeom>
          <a:solidFill>
            <a:schemeClr val="accent1">
              <a:lumMod val="20000"/>
              <a:lumOff val="80000"/>
            </a:schemeClr>
          </a:solidFill>
        </p:spPr>
        <p:txBody>
          <a:bodyPr wrap="square" rtlCol="0">
            <a:spAutoFit/>
          </a:bodyPr>
          <a:lstStyle/>
          <a:p>
            <a:r>
              <a:rPr lang="en-US" sz="1600" i="1" dirty="0">
                <a:latin typeface="Calibri" panose="020F0502020204030204" pitchFamily="34" charset="0"/>
                <a:cs typeface="Calibri" panose="020F0502020204030204" pitchFamily="34" charset="0"/>
              </a:rPr>
              <a:t>Share of cross-border online shoppers to all online shoppers rose from 17% in 2016 to 23% in 2018</a:t>
            </a:r>
            <a:endParaRPr lang="fr-CH"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49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3514-D472-4857-8D11-353F6793106C}"/>
              </a:ext>
            </a:extLst>
          </p:cNvPr>
          <p:cNvSpPr>
            <a:spLocks noGrp="1"/>
          </p:cNvSpPr>
          <p:nvPr>
            <p:ph type="title"/>
          </p:nvPr>
        </p:nvSpPr>
        <p:spPr/>
        <p:txBody>
          <a:bodyPr/>
          <a:lstStyle/>
          <a:p>
            <a:r>
              <a:rPr lang="fr-CH" dirty="0"/>
              <a:t>Cross-border B2C e-commerce 2018</a:t>
            </a:r>
            <a:br>
              <a:rPr lang="fr-CH" dirty="0"/>
            </a:br>
            <a:r>
              <a:rPr lang="fr-CH" sz="2400" i="1" dirty="0"/>
              <a:t>UNCTAD </a:t>
            </a:r>
            <a:r>
              <a:rPr lang="fr-CH" sz="2400" i="1" dirty="0" err="1"/>
              <a:t>estimates</a:t>
            </a:r>
            <a:endParaRPr lang="fr-CH" i="1" dirty="0"/>
          </a:p>
        </p:txBody>
      </p:sp>
      <p:graphicFrame>
        <p:nvGraphicFramePr>
          <p:cNvPr id="4" name="Table 3">
            <a:extLst>
              <a:ext uri="{FF2B5EF4-FFF2-40B4-BE49-F238E27FC236}">
                <a16:creationId xmlns:a16="http://schemas.microsoft.com/office/drawing/2014/main" id="{B5523994-3C39-40F6-8DB4-57736DD0EB41}"/>
              </a:ext>
            </a:extLst>
          </p:cNvPr>
          <p:cNvGraphicFramePr>
            <a:graphicFrameLocks noGrp="1"/>
          </p:cNvGraphicFramePr>
          <p:nvPr>
            <p:extLst>
              <p:ext uri="{D42A27DB-BD31-4B8C-83A1-F6EECF244321}">
                <p14:modId xmlns:p14="http://schemas.microsoft.com/office/powerpoint/2010/main" val="3271581678"/>
              </p:ext>
            </p:extLst>
          </p:nvPr>
        </p:nvGraphicFramePr>
        <p:xfrm>
          <a:off x="932330" y="1690690"/>
          <a:ext cx="8122025" cy="4512890"/>
        </p:xfrm>
        <a:graphic>
          <a:graphicData uri="http://schemas.openxmlformats.org/drawingml/2006/table">
            <a:tbl>
              <a:tblPr firstRow="1" firstCol="1" bandRow="1">
                <a:tableStyleId>{5C22544A-7EE6-4342-B048-85BDC9FD1C3A}</a:tableStyleId>
              </a:tblPr>
              <a:tblGrid>
                <a:gridCol w="684898">
                  <a:extLst>
                    <a:ext uri="{9D8B030D-6E8A-4147-A177-3AD203B41FA5}">
                      <a16:colId xmlns:a16="http://schemas.microsoft.com/office/drawing/2014/main" val="3956156252"/>
                    </a:ext>
                  </a:extLst>
                </a:gridCol>
                <a:gridCol w="1537314">
                  <a:extLst>
                    <a:ext uri="{9D8B030D-6E8A-4147-A177-3AD203B41FA5}">
                      <a16:colId xmlns:a16="http://schemas.microsoft.com/office/drawing/2014/main" val="3826102483"/>
                    </a:ext>
                  </a:extLst>
                </a:gridCol>
                <a:gridCol w="1973270">
                  <a:extLst>
                    <a:ext uri="{9D8B030D-6E8A-4147-A177-3AD203B41FA5}">
                      <a16:colId xmlns:a16="http://schemas.microsoft.com/office/drawing/2014/main" val="705677534"/>
                    </a:ext>
                  </a:extLst>
                </a:gridCol>
                <a:gridCol w="2043953">
                  <a:extLst>
                    <a:ext uri="{9D8B030D-6E8A-4147-A177-3AD203B41FA5}">
                      <a16:colId xmlns:a16="http://schemas.microsoft.com/office/drawing/2014/main" val="1931321633"/>
                    </a:ext>
                  </a:extLst>
                </a:gridCol>
                <a:gridCol w="1882590">
                  <a:extLst>
                    <a:ext uri="{9D8B030D-6E8A-4147-A177-3AD203B41FA5}">
                      <a16:colId xmlns:a16="http://schemas.microsoft.com/office/drawing/2014/main" val="441274425"/>
                    </a:ext>
                  </a:extLst>
                </a:gridCol>
              </a:tblGrid>
              <a:tr h="1226327">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Rank</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Economy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Cross-border B2C e-commerce sales</a:t>
                      </a:r>
                      <a:endParaRPr lang="fr-CH" sz="1600"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 billion)</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Share of cross-border B2C e-commerce sales in merchandise exports (%)</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Share of cross-border B2C sales in total B2C e-commerce sales (%)</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1089466968"/>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China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100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7.3</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4001184094"/>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States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85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5.1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7.8</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3885196937"/>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United Kingdom</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8.2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15.0</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2895237763"/>
                  </a:ext>
                </a:extLst>
              </a:tr>
              <a:tr h="490531">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Hong Kong, China</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6.2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94.3</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4155087432"/>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Japan</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2.9</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13.1</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257261906"/>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6</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Germany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14.9</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2779378214"/>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7</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France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10.6</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955688066"/>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8</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Italy</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0.8</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13.9</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4102406961"/>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9</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Korea (Rep.)</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0.5</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3.2</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1682522256"/>
                  </a:ext>
                </a:extLst>
              </a:tr>
              <a:tr h="245266">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10</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Netherlands</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4.4</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1048219334"/>
                  </a:ext>
                </a:extLst>
              </a:tr>
              <a:tr h="294319">
                <a:tc>
                  <a:txBody>
                    <a:bodyPr/>
                    <a:lstStyle/>
                    <a:p>
                      <a:endParaRPr lang="fr-CH" sz="1600">
                        <a:effectLst/>
                        <a:latin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Ten above</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317</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3.2</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9.6</a:t>
                      </a:r>
                      <a:endParaRPr lang="fr-CH" sz="16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2141192555"/>
                  </a:ext>
                </a:extLst>
              </a:tr>
              <a:tr h="294319">
                <a:tc>
                  <a:txBody>
                    <a:bodyPr/>
                    <a:lstStyle/>
                    <a:p>
                      <a:endParaRPr lang="fr-CH" sz="1600">
                        <a:effectLst/>
                        <a:latin typeface="Calibri" panose="020F0502020204030204" pitchFamily="34" charset="0"/>
                        <a:cs typeface="Calibri" panose="020F0502020204030204" pitchFamily="34" charset="0"/>
                      </a:endParaRPr>
                    </a:p>
                  </a:txBody>
                  <a:tcPr marL="73025" marR="73025" marT="0" marB="0" anchor="b"/>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World</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404</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2.1</a:t>
                      </a:r>
                      <a:endParaRPr lang="fr-CH" sz="16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nchor="b"/>
                </a:tc>
                <a:tc>
                  <a:txBody>
                    <a:bodyPr/>
                    <a:lstStyle/>
                    <a:p>
                      <a:endParaRPr lang="fr-CH" sz="1600" dirty="0">
                        <a:effectLst/>
                        <a:latin typeface="Calibri" panose="020F0502020204030204" pitchFamily="34" charset="0"/>
                        <a:cs typeface="Calibri" panose="020F0502020204030204" pitchFamily="34" charset="0"/>
                      </a:endParaRPr>
                    </a:p>
                  </a:txBody>
                  <a:tcPr marL="73025" marR="73025" marT="0" marB="0" anchor="b"/>
                </a:tc>
                <a:extLst>
                  <a:ext uri="{0D108BD9-81ED-4DB2-BD59-A6C34878D82A}">
                    <a16:rowId xmlns:a16="http://schemas.microsoft.com/office/drawing/2014/main" val="4064946036"/>
                  </a:ext>
                </a:extLst>
              </a:tr>
            </a:tbl>
          </a:graphicData>
        </a:graphic>
      </p:graphicFrame>
      <p:sp>
        <p:nvSpPr>
          <p:cNvPr id="7" name="TextBox 6">
            <a:extLst>
              <a:ext uri="{FF2B5EF4-FFF2-40B4-BE49-F238E27FC236}">
                <a16:creationId xmlns:a16="http://schemas.microsoft.com/office/drawing/2014/main" id="{42EA882D-4D98-4E8D-B05C-74AD53DC1F40}"/>
              </a:ext>
            </a:extLst>
          </p:cNvPr>
          <p:cNvSpPr txBox="1"/>
          <p:nvPr/>
        </p:nvSpPr>
        <p:spPr>
          <a:xfrm>
            <a:off x="555811" y="6492873"/>
            <a:ext cx="10883153" cy="307777"/>
          </a:xfrm>
          <a:prstGeom prst="rect">
            <a:avLst/>
          </a:prstGeom>
          <a:noFill/>
        </p:spPr>
        <p:txBody>
          <a:bodyPr wrap="square" rtlCol="0">
            <a:spAutoFit/>
          </a:bodyPr>
          <a:lstStyle/>
          <a:p>
            <a:r>
              <a:rPr lang="fr-CH" dirty="0"/>
              <a:t>Source: UNCTAD: https://unctad.org/system/files/official-document/tn_unctad_ict4d15_en.pdf</a:t>
            </a:r>
          </a:p>
        </p:txBody>
      </p:sp>
    </p:spTree>
    <p:extLst>
      <p:ext uri="{BB962C8B-B14F-4D97-AF65-F5344CB8AC3E}">
        <p14:creationId xmlns:p14="http://schemas.microsoft.com/office/powerpoint/2010/main" val="245490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EAF9-A524-7541-B6A7-97CAD28B86F9}"/>
              </a:ext>
            </a:extLst>
          </p:cNvPr>
          <p:cNvSpPr>
            <a:spLocks noGrp="1"/>
          </p:cNvSpPr>
          <p:nvPr>
            <p:ph type="title"/>
          </p:nvPr>
        </p:nvSpPr>
        <p:spPr>
          <a:xfrm>
            <a:off x="469900" y="331072"/>
            <a:ext cx="10515600" cy="1325563"/>
          </a:xfrm>
        </p:spPr>
        <p:txBody>
          <a:bodyPr/>
          <a:lstStyle/>
          <a:p>
            <a:r>
              <a:rPr lang="en-US" dirty="0"/>
              <a:t>Cross border B2C value examples</a:t>
            </a:r>
          </a:p>
        </p:txBody>
      </p:sp>
      <p:graphicFrame>
        <p:nvGraphicFramePr>
          <p:cNvPr id="5" name="Content Placeholder 4">
            <a:extLst>
              <a:ext uri="{FF2B5EF4-FFF2-40B4-BE49-F238E27FC236}">
                <a16:creationId xmlns:a16="http://schemas.microsoft.com/office/drawing/2014/main" id="{2AD9A967-8544-DD4F-8BEA-C02DB2A82113}"/>
              </a:ext>
            </a:extLst>
          </p:cNvPr>
          <p:cNvGraphicFramePr>
            <a:graphicFrameLocks noGrp="1"/>
          </p:cNvGraphicFramePr>
          <p:nvPr>
            <p:ph sz="half" idx="2"/>
          </p:nvPr>
        </p:nvGraphicFramePr>
        <p:xfrm>
          <a:off x="4267200" y="1525270"/>
          <a:ext cx="3657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59DE4283-B36A-4948-B4AF-4DF1CBDCA1D0}"/>
              </a:ext>
            </a:extLst>
          </p:cNvPr>
          <p:cNvPicPr>
            <a:picLocks noChangeAspect="1"/>
          </p:cNvPicPr>
          <p:nvPr/>
        </p:nvPicPr>
        <p:blipFill>
          <a:blip r:embed="rId4"/>
          <a:stretch>
            <a:fillRect/>
          </a:stretch>
        </p:blipFill>
        <p:spPr>
          <a:xfrm>
            <a:off x="4610100" y="2276475"/>
            <a:ext cx="607375" cy="914400"/>
          </a:xfrm>
          <a:prstGeom prst="rect">
            <a:avLst/>
          </a:prstGeom>
        </p:spPr>
      </p:pic>
      <p:graphicFrame>
        <p:nvGraphicFramePr>
          <p:cNvPr id="13" name="Content Placeholder 12">
            <a:extLst>
              <a:ext uri="{FF2B5EF4-FFF2-40B4-BE49-F238E27FC236}">
                <a16:creationId xmlns:a16="http://schemas.microsoft.com/office/drawing/2014/main" id="{CB606441-6FE4-FF4B-8F72-D36792AB8E23}"/>
              </a:ext>
            </a:extLst>
          </p:cNvPr>
          <p:cNvGraphicFramePr>
            <a:graphicFrameLocks noGrp="1"/>
          </p:cNvGraphicFramePr>
          <p:nvPr>
            <p:ph sz="half" idx="1"/>
            <p:extLst>
              <p:ext uri="{D42A27DB-BD31-4B8C-83A1-F6EECF244321}">
                <p14:modId xmlns:p14="http://schemas.microsoft.com/office/powerpoint/2010/main" val="258122241"/>
              </p:ext>
            </p:extLst>
          </p:nvPr>
        </p:nvGraphicFramePr>
        <p:xfrm>
          <a:off x="308539" y="1505585"/>
          <a:ext cx="3657600" cy="4351338"/>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07714D42-A489-6741-B466-5D93A29DD693}"/>
              </a:ext>
            </a:extLst>
          </p:cNvPr>
          <p:cNvPicPr>
            <a:picLocks noChangeAspect="1"/>
          </p:cNvPicPr>
          <p:nvPr/>
        </p:nvPicPr>
        <p:blipFill>
          <a:blip r:embed="rId6"/>
          <a:stretch>
            <a:fillRect/>
          </a:stretch>
        </p:blipFill>
        <p:spPr>
          <a:xfrm>
            <a:off x="838200" y="2276475"/>
            <a:ext cx="1346200" cy="342900"/>
          </a:xfrm>
          <a:prstGeom prst="rect">
            <a:avLst/>
          </a:prstGeom>
        </p:spPr>
      </p:pic>
      <p:pic>
        <p:nvPicPr>
          <p:cNvPr id="3" name="Picture 2">
            <a:extLst>
              <a:ext uri="{FF2B5EF4-FFF2-40B4-BE49-F238E27FC236}">
                <a16:creationId xmlns:a16="http://schemas.microsoft.com/office/drawing/2014/main" id="{8DFC43E0-E7CF-214C-AD02-AB0C06470A36}"/>
              </a:ext>
            </a:extLst>
          </p:cNvPr>
          <p:cNvPicPr>
            <a:picLocks noChangeAspect="1"/>
          </p:cNvPicPr>
          <p:nvPr/>
        </p:nvPicPr>
        <p:blipFill>
          <a:blip r:embed="rId7"/>
          <a:stretch>
            <a:fillRect/>
          </a:stretch>
        </p:blipFill>
        <p:spPr>
          <a:xfrm>
            <a:off x="7992111" y="2133601"/>
            <a:ext cx="3987800" cy="3517900"/>
          </a:xfrm>
          <a:prstGeom prst="rect">
            <a:avLst/>
          </a:prstGeom>
        </p:spPr>
      </p:pic>
      <p:pic>
        <p:nvPicPr>
          <p:cNvPr id="4" name="Picture 3">
            <a:extLst>
              <a:ext uri="{FF2B5EF4-FFF2-40B4-BE49-F238E27FC236}">
                <a16:creationId xmlns:a16="http://schemas.microsoft.com/office/drawing/2014/main" id="{AF91CE97-53B9-9C48-ABB6-6A1F3C83CDA3}"/>
              </a:ext>
            </a:extLst>
          </p:cNvPr>
          <p:cNvPicPr>
            <a:picLocks noChangeAspect="1"/>
          </p:cNvPicPr>
          <p:nvPr/>
        </p:nvPicPr>
        <p:blipFill>
          <a:blip r:embed="rId8"/>
          <a:stretch>
            <a:fillRect/>
          </a:stretch>
        </p:blipFill>
        <p:spPr>
          <a:xfrm>
            <a:off x="8064500" y="1505585"/>
            <a:ext cx="2377440" cy="626015"/>
          </a:xfrm>
          <a:prstGeom prst="rect">
            <a:avLst/>
          </a:prstGeom>
        </p:spPr>
      </p:pic>
      <p:sp>
        <p:nvSpPr>
          <p:cNvPr id="6" name="Rectangle 5">
            <a:extLst>
              <a:ext uri="{FF2B5EF4-FFF2-40B4-BE49-F238E27FC236}">
                <a16:creationId xmlns:a16="http://schemas.microsoft.com/office/drawing/2014/main" id="{19D4928A-998F-864E-A205-21BAD4EAC031}"/>
              </a:ext>
            </a:extLst>
          </p:cNvPr>
          <p:cNvSpPr/>
          <p:nvPr/>
        </p:nvSpPr>
        <p:spPr>
          <a:xfrm>
            <a:off x="7924799" y="6027133"/>
            <a:ext cx="4055112" cy="584775"/>
          </a:xfrm>
          <a:prstGeom prst="rect">
            <a:avLst/>
          </a:prstGeom>
        </p:spPr>
        <p:txBody>
          <a:bodyPr wrap="square">
            <a:spAutoFit/>
          </a:bodyPr>
          <a:lstStyle/>
          <a:p>
            <a:r>
              <a:rPr lang="en-US" sz="1600" dirty="0"/>
              <a:t>METI. 2019. “Results of FY2018 E-Commerce Market Survey Compiled”</a:t>
            </a:r>
          </a:p>
        </p:txBody>
      </p:sp>
      <p:sp>
        <p:nvSpPr>
          <p:cNvPr id="7" name="Rectangle 6">
            <a:extLst>
              <a:ext uri="{FF2B5EF4-FFF2-40B4-BE49-F238E27FC236}">
                <a16:creationId xmlns:a16="http://schemas.microsoft.com/office/drawing/2014/main" id="{13F0D2F2-FFE3-034A-A976-0D4641C86C91}"/>
              </a:ext>
            </a:extLst>
          </p:cNvPr>
          <p:cNvSpPr/>
          <p:nvPr/>
        </p:nvSpPr>
        <p:spPr>
          <a:xfrm>
            <a:off x="4267199" y="6027133"/>
            <a:ext cx="3657601" cy="584775"/>
          </a:xfrm>
          <a:prstGeom prst="rect">
            <a:avLst/>
          </a:prstGeom>
        </p:spPr>
        <p:txBody>
          <a:bodyPr wrap="square">
            <a:spAutoFit/>
          </a:bodyPr>
          <a:lstStyle/>
          <a:p>
            <a:r>
              <a:rPr lang="en-US" sz="1600" dirty="0"/>
              <a:t>CBS. 2019. “EU </a:t>
            </a:r>
            <a:r>
              <a:rPr lang="en-US" sz="1600" dirty="0" err="1"/>
              <a:t>webshops</a:t>
            </a:r>
            <a:r>
              <a:rPr lang="en-US" sz="1600" dirty="0"/>
              <a:t> generate €1.6 billion in the Netherlands.”</a:t>
            </a:r>
          </a:p>
        </p:txBody>
      </p:sp>
      <p:sp>
        <p:nvSpPr>
          <p:cNvPr id="9" name="Rectangle 8">
            <a:extLst>
              <a:ext uri="{FF2B5EF4-FFF2-40B4-BE49-F238E27FC236}">
                <a16:creationId xmlns:a16="http://schemas.microsoft.com/office/drawing/2014/main" id="{1C3A5C44-7403-9D4E-ADEB-25CCEBBB8A14}"/>
              </a:ext>
            </a:extLst>
          </p:cNvPr>
          <p:cNvSpPr/>
          <p:nvPr/>
        </p:nvSpPr>
        <p:spPr>
          <a:xfrm>
            <a:off x="212088" y="5834479"/>
            <a:ext cx="3915411" cy="830997"/>
          </a:xfrm>
          <a:prstGeom prst="rect">
            <a:avLst/>
          </a:prstGeom>
        </p:spPr>
        <p:txBody>
          <a:bodyPr wrap="square">
            <a:spAutoFit/>
          </a:bodyPr>
          <a:lstStyle/>
          <a:p>
            <a:r>
              <a:rPr lang="en-US" sz="1600" dirty="0"/>
              <a:t>Statistics Korea. 2019. “Online Shopping in Dec. and 2018, </a:t>
            </a:r>
            <a:r>
              <a:rPr lang="en-US" sz="1600" dirty="0" err="1"/>
              <a:t>incl.Overseas</a:t>
            </a:r>
            <a:r>
              <a:rPr lang="en-US" sz="1600" dirty="0"/>
              <a:t> Direct Online Sales and Purchases in Q42018.”</a:t>
            </a:r>
          </a:p>
        </p:txBody>
      </p:sp>
    </p:spTree>
    <p:extLst>
      <p:ext uri="{BB962C8B-B14F-4D97-AF65-F5344CB8AC3E}">
        <p14:creationId xmlns:p14="http://schemas.microsoft.com/office/powerpoint/2010/main" val="75416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0CFC-2C16-4BF6-965E-5CBA429373E6}"/>
              </a:ext>
            </a:extLst>
          </p:cNvPr>
          <p:cNvSpPr>
            <a:spLocks noGrp="1"/>
          </p:cNvSpPr>
          <p:nvPr>
            <p:ph type="title"/>
          </p:nvPr>
        </p:nvSpPr>
        <p:spPr/>
        <p:txBody>
          <a:bodyPr/>
          <a:lstStyle/>
          <a:p>
            <a:r>
              <a:rPr lang="fr-CH" dirty="0" err="1"/>
              <a:t>Working</a:t>
            </a:r>
            <a:r>
              <a:rPr lang="fr-CH" dirty="0"/>
              <a:t> Group on </a:t>
            </a:r>
            <a:r>
              <a:rPr lang="fr-CH" dirty="0" err="1"/>
              <a:t>Measuring</a:t>
            </a:r>
            <a:r>
              <a:rPr lang="fr-CH" dirty="0"/>
              <a:t> E-commerce and the Digital Economy</a:t>
            </a:r>
          </a:p>
        </p:txBody>
      </p:sp>
      <p:sp>
        <p:nvSpPr>
          <p:cNvPr id="3" name="Text Placeholder 2">
            <a:extLst>
              <a:ext uri="{FF2B5EF4-FFF2-40B4-BE49-F238E27FC236}">
                <a16:creationId xmlns:a16="http://schemas.microsoft.com/office/drawing/2014/main" id="{7C09FCE5-5535-4C1E-ACDD-853FFD81E428}"/>
              </a:ext>
            </a:extLst>
          </p:cNvPr>
          <p:cNvSpPr>
            <a:spLocks noGrp="1"/>
          </p:cNvSpPr>
          <p:nvPr>
            <p:ph type="body" idx="1"/>
          </p:nvPr>
        </p:nvSpPr>
        <p:spPr/>
        <p:txBody>
          <a:bodyPr/>
          <a:lstStyle/>
          <a:p>
            <a:r>
              <a:rPr lang="fr-CH" dirty="0"/>
              <a:t>First meeting </a:t>
            </a:r>
            <a:r>
              <a:rPr lang="fr-CH" dirty="0" err="1"/>
              <a:t>December</a:t>
            </a:r>
            <a:r>
              <a:rPr lang="fr-CH" dirty="0"/>
              <a:t> 2019</a:t>
            </a:r>
          </a:p>
          <a:p>
            <a:pPr lvl="1"/>
            <a:r>
              <a:rPr lang="en-US" dirty="0"/>
              <a:t>Revision of the UNCTAD Manual for the Production of Statistics on the Information Economy – </a:t>
            </a:r>
            <a:r>
              <a:rPr lang="en-US" i="1" dirty="0"/>
              <a:t>more information on e-commerce</a:t>
            </a:r>
            <a:r>
              <a:rPr lang="en-US" dirty="0"/>
              <a:t>.</a:t>
            </a:r>
          </a:p>
          <a:p>
            <a:pPr lvl="1"/>
            <a:r>
              <a:rPr lang="en-US" dirty="0"/>
              <a:t>Measuring domestic and cross-border electronic commerce (e-commerce).</a:t>
            </a:r>
            <a:endParaRPr lang="fr-CH" dirty="0"/>
          </a:p>
          <a:p>
            <a:pPr lvl="1"/>
            <a:endParaRPr lang="fr-CH" dirty="0"/>
          </a:p>
          <a:p>
            <a:r>
              <a:rPr lang="fr-CH" dirty="0"/>
              <a:t>Second meeting: Q2 2021 (</a:t>
            </a:r>
            <a:r>
              <a:rPr lang="fr-CH" dirty="0" err="1"/>
              <a:t>tbc</a:t>
            </a:r>
            <a:r>
              <a:rPr lang="fr-CH" dirty="0"/>
              <a:t>)</a:t>
            </a:r>
          </a:p>
          <a:p>
            <a:pPr lvl="1"/>
            <a:r>
              <a:rPr lang="en-US" dirty="0"/>
              <a:t>Progress in measuring e-commerce and the digital economy work by relevant international organizations</a:t>
            </a:r>
          </a:p>
          <a:p>
            <a:pPr lvl="1"/>
            <a:r>
              <a:rPr lang="en-US" dirty="0"/>
              <a:t>Implementation  of  the  revised  UNCTAD  “Manual  on  the  Production  of Digital Economy Statistics”: Next steps</a:t>
            </a:r>
          </a:p>
          <a:p>
            <a:pPr lvl="1"/>
            <a:r>
              <a:rPr lang="en-US" dirty="0"/>
              <a:t>Use of non-survey sources of data to supplement the traditional measurement of e-commerce and the digital economy. </a:t>
            </a:r>
            <a:endParaRPr lang="fr-CH" dirty="0"/>
          </a:p>
          <a:p>
            <a:endParaRPr lang="fr-CH" dirty="0"/>
          </a:p>
        </p:txBody>
      </p:sp>
    </p:spTree>
    <p:extLst>
      <p:ext uri="{BB962C8B-B14F-4D97-AF65-F5344CB8AC3E}">
        <p14:creationId xmlns:p14="http://schemas.microsoft.com/office/powerpoint/2010/main" val="498864022"/>
      </p:ext>
    </p:extLst>
  </p:cSld>
  <p:clrMapOvr>
    <a:masterClrMapping/>
  </p:clrMapOvr>
</p:sld>
</file>

<file path=ppt/theme/theme1.xml><?xml version="1.0" encoding="utf-8"?>
<a:theme xmlns:a="http://schemas.openxmlformats.org/drawingml/2006/main" name="etradeforall2017">
  <a:themeElements>
    <a:clrScheme name="etradeforall_color_palette">
      <a:dk1>
        <a:srgbClr val="000000"/>
      </a:dk1>
      <a:lt1>
        <a:srgbClr val="FFFFFF"/>
      </a:lt1>
      <a:dk2>
        <a:srgbClr val="878787"/>
      </a:dk2>
      <a:lt2>
        <a:srgbClr val="E7E6E6"/>
      </a:lt2>
      <a:accent1>
        <a:srgbClr val="4F90CD"/>
      </a:accent1>
      <a:accent2>
        <a:srgbClr val="94C11F"/>
      </a:accent2>
      <a:accent3>
        <a:srgbClr val="ED6E07"/>
      </a:accent3>
      <a:accent4>
        <a:srgbClr val="BB1822"/>
      </a:accent4>
      <a:accent5>
        <a:srgbClr val="E61A6B"/>
      </a:accent5>
      <a:accent6>
        <a:srgbClr val="931C80"/>
      </a:accent6>
      <a:hlink>
        <a:srgbClr val="4F90CD"/>
      </a:hlink>
      <a:folHlink>
        <a:srgbClr val="4F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E95E0F"/>
    </a:hlink>
    <a:folHlink>
      <a:srgbClr val="0041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DC4F1F9CE2054BB0D999C37975C682" ma:contentTypeVersion="12" ma:contentTypeDescription="Create a new document." ma:contentTypeScope="" ma:versionID="e6614457e8d778d1ccedebcda694b01b">
  <xsd:schema xmlns:xsd="http://www.w3.org/2001/XMLSchema" xmlns:xs="http://www.w3.org/2001/XMLSchema" xmlns:p="http://schemas.microsoft.com/office/2006/metadata/properties" xmlns:ns2="9a4a77f2-371e-45ab-a1a0-e09afaa870f0" xmlns:ns3="3d7cab35-35f8-4dd1-86ec-29e8d09cff91" targetNamespace="http://schemas.microsoft.com/office/2006/metadata/properties" ma:root="true" ma:fieldsID="e0ea3c9d2d74b9ac23523f658ef0aff8" ns2:_="" ns3:_="">
    <xsd:import namespace="9a4a77f2-371e-45ab-a1a0-e09afaa870f0"/>
    <xsd:import namespace="3d7cab35-35f8-4dd1-86ec-29e8d09cff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a77f2-371e-45ab-a1a0-e09afaa87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7cab35-35f8-4dd1-86ec-29e8d09cff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d7cab35-35f8-4dd1-86ec-29e8d09cff91">
      <UserInfo>
        <DisplayName>Laura Cyron</DisplayName>
        <AccountId>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3FC3F8-FBC0-4D84-B7D4-81FE39F40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a77f2-371e-45ab-a1a0-e09afaa870f0"/>
    <ds:schemaRef ds:uri="3d7cab35-35f8-4dd1-86ec-29e8d09cf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E41B7C-EB6E-4DCF-878A-CBB281BABF05}">
  <ds:schemaRefs>
    <ds:schemaRef ds:uri="http://purl.org/dc/terms/"/>
    <ds:schemaRef ds:uri="http://schemas.microsoft.com/office/2006/documentManagement/types"/>
    <ds:schemaRef ds:uri="http://purl.org/dc/dcmitype/"/>
    <ds:schemaRef ds:uri="3d7cab35-35f8-4dd1-86ec-29e8d09cff91"/>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a4a77f2-371e-45ab-a1a0-e09afaa870f0"/>
    <ds:schemaRef ds:uri="http://www.w3.org/XML/1998/namespace"/>
  </ds:schemaRefs>
</ds:datastoreItem>
</file>

<file path=customXml/itemProps3.xml><?xml version="1.0" encoding="utf-8"?>
<ds:datastoreItem xmlns:ds="http://schemas.openxmlformats.org/officeDocument/2006/customXml" ds:itemID="{CA23FBC4-DD31-4473-859D-02CC34530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8672</TotalTime>
  <Words>1697</Words>
  <Application>Microsoft Office PowerPoint</Application>
  <PresentationFormat>Widescreen</PresentationFormat>
  <Paragraphs>348</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Roboto</vt:lpstr>
      <vt:lpstr>Arial</vt:lpstr>
      <vt:lpstr>Symbol</vt:lpstr>
      <vt:lpstr>Wingdings</vt:lpstr>
      <vt:lpstr>Courier New</vt:lpstr>
      <vt:lpstr>Roboto Medium</vt:lpstr>
      <vt:lpstr>etradeforall2017</vt:lpstr>
      <vt:lpstr>STATUS OF GLOBAL E-COMMERCE IN GOODS AND SERVICES </vt:lpstr>
      <vt:lpstr>Some definitions</vt:lpstr>
      <vt:lpstr>UNCTAD’s latest estimates of e-commerce</vt:lpstr>
      <vt:lpstr>B2C e-commerce: top 10 economies 2018</vt:lpstr>
      <vt:lpstr>Top 10 B2C e-commerce companies by GMV, 2018</vt:lpstr>
      <vt:lpstr>Global online shoppers (million), 2016-2018</vt:lpstr>
      <vt:lpstr>Cross-border B2C e-commerce 2018 UNCTAD estimates</vt:lpstr>
      <vt:lpstr>Cross border B2C value examples</vt:lpstr>
      <vt:lpstr>Working Group on Measuring E-commerce and the Digital Economy</vt:lpstr>
      <vt:lpstr>COVID-19 and e-commerce New survey evidence</vt:lpstr>
      <vt:lpstr>PowerPoint Presentation</vt:lpstr>
      <vt:lpstr>NUMBER OF ONLINE SHOPPERS INCREASED FOR MOST PRODUCTS DUE TO COVID-19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for Development Work Program</dc:title>
  <dc:creator>Jonathan Mark Walls</dc:creator>
  <cp:lastModifiedBy>Torbjorn Fredriksson</cp:lastModifiedBy>
  <cp:revision>232</cp:revision>
  <cp:lastPrinted>2020-01-20T16:02:31Z</cp:lastPrinted>
  <dcterms:modified xsi:type="dcterms:W3CDTF">2020-11-05T15:12:14Z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0x01010089DC4F1F9CE2054BB0D999C37975C682</vt:lpwstr>
  </property>
</Properties>
</file>