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61" r:id="rId2"/>
    <p:sldId id="369" r:id="rId3"/>
    <p:sldId id="373" r:id="rId4"/>
    <p:sldId id="376" r:id="rId5"/>
    <p:sldId id="377" r:id="rId6"/>
    <p:sldId id="378" r:id="rId7"/>
    <p:sldId id="379" r:id="rId8"/>
    <p:sldId id="390" r:id="rId9"/>
    <p:sldId id="389" r:id="rId10"/>
    <p:sldId id="391" r:id="rId11"/>
    <p:sldId id="392" r:id="rId12"/>
    <p:sldId id="382" r:id="rId13"/>
    <p:sldId id="383" r:id="rId14"/>
    <p:sldId id="395" r:id="rId15"/>
    <p:sldId id="394" r:id="rId16"/>
    <p:sldId id="396" r:id="rId17"/>
    <p:sldId id="381" r:id="rId18"/>
    <p:sldId id="384" r:id="rId19"/>
    <p:sldId id="387" r:id="rId20"/>
    <p:sldId id="385" r:id="rId21"/>
    <p:sldId id="388" r:id="rId22"/>
    <p:sldId id="393" r:id="rId23"/>
    <p:sldId id="362" r:id="rId24"/>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gran Terlemezian" initials="TT" lastIdx="1" clrIdx="0">
    <p:extLst>
      <p:ext uri="{19B8F6BF-5375-455C-9EA6-DF929625EA0E}">
        <p15:presenceInfo xmlns:p15="http://schemas.microsoft.com/office/powerpoint/2012/main" userId="S-1-5-21-2964877606-1539474356-202270932-11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56921"/>
    <a:srgbClr val="D6DCE5"/>
    <a:srgbClr val="EBD08E"/>
    <a:srgbClr val="F0F5F6"/>
    <a:srgbClr val="F9F9F9"/>
    <a:srgbClr val="D0CECE"/>
    <a:srgbClr val="D4BD7D"/>
    <a:srgbClr val="F2F2F2"/>
    <a:srgbClr val="515F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4660"/>
  </p:normalViewPr>
  <p:slideViewPr>
    <p:cSldViewPr snapToGrid="0">
      <p:cViewPr varScale="1">
        <p:scale>
          <a:sx n="142" d="100"/>
          <a:sy n="142" d="100"/>
        </p:scale>
        <p:origin x="6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48711"/>
          </a:xfrm>
          <a:prstGeom prst="rect">
            <a:avLst/>
          </a:prstGeom>
        </p:spPr>
        <p:txBody>
          <a:bodyPr vert="horz" lIns="94864" tIns="47433" rIns="94864" bIns="47433"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48711"/>
          </a:xfrm>
          <a:prstGeom prst="rect">
            <a:avLst/>
          </a:prstGeom>
        </p:spPr>
        <p:txBody>
          <a:bodyPr vert="horz" lIns="94864" tIns="47433" rIns="94864" bIns="47433" rtlCol="0"/>
          <a:lstStyle>
            <a:lvl1pPr algn="r">
              <a:defRPr sz="1200"/>
            </a:lvl1pPr>
          </a:lstStyle>
          <a:p>
            <a:fld id="{16A857D6-5997-4BB7-B529-CE2F50E28826}" type="datetimeFigureOut">
              <a:rPr lang="en-US" smtClean="0"/>
              <a:t>5/28/2024</a:t>
            </a:fld>
            <a:endParaRPr lang="en-US"/>
          </a:p>
        </p:txBody>
      </p:sp>
      <p:sp>
        <p:nvSpPr>
          <p:cNvPr id="4" name="Footer Placeholder 3"/>
          <p:cNvSpPr>
            <a:spLocks noGrp="1"/>
          </p:cNvSpPr>
          <p:nvPr>
            <p:ph type="ftr" sz="quarter" idx="2"/>
          </p:nvPr>
        </p:nvSpPr>
        <p:spPr>
          <a:xfrm>
            <a:off x="0" y="6601366"/>
            <a:ext cx="4002299" cy="348710"/>
          </a:xfrm>
          <a:prstGeom prst="rect">
            <a:avLst/>
          </a:prstGeom>
        </p:spPr>
        <p:txBody>
          <a:bodyPr vert="horz" lIns="94864" tIns="47433" rIns="94864" bIns="47433" rtlCol="0" anchor="b"/>
          <a:lstStyle>
            <a:lvl1pPr algn="l">
              <a:defRPr sz="1200"/>
            </a:lvl1pPr>
          </a:lstStyle>
          <a:p>
            <a:r>
              <a:rPr lang="en-US"/>
              <a:t>Piercing the Veil, by Jannick Damgaard, Thomas Elkjaer, and Niels Johannesen, IMF, June 2018, https://www.imf.org/Publications/fandd/issues/2018/06/inside-the-world-of-global-tax-havens-and-offshore-banking-damgaard</a:t>
            </a:r>
          </a:p>
        </p:txBody>
      </p:sp>
      <p:sp>
        <p:nvSpPr>
          <p:cNvPr id="5" name="Slide Number Placeholder 4"/>
          <p:cNvSpPr>
            <a:spLocks noGrp="1"/>
          </p:cNvSpPr>
          <p:nvPr>
            <p:ph type="sldNum" sz="quarter" idx="3"/>
          </p:nvPr>
        </p:nvSpPr>
        <p:spPr>
          <a:xfrm>
            <a:off x="5231639" y="6601366"/>
            <a:ext cx="4002299" cy="348710"/>
          </a:xfrm>
          <a:prstGeom prst="rect">
            <a:avLst/>
          </a:prstGeom>
        </p:spPr>
        <p:txBody>
          <a:bodyPr vert="horz" lIns="94864" tIns="47433" rIns="94864" bIns="47433" rtlCol="0" anchor="b"/>
          <a:lstStyle>
            <a:lvl1pPr algn="r">
              <a:defRPr sz="1200"/>
            </a:lvl1pPr>
          </a:lstStyle>
          <a:p>
            <a:fld id="{E74DE66E-23F9-491A-9DBF-070B5945859D}" type="slidenum">
              <a:rPr lang="en-US" smtClean="0"/>
              <a:t>‹#›</a:t>
            </a:fld>
            <a:endParaRPr lang="en-US"/>
          </a:p>
        </p:txBody>
      </p:sp>
    </p:spTree>
    <p:extLst>
      <p:ext uri="{BB962C8B-B14F-4D97-AF65-F5344CB8AC3E}">
        <p14:creationId xmlns:p14="http://schemas.microsoft.com/office/powerpoint/2010/main" val="151417858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129" cy="348902"/>
          </a:xfrm>
          <a:prstGeom prst="rect">
            <a:avLst/>
          </a:prstGeom>
        </p:spPr>
        <p:txBody>
          <a:bodyPr vert="horz" lIns="62828" tIns="31414" rIns="62828" bIns="31414" rtlCol="0"/>
          <a:lstStyle>
            <a:lvl1pPr algn="l">
              <a:defRPr sz="800"/>
            </a:lvl1pPr>
          </a:lstStyle>
          <a:p>
            <a:endParaRPr lang="en-US"/>
          </a:p>
        </p:txBody>
      </p:sp>
      <p:sp>
        <p:nvSpPr>
          <p:cNvPr id="3" name="Date Placeholder 2"/>
          <p:cNvSpPr>
            <a:spLocks noGrp="1"/>
          </p:cNvSpPr>
          <p:nvPr>
            <p:ph type="dt" idx="1"/>
          </p:nvPr>
        </p:nvSpPr>
        <p:spPr>
          <a:xfrm>
            <a:off x="5231895" y="0"/>
            <a:ext cx="4002129" cy="348902"/>
          </a:xfrm>
          <a:prstGeom prst="rect">
            <a:avLst/>
          </a:prstGeom>
        </p:spPr>
        <p:txBody>
          <a:bodyPr vert="horz" lIns="62828" tIns="31414" rIns="62828" bIns="31414" rtlCol="0"/>
          <a:lstStyle>
            <a:lvl1pPr algn="r">
              <a:defRPr sz="800"/>
            </a:lvl1pPr>
          </a:lstStyle>
          <a:p>
            <a:fld id="{6C6611E5-783F-42A4-A6F9-2231745B0E9E}" type="datetimeFigureOut">
              <a:rPr lang="en-US" smtClean="0"/>
              <a:t>5/28/2024</a:t>
            </a:fld>
            <a:endParaRPr lang="en-US"/>
          </a:p>
        </p:txBody>
      </p:sp>
      <p:sp>
        <p:nvSpPr>
          <p:cNvPr id="4" name="Slide Image Placeholder 3"/>
          <p:cNvSpPr>
            <a:spLocks noGrp="1" noRot="1" noChangeAspect="1"/>
          </p:cNvSpPr>
          <p:nvPr>
            <p:ph type="sldImg" idx="2"/>
          </p:nvPr>
        </p:nvSpPr>
        <p:spPr>
          <a:xfrm>
            <a:off x="2535238" y="868363"/>
            <a:ext cx="4165600" cy="2344737"/>
          </a:xfrm>
          <a:prstGeom prst="rect">
            <a:avLst/>
          </a:prstGeom>
          <a:noFill/>
          <a:ln w="12700">
            <a:solidFill>
              <a:prstClr val="black"/>
            </a:solidFill>
          </a:ln>
        </p:spPr>
        <p:txBody>
          <a:bodyPr vert="horz" lIns="62828" tIns="31414" rIns="62828" bIns="31414" rtlCol="0" anchor="ctr"/>
          <a:lstStyle/>
          <a:p>
            <a:endParaRPr lang="en-US"/>
          </a:p>
        </p:txBody>
      </p:sp>
      <p:sp>
        <p:nvSpPr>
          <p:cNvPr id="5" name="Notes Placeholder 4"/>
          <p:cNvSpPr>
            <a:spLocks noGrp="1"/>
          </p:cNvSpPr>
          <p:nvPr>
            <p:ph type="body" sz="quarter" idx="3"/>
          </p:nvPr>
        </p:nvSpPr>
        <p:spPr>
          <a:xfrm>
            <a:off x="924120" y="3344759"/>
            <a:ext cx="7388860" cy="2736417"/>
          </a:xfrm>
          <a:prstGeom prst="rect">
            <a:avLst/>
          </a:prstGeom>
        </p:spPr>
        <p:txBody>
          <a:bodyPr vert="horz" lIns="62828" tIns="31414" rIns="62828" bIns="314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174"/>
            <a:ext cx="4002129" cy="348902"/>
          </a:xfrm>
          <a:prstGeom prst="rect">
            <a:avLst/>
          </a:prstGeom>
        </p:spPr>
        <p:txBody>
          <a:bodyPr vert="horz" lIns="62828" tIns="31414" rIns="62828" bIns="31414" rtlCol="0" anchor="b"/>
          <a:lstStyle>
            <a:lvl1pPr algn="l">
              <a:defRPr sz="800"/>
            </a:lvl1pPr>
          </a:lstStyle>
          <a:p>
            <a:r>
              <a:rPr lang="en-US"/>
              <a:t>Piercing the Veil, by Jannick Damgaard, Thomas Elkjaer, and Niels Johannesen, IMF, June 2018, https://www.imf.org/Publications/fandd/issues/2018/06/inside-the-world-of-global-tax-havens-and-offshore-banking-damgaard</a:t>
            </a:r>
          </a:p>
        </p:txBody>
      </p:sp>
      <p:sp>
        <p:nvSpPr>
          <p:cNvPr id="7" name="Slide Number Placeholder 6"/>
          <p:cNvSpPr>
            <a:spLocks noGrp="1"/>
          </p:cNvSpPr>
          <p:nvPr>
            <p:ph type="sldNum" sz="quarter" idx="5"/>
          </p:nvPr>
        </p:nvSpPr>
        <p:spPr>
          <a:xfrm>
            <a:off x="5231895" y="6601174"/>
            <a:ext cx="4002129" cy="348902"/>
          </a:xfrm>
          <a:prstGeom prst="rect">
            <a:avLst/>
          </a:prstGeom>
        </p:spPr>
        <p:txBody>
          <a:bodyPr vert="horz" lIns="62828" tIns="31414" rIns="62828" bIns="31414" rtlCol="0" anchor="b"/>
          <a:lstStyle>
            <a:lvl1pPr algn="r">
              <a:defRPr sz="800"/>
            </a:lvl1pPr>
          </a:lstStyle>
          <a:p>
            <a:fld id="{F9AD6040-BC0A-4C0A-BD8C-7F34EA6C797B}" type="slidenum">
              <a:rPr lang="en-US" smtClean="0"/>
              <a:t>‹#›</a:t>
            </a:fld>
            <a:endParaRPr lang="en-US"/>
          </a:p>
        </p:txBody>
      </p:sp>
    </p:spTree>
    <p:extLst>
      <p:ext uri="{BB962C8B-B14F-4D97-AF65-F5344CB8AC3E}">
        <p14:creationId xmlns:p14="http://schemas.microsoft.com/office/powerpoint/2010/main" val="244669517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EBAF26-C86B-4876-8377-DDBE234D7905}" type="datetime1">
              <a:rPr lang="en-GB" smtClean="0"/>
              <a:t>28/05/2024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EE9DD-23B7-45FC-A939-0A202084C108}" type="slidenum">
              <a:rPr lang="en-GB" smtClean="0"/>
              <a:t>‹#›</a:t>
            </a:fld>
            <a:endParaRPr lang="en-GB"/>
          </a:p>
        </p:txBody>
      </p:sp>
    </p:spTree>
    <p:extLst>
      <p:ext uri="{BB962C8B-B14F-4D97-AF65-F5344CB8AC3E}">
        <p14:creationId xmlns:p14="http://schemas.microsoft.com/office/powerpoint/2010/main" val="41225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2A6237-C1BC-45E7-8322-3CE4AC906A4A}" type="datetime1">
              <a:rPr lang="en-GB" smtClean="0"/>
              <a:t>28/05/2024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EE9DD-23B7-45FC-A939-0A202084C108}" type="slidenum">
              <a:rPr lang="en-GB" smtClean="0"/>
              <a:t>‹#›</a:t>
            </a:fld>
            <a:endParaRPr lang="en-GB"/>
          </a:p>
        </p:txBody>
      </p:sp>
    </p:spTree>
    <p:extLst>
      <p:ext uri="{BB962C8B-B14F-4D97-AF65-F5344CB8AC3E}">
        <p14:creationId xmlns:p14="http://schemas.microsoft.com/office/powerpoint/2010/main" val="145378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138561-C17C-484D-84D1-17CE8AF907B5}" type="datetime1">
              <a:rPr lang="en-GB" smtClean="0"/>
              <a:t>28/05/2024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EE9DD-23B7-45FC-A939-0A202084C108}" type="slidenum">
              <a:rPr lang="en-GB" smtClean="0"/>
              <a:t>‹#›</a:t>
            </a:fld>
            <a:endParaRPr lang="en-GB"/>
          </a:p>
        </p:txBody>
      </p:sp>
    </p:spTree>
    <p:extLst>
      <p:ext uri="{BB962C8B-B14F-4D97-AF65-F5344CB8AC3E}">
        <p14:creationId xmlns:p14="http://schemas.microsoft.com/office/powerpoint/2010/main" val="225870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70D8EF-6F9F-4029-9CCF-EF6EDD32D142}" type="datetime1">
              <a:rPr lang="en-GB" smtClean="0"/>
              <a:t>28/05/2024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EE9DD-23B7-45FC-A939-0A202084C108}" type="slidenum">
              <a:rPr lang="en-GB" smtClean="0"/>
              <a:t>‹#›</a:t>
            </a:fld>
            <a:endParaRPr lang="en-GB"/>
          </a:p>
        </p:txBody>
      </p:sp>
    </p:spTree>
    <p:extLst>
      <p:ext uri="{BB962C8B-B14F-4D97-AF65-F5344CB8AC3E}">
        <p14:creationId xmlns:p14="http://schemas.microsoft.com/office/powerpoint/2010/main" val="170062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A3EBED-FA7B-42E7-9397-78A8135167E4}" type="datetime1">
              <a:rPr lang="en-GB" smtClean="0"/>
              <a:t>28/05/2024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EE9DD-23B7-45FC-A939-0A202084C108}" type="slidenum">
              <a:rPr lang="en-GB" smtClean="0"/>
              <a:t>‹#›</a:t>
            </a:fld>
            <a:endParaRPr lang="en-GB"/>
          </a:p>
        </p:txBody>
      </p:sp>
    </p:spTree>
    <p:extLst>
      <p:ext uri="{BB962C8B-B14F-4D97-AF65-F5344CB8AC3E}">
        <p14:creationId xmlns:p14="http://schemas.microsoft.com/office/powerpoint/2010/main" val="156287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2679F9-DEA6-4767-ADC9-730FEBBDCE20}" type="datetime1">
              <a:rPr lang="en-GB" smtClean="0"/>
              <a:t>28/05/2024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EE9DD-23B7-45FC-A939-0A202084C108}" type="slidenum">
              <a:rPr lang="en-GB" smtClean="0"/>
              <a:t>‹#›</a:t>
            </a:fld>
            <a:endParaRPr lang="en-GB"/>
          </a:p>
        </p:txBody>
      </p:sp>
    </p:spTree>
    <p:extLst>
      <p:ext uri="{BB962C8B-B14F-4D97-AF65-F5344CB8AC3E}">
        <p14:creationId xmlns:p14="http://schemas.microsoft.com/office/powerpoint/2010/main" val="392429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9DBB26-F047-4F7F-8558-5E3D63F3DBD9}" type="datetime1">
              <a:rPr lang="en-GB" smtClean="0"/>
              <a:t>28/05/2024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5EE9DD-23B7-45FC-A939-0A202084C108}" type="slidenum">
              <a:rPr lang="en-GB" smtClean="0"/>
              <a:t>‹#›</a:t>
            </a:fld>
            <a:endParaRPr lang="en-GB"/>
          </a:p>
        </p:txBody>
      </p:sp>
    </p:spTree>
    <p:extLst>
      <p:ext uri="{BB962C8B-B14F-4D97-AF65-F5344CB8AC3E}">
        <p14:creationId xmlns:p14="http://schemas.microsoft.com/office/powerpoint/2010/main" val="259025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8CBC68-6B7A-406F-B507-0D682CF34BC8}" type="datetime1">
              <a:rPr lang="en-GB" smtClean="0"/>
              <a:t>28/05/2024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5EE9DD-23B7-45FC-A939-0A202084C108}" type="slidenum">
              <a:rPr lang="en-GB" smtClean="0"/>
              <a:t>‹#›</a:t>
            </a:fld>
            <a:endParaRPr lang="en-GB"/>
          </a:p>
        </p:txBody>
      </p:sp>
    </p:spTree>
    <p:extLst>
      <p:ext uri="{BB962C8B-B14F-4D97-AF65-F5344CB8AC3E}">
        <p14:creationId xmlns:p14="http://schemas.microsoft.com/office/powerpoint/2010/main" val="26081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5B360-2C7C-4ED9-8FC0-DACBDF384ED4}" type="datetime1">
              <a:rPr lang="en-GB" smtClean="0"/>
              <a:t>28/05/2024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5EE9DD-23B7-45FC-A939-0A202084C108}" type="slidenum">
              <a:rPr lang="en-GB" smtClean="0"/>
              <a:t>‹#›</a:t>
            </a:fld>
            <a:endParaRPr lang="en-GB"/>
          </a:p>
        </p:txBody>
      </p:sp>
    </p:spTree>
    <p:extLst>
      <p:ext uri="{BB962C8B-B14F-4D97-AF65-F5344CB8AC3E}">
        <p14:creationId xmlns:p14="http://schemas.microsoft.com/office/powerpoint/2010/main" val="209688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96583A-7B76-4A3F-9766-3D3D936C842F}" type="datetime1">
              <a:rPr lang="en-GB" smtClean="0"/>
              <a:t>28/05/2024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EE9DD-23B7-45FC-A939-0A202084C108}" type="slidenum">
              <a:rPr lang="en-GB" smtClean="0"/>
              <a:t>‹#›</a:t>
            </a:fld>
            <a:endParaRPr lang="en-GB"/>
          </a:p>
        </p:txBody>
      </p:sp>
    </p:spTree>
    <p:extLst>
      <p:ext uri="{BB962C8B-B14F-4D97-AF65-F5344CB8AC3E}">
        <p14:creationId xmlns:p14="http://schemas.microsoft.com/office/powerpoint/2010/main" val="118614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1402FB-11B5-45D0-A352-72409B4E0457}" type="datetime1">
              <a:rPr lang="en-GB" smtClean="0"/>
              <a:t>28/05/2024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EE9DD-23B7-45FC-A939-0A202084C108}" type="slidenum">
              <a:rPr lang="en-GB" smtClean="0"/>
              <a:t>‹#›</a:t>
            </a:fld>
            <a:endParaRPr lang="en-GB"/>
          </a:p>
        </p:txBody>
      </p:sp>
    </p:spTree>
    <p:extLst>
      <p:ext uri="{BB962C8B-B14F-4D97-AF65-F5344CB8AC3E}">
        <p14:creationId xmlns:p14="http://schemas.microsoft.com/office/powerpoint/2010/main" val="3070394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ADE72-960D-46F9-BA00-A84CD66BDEBC}" type="datetime1">
              <a:rPr lang="en-GB" smtClean="0"/>
              <a:t>28/05/2024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E9DD-23B7-45FC-A939-0A202084C108}" type="slidenum">
              <a:rPr lang="en-GB" smtClean="0"/>
              <a:t>‹#›</a:t>
            </a:fld>
            <a:endParaRPr lang="en-GB"/>
          </a:p>
        </p:txBody>
      </p:sp>
    </p:spTree>
    <p:extLst>
      <p:ext uri="{BB962C8B-B14F-4D97-AF65-F5344CB8AC3E}">
        <p14:creationId xmlns:p14="http://schemas.microsoft.com/office/powerpoint/2010/main" val="33651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2.xlsx"/></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12.xml.rels><?xml version="1.0" encoding="UTF-8" standalone="yes"?>
<Relationships xmlns="http://schemas.openxmlformats.org/package/2006/relationships"><Relationship Id="rId3" Type="http://schemas.openxmlformats.org/officeDocument/2006/relationships/hyperlink" Target="https://www.imf.org/en/Publications/WP/Issues/2017/11/17/The-Global-FDI-Network-Searching-for-Ultimate-Investors-45414"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mf.org/en/Publications/WP/Issues/2017/11/17/The-Global-FDI-Network-Searching-for-Ultimate-Investors-45414"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package" Target="../embeddings/Microsoft_Excel_Worksheet4.xlsx"/><Relationship Id="rId4" Type="http://schemas.openxmlformats.org/officeDocument/2006/relationships/hyperlink" Target="https://data.imf.org/regular.aspx?key=6056426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package" Target="../embeddings/Microsoft_Excel_Worksheet5.xlsx"/><Relationship Id="rId4" Type="http://schemas.openxmlformats.org/officeDocument/2006/relationships/hyperlink" Target="https://data.imf.org/regular.aspx?key=6056426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hyperlink" Target="https://data.imf.org/regular.aspx?key=60564261" TargetMode="External"/><Relationship Id="rId5" Type="http://schemas.openxmlformats.org/officeDocument/2006/relationships/image" Target="../media/image9.emf"/><Relationship Id="rId4" Type="http://schemas.openxmlformats.org/officeDocument/2006/relationships/package" Target="../embeddings/Microsoft_Excel_Worksheet6.xlsx"/></Relationships>
</file>

<file path=ppt/slides/_rels/slide17.xml.rels><?xml version="1.0" encoding="UTF-8" standalone="yes"?>
<Relationships xmlns="http://schemas.openxmlformats.org/package/2006/relationships"><Relationship Id="rId3" Type="http://schemas.openxmlformats.org/officeDocument/2006/relationships/hyperlink" Target="https://www.nature.com/articles/s41598-017-06322-9.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mf.org/en/Publications/WP/Issues/2017/11/17/The-Global-FDI-Network-Searching-for-Ultimate-Investors-45414"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ture.com/articles/s41598-017-06322-9.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mf.org/en/Publications/fandd/issues/2019/09/the-rise-of-phantom-FDI-in-tax-havens-damgaar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ture.com/articles/s41598-017-06322-9.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ture.com/articles/s41598-017-06322-9.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mf.org/en/Publications/fandd/issues/2019/09/the-rise-of-phantom-FDI-in-tax-havens-damgaard" TargetMode="External"/><Relationship Id="rId7" Type="http://schemas.openxmlformats.org/officeDocument/2006/relationships/hyperlink" Target="https://www.imf.org/external/pubs/ft/wp/2007/wp0787.pdf"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corpnet.uva.nl/wp-content/uploads/IFC-Economic-Report.pdf" TargetMode="External"/><Relationship Id="rId5" Type="http://schemas.openxmlformats.org/officeDocument/2006/relationships/hyperlink" Target="https://www.nature.com/articles/s41598-017-06322-9.pdf" TargetMode="External"/><Relationship Id="rId4" Type="http://schemas.openxmlformats.org/officeDocument/2006/relationships/hyperlink" Target="https://www.imf.org/en/Publications/WP/Issues/2017/11/17/The-Global-FDI-Network-Searching-for-Ultimate-Investors-45414"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ae/en/information-and-services/finance-and-investment/investment-scheme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bahrainedb.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nvest.qa/en"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u.ae/en/information-and-services/finance-and-investment/investment-schemes" TargetMode="External"/><Relationship Id="rId4" Type="http://schemas.openxmlformats.org/officeDocument/2006/relationships/hyperlink" Target="https://www.investsaudi.sa/e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nvestoman.om/"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kdipa.gov.kw/" TargetMode="External"/><Relationship Id="rId4" Type="http://schemas.openxmlformats.org/officeDocument/2006/relationships/hyperlink" Target="https://www.invest.qa/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mf.org/en/Publications/fandd/issues/2019/09/the-rise-of-phantom-FDI-in-tax-havens-damgaar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mf.org/Publications/fandd/issues/2018/06/inside-the-world-of-global-tax-havens-and-offshore-banking-damgaard"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imf.org/en/Publications/WP/Issues/2017/11/17/The-Global-FDI-Network-Searching-for-Ultimate-Investors-4541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99F02C-829E-4C00-B1ED-CFB4E4F5BAC2}"/>
              </a:ext>
            </a:extLst>
          </p:cNvPr>
          <p:cNvSpPr>
            <a:spLocks noGrp="1"/>
          </p:cNvSpPr>
          <p:nvPr>
            <p:ph type="sldNum" sz="quarter" idx="12"/>
          </p:nvPr>
        </p:nvSpPr>
        <p:spPr/>
        <p:txBody>
          <a:bodyPr/>
          <a:lstStyle/>
          <a:p>
            <a:fld id="{265EE9DD-23B7-45FC-A939-0A202084C108}" type="slidenum">
              <a:rPr lang="en-GB" smtClean="0"/>
              <a:t>1</a:t>
            </a:fld>
            <a:endParaRPr lang="en-GB"/>
          </a:p>
        </p:txBody>
      </p:sp>
      <p:sp>
        <p:nvSpPr>
          <p:cNvPr id="5" name="Text Box 3">
            <a:extLst>
              <a:ext uri="{FF2B5EF4-FFF2-40B4-BE49-F238E27FC236}">
                <a16:creationId xmlns:a16="http://schemas.microsoft.com/office/drawing/2014/main" id="{B9BBEFF4-10AE-42C8-A6FB-202A38E63812}"/>
              </a:ext>
            </a:extLst>
          </p:cNvPr>
          <p:cNvSpPr txBox="1"/>
          <p:nvPr/>
        </p:nvSpPr>
        <p:spPr>
          <a:xfrm>
            <a:off x="1546412" y="1208747"/>
            <a:ext cx="5593416" cy="132556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07000"/>
              </a:lnSpc>
              <a:spcBef>
                <a:spcPts val="0"/>
              </a:spcBef>
              <a:spcAft>
                <a:spcPts val="800"/>
              </a:spcAft>
            </a:pPr>
            <a:r>
              <a:rPr lang="en-US" sz="2400"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Seventh GCC Regional Seminar on Foreign Investment Statistics </a:t>
            </a:r>
            <a:r>
              <a:rPr lang="en-GB" sz="2400"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cooperation with </a:t>
            </a:r>
            <a:r>
              <a:rPr lang="en-GB" sz="2400" b="1" kern="1200"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UN</a:t>
            </a:r>
            <a:r>
              <a:rPr lang="en-GB" sz="2400"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CTAD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800"/>
              </a:spcAft>
            </a:pPr>
            <a:r>
              <a:rPr lang="en-GB" sz="2400"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 Box 470">
            <a:extLst>
              <a:ext uri="{FF2B5EF4-FFF2-40B4-BE49-F238E27FC236}">
                <a16:creationId xmlns:a16="http://schemas.microsoft.com/office/drawing/2014/main" id="{331B1CDB-F622-40AC-9D28-2C858A9A9C4C}"/>
              </a:ext>
            </a:extLst>
          </p:cNvPr>
          <p:cNvSpPr txBox="1"/>
          <p:nvPr/>
        </p:nvSpPr>
        <p:spPr>
          <a:xfrm>
            <a:off x="6905625" y="1261800"/>
            <a:ext cx="4448175" cy="132556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07000"/>
              </a:lnSpc>
              <a:spcBef>
                <a:spcPts val="0"/>
              </a:spcBef>
              <a:spcAft>
                <a:spcPts val="1200"/>
              </a:spcAft>
            </a:pPr>
            <a:r>
              <a:rPr lang="ar-OM" sz="2600" b="1" u="sng" dirty="0">
                <a:solidFill>
                  <a:srgbClr val="0563C1"/>
                </a:solidFill>
                <a:effectLst/>
                <a:latin typeface="Calibri Light" panose="020F0302020204030204" pitchFamily="34" charset="0"/>
                <a:ea typeface="Calibri" panose="020F0502020204030204" pitchFamily="34" charset="0"/>
                <a:cs typeface="mohammad bold art 1"/>
              </a:rPr>
              <a:t>الندوة الاقليمية سابعا</a:t>
            </a:r>
            <a:r>
              <a:rPr lang="ar-OM" sz="2600" b="1" dirty="0">
                <a:effectLst/>
                <a:latin typeface="Calibri" panose="020F0502020204030204" pitchFamily="34" charset="0"/>
                <a:ea typeface="Calibri" panose="020F0502020204030204" pitchFamily="34" charset="0"/>
                <a:cs typeface="Calibri Light" panose="020F0302020204030204" pitchFamily="34" charset="0"/>
              </a:rPr>
              <a:t> </a:t>
            </a:r>
            <a:r>
              <a:rPr lang="ar-OM" sz="2600" b="1" dirty="0">
                <a:effectLst/>
                <a:latin typeface="Calibri Light" panose="020F0302020204030204" pitchFamily="34" charset="0"/>
                <a:ea typeface="Calibri" panose="020F0502020204030204" pitchFamily="34" charset="0"/>
                <a:cs typeface="mohammad bold art 1"/>
              </a:rPr>
              <a:t>حول</a:t>
            </a:r>
            <a:r>
              <a:rPr lang="ar-OM" sz="2600" b="1" dirty="0">
                <a:effectLst/>
                <a:latin typeface="Calibri" panose="020F0502020204030204" pitchFamily="34" charset="0"/>
                <a:ea typeface="Calibri" panose="020F0502020204030204" pitchFamily="34" charset="0"/>
                <a:cs typeface="Calibri Light" panose="020F0302020204030204" pitchFamily="34" charset="0"/>
              </a:rPr>
              <a:t> </a:t>
            </a:r>
            <a:r>
              <a:rPr lang="ar-OM" sz="2600" b="1" dirty="0">
                <a:effectLst/>
                <a:latin typeface="Calibri Light" panose="020F0302020204030204" pitchFamily="34" charset="0"/>
                <a:ea typeface="Calibri" panose="020F0502020204030204" pitchFamily="34" charset="0"/>
                <a:cs typeface="mohammad bold art 1"/>
              </a:rPr>
              <a:t>إحصاءات الاستثمار الأجنبي بالتعاون مع </a:t>
            </a:r>
            <a:r>
              <a:rPr lang="ar-OM" sz="2600" b="1" dirty="0" err="1">
                <a:effectLst/>
                <a:latin typeface="Calibri Light" panose="020F0302020204030204" pitchFamily="34" charset="0"/>
                <a:ea typeface="Calibri" panose="020F0502020204030204" pitchFamily="34" charset="0"/>
                <a:cs typeface="mohammad bold art 1"/>
              </a:rPr>
              <a:t>الأونكتاد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en-US" sz="2000" b="1" dirty="0">
                <a:effectLst/>
                <a:latin typeface="Sakkal Majalla" panose="02000000000000000000" pitchFamily="2" charset="-78"/>
                <a:ea typeface="Calibri" panose="020F0502020204030204" pitchFamily="34" charset="0"/>
                <a:cs typeface="GE SS Text Bold"/>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7" name="Text Box 470">
            <a:extLst>
              <a:ext uri="{FF2B5EF4-FFF2-40B4-BE49-F238E27FC236}">
                <a16:creationId xmlns:a16="http://schemas.microsoft.com/office/drawing/2014/main" id="{5B75E079-E4A1-4CA3-80BE-F5CA1BDBFBED}"/>
              </a:ext>
            </a:extLst>
          </p:cNvPr>
          <p:cNvSpPr txBox="1"/>
          <p:nvPr/>
        </p:nvSpPr>
        <p:spPr>
          <a:xfrm>
            <a:off x="4914898" y="2722300"/>
            <a:ext cx="6676467" cy="99627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07000"/>
              </a:lnSpc>
              <a:spcBef>
                <a:spcPts val="0"/>
              </a:spcBef>
              <a:spcAft>
                <a:spcPts val="1200"/>
              </a:spcAft>
            </a:pPr>
            <a:r>
              <a:rPr lang="ar-OM" sz="2600" b="1" u="sng" dirty="0">
                <a:effectLst/>
                <a:latin typeface="Calibri Light" panose="020F0302020204030204" pitchFamily="34" charset="0"/>
                <a:ea typeface="Calibri" panose="020F0502020204030204" pitchFamily="34" charset="0"/>
                <a:cs typeface="mohammad bold art 1"/>
              </a:rPr>
              <a:t>الاستثمارات الخارجية العابرة من قبل/في دول مجلس التعاون الخليجي،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 Box 3">
            <a:extLst>
              <a:ext uri="{FF2B5EF4-FFF2-40B4-BE49-F238E27FC236}">
                <a16:creationId xmlns:a16="http://schemas.microsoft.com/office/drawing/2014/main" id="{E296017C-B742-4B1C-BA0E-928A95820F15}"/>
              </a:ext>
            </a:extLst>
          </p:cNvPr>
          <p:cNvSpPr txBox="1"/>
          <p:nvPr/>
        </p:nvSpPr>
        <p:spPr>
          <a:xfrm>
            <a:off x="4985496" y="3672214"/>
            <a:ext cx="6391835" cy="84982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07000"/>
              </a:lnSpc>
              <a:spcBef>
                <a:spcPts val="0"/>
              </a:spcBef>
              <a:spcAft>
                <a:spcPts val="800"/>
              </a:spcAft>
            </a:pPr>
            <a:r>
              <a:rPr lang="en-US" sz="2400"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Pass Through Offshore Investments by/in the</a:t>
            </a:r>
          </a:p>
          <a:p>
            <a:pPr marL="0" marR="0" algn="ctr" rtl="1">
              <a:lnSpc>
                <a:spcPct val="107000"/>
              </a:lnSpc>
              <a:spcBef>
                <a:spcPts val="0"/>
              </a:spcBef>
              <a:spcAft>
                <a:spcPts val="800"/>
              </a:spcAft>
            </a:pPr>
            <a:r>
              <a:rPr lang="en-US" sz="2400"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GCC Countries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 Box 4">
            <a:extLst>
              <a:ext uri="{FF2B5EF4-FFF2-40B4-BE49-F238E27FC236}">
                <a16:creationId xmlns:a16="http://schemas.microsoft.com/office/drawing/2014/main" id="{7C85159D-3ADF-4764-B502-AAA21E2DDABF}"/>
              </a:ext>
            </a:extLst>
          </p:cNvPr>
          <p:cNvSpPr txBox="1"/>
          <p:nvPr/>
        </p:nvSpPr>
        <p:spPr>
          <a:xfrm>
            <a:off x="8157882" y="4753116"/>
            <a:ext cx="2619936" cy="6667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07000"/>
              </a:lnSpc>
              <a:spcBef>
                <a:spcPts val="0"/>
              </a:spcBef>
              <a:spcAft>
                <a:spcPts val="0"/>
              </a:spcAft>
            </a:pPr>
            <a:r>
              <a:rPr lang="en-US" sz="1800" u="sng" dirty="0">
                <a:effectLst/>
                <a:latin typeface="Calibri" panose="020F0502020204030204" pitchFamily="34" charset="0"/>
                <a:ea typeface="Calibri" panose="020F0502020204030204" pitchFamily="34" charset="0"/>
                <a:cs typeface="GE SS Text Light"/>
              </a:rPr>
              <a:t>28</a:t>
            </a:r>
            <a:r>
              <a:rPr lang="en-US" sz="1800" u="sng" dirty="0">
                <a:effectLst/>
                <a:latin typeface="GE SS Text Light"/>
                <a:ea typeface="Calibri" panose="020F0502020204030204" pitchFamily="34" charset="0"/>
                <a:cs typeface="Arial" panose="020B0604020202020204" pitchFamily="34" charset="0"/>
              </a:rPr>
              <a:t> </a:t>
            </a:r>
            <a:r>
              <a:rPr lang="ar-OM" sz="1800" u="sng" dirty="0">
                <a:effectLst/>
                <a:latin typeface="GE SS Text Light"/>
                <a:ea typeface="Calibri" panose="020F0502020204030204" pitchFamily="34" charset="0"/>
                <a:cs typeface="Arial" panose="020B0604020202020204" pitchFamily="34" charset="0"/>
              </a:rPr>
              <a:t>يمكن 2024م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ar-OM" u="sng" dirty="0">
                <a:effectLst/>
                <a:latin typeface="Calibri" panose="020F0502020204030204" pitchFamily="34" charset="0"/>
                <a:ea typeface="Calibri" panose="020F0502020204030204" pitchFamily="34" charset="0"/>
                <a:cs typeface="GE SS Text Light"/>
              </a:rPr>
              <a:t>(باستخدام الوسائط الإلكترونية)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en-US" sz="2000" b="1" dirty="0">
                <a:effectLst/>
                <a:latin typeface="Sakkal Majalla" panose="02000000000000000000" pitchFamily="2" charset="-78"/>
                <a:ea typeface="Calibri" panose="020F0502020204030204" pitchFamily="34" charset="0"/>
                <a:cs typeface="GE SS Text Bold"/>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0" name="Text Box 6">
            <a:extLst>
              <a:ext uri="{FF2B5EF4-FFF2-40B4-BE49-F238E27FC236}">
                <a16:creationId xmlns:a16="http://schemas.microsoft.com/office/drawing/2014/main" id="{63F1E65F-DAD2-470B-B676-581AE0013115}"/>
              </a:ext>
            </a:extLst>
          </p:cNvPr>
          <p:cNvSpPr txBox="1"/>
          <p:nvPr/>
        </p:nvSpPr>
        <p:spPr>
          <a:xfrm>
            <a:off x="6289118" y="4753116"/>
            <a:ext cx="1868762" cy="61369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07000"/>
              </a:lnSpc>
              <a:spcBef>
                <a:spcPts val="0"/>
              </a:spcBef>
            </a:pPr>
            <a:r>
              <a:rPr lang="en-US" u="sng"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May 28, 2024</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800"/>
              </a:spcAft>
            </a:pPr>
            <a:r>
              <a:rPr lang="en-US" u="sng"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Virtual Mode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800"/>
              </a:spcAft>
            </a:pPr>
            <a:r>
              <a:rPr lang="en-GB" sz="2400"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sz="3200" b="1" dirty="0">
                <a:latin typeface="Linux Libertine"/>
              </a:rPr>
              <a:t>GCC FDI with Eight Major – CDIS Data</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10</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33323"/>
            <a:ext cx="9679640" cy="4991812"/>
          </a:xfrm>
        </p:spPr>
        <p:txBody>
          <a:bodyPr>
            <a:noAutofit/>
          </a:bodyPr>
          <a:lstStyle/>
          <a:p>
            <a:pPr marL="457200" indent="-457200">
              <a:lnSpc>
                <a:spcPct val="107000"/>
              </a:lnSpc>
              <a:spcBef>
                <a:spcPts val="0"/>
              </a:spcBef>
              <a:spcAft>
                <a:spcPts val="800"/>
              </a:spcAft>
              <a:buFont typeface="Wingdings" panose="05000000000000000000" pitchFamily="2" charset="2"/>
              <a:buChar char="q"/>
            </a:pPr>
            <a:r>
              <a:rPr lang="en-US" sz="2400" b="1" dirty="0">
                <a:effectLst/>
                <a:latin typeface="MuseoSans-300"/>
              </a:rPr>
              <a:t>FDI Positions, 2022 Year-End: Inward for 8 Major / Outward for GCC</a:t>
            </a:r>
            <a:endParaRPr lang="en-US" sz="2400" b="1" i="0" dirty="0">
              <a:effectLst/>
              <a:latin typeface="MuseoSans-300"/>
            </a:endParaRPr>
          </a:p>
          <a:p>
            <a:pPr marL="0" marR="0" indent="0">
              <a:lnSpc>
                <a:spcPct val="107000"/>
              </a:lnSpc>
              <a:spcBef>
                <a:spcPts val="0"/>
              </a:spcBef>
              <a:spcAft>
                <a:spcPts val="800"/>
              </a:spcAft>
              <a:buNone/>
            </a:pPr>
            <a:endParaRPr lang="en-US" sz="2400" b="1" dirty="0">
              <a:latin typeface="MuseoSans-300"/>
            </a:endParaRPr>
          </a:p>
          <a:p>
            <a:pPr marL="0" marR="0" indent="0">
              <a:lnSpc>
                <a:spcPct val="107000"/>
              </a:lnSpc>
              <a:spcBef>
                <a:spcPts val="0"/>
              </a:spcBef>
              <a:spcAft>
                <a:spcPts val="800"/>
              </a:spcAft>
              <a:buNone/>
            </a:pPr>
            <a:endParaRPr lang="en-US" sz="2400" b="1" i="0" dirty="0">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 As reported by member states and GCC-STAT estimates</a:t>
            </a:r>
            <a:endParaRPr lang="en-GB" sz="1400" dirty="0">
              <a:solidFill>
                <a:schemeClr val="bg1"/>
              </a:solidFill>
            </a:endParaRPr>
          </a:p>
        </p:txBody>
      </p:sp>
      <p:graphicFrame>
        <p:nvGraphicFramePr>
          <p:cNvPr id="6" name="Object 5">
            <a:extLst>
              <a:ext uri="{FF2B5EF4-FFF2-40B4-BE49-F238E27FC236}">
                <a16:creationId xmlns:a16="http://schemas.microsoft.com/office/drawing/2014/main" id="{AB0B4F95-C8BB-44B2-BBB3-681CC6E475A2}"/>
              </a:ext>
            </a:extLst>
          </p:cNvPr>
          <p:cNvGraphicFramePr>
            <a:graphicFrameLocks noChangeAspect="1"/>
          </p:cNvGraphicFramePr>
          <p:nvPr>
            <p:extLst>
              <p:ext uri="{D42A27DB-BD31-4B8C-83A1-F6EECF244321}">
                <p14:modId xmlns:p14="http://schemas.microsoft.com/office/powerpoint/2010/main" val="567987754"/>
              </p:ext>
            </p:extLst>
          </p:nvPr>
        </p:nvGraphicFramePr>
        <p:xfrm>
          <a:off x="1674159" y="1613647"/>
          <a:ext cx="9429750" cy="4424082"/>
        </p:xfrm>
        <a:graphic>
          <a:graphicData uri="http://schemas.openxmlformats.org/presentationml/2006/ole">
            <mc:AlternateContent xmlns:mc="http://schemas.openxmlformats.org/markup-compatibility/2006">
              <mc:Choice xmlns:v="urn:schemas-microsoft-com:vml" Requires="v">
                <p:oleObj spid="_x0000_s3082" name="Worksheet" r:id="rId4" imgW="9429705" imgH="2457450" progId="Excel.Sheet.12">
                  <p:embed/>
                </p:oleObj>
              </mc:Choice>
              <mc:Fallback>
                <p:oleObj name="Worksheet" r:id="rId4" imgW="9429705" imgH="2457450" progId="Excel.Sheet.12">
                  <p:embed/>
                  <p:pic>
                    <p:nvPicPr>
                      <p:cNvPr id="0" name=""/>
                      <p:cNvPicPr/>
                      <p:nvPr/>
                    </p:nvPicPr>
                    <p:blipFill>
                      <a:blip r:embed="rId5"/>
                      <a:stretch>
                        <a:fillRect/>
                      </a:stretch>
                    </p:blipFill>
                    <p:spPr>
                      <a:xfrm>
                        <a:off x="1674159" y="1613647"/>
                        <a:ext cx="9429750" cy="4424082"/>
                      </a:xfrm>
                      <a:prstGeom prst="rect">
                        <a:avLst/>
                      </a:prstGeom>
                    </p:spPr>
                  </p:pic>
                </p:oleObj>
              </mc:Fallback>
            </mc:AlternateContent>
          </a:graphicData>
        </a:graphic>
      </p:graphicFrame>
    </p:spTree>
    <p:extLst>
      <p:ext uri="{BB962C8B-B14F-4D97-AF65-F5344CB8AC3E}">
        <p14:creationId xmlns:p14="http://schemas.microsoft.com/office/powerpoint/2010/main" val="368465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sz="3200" b="1" dirty="0">
                <a:latin typeface="Linux Libertine"/>
              </a:rPr>
              <a:t>GCC FDI with Eight Major – CDIS Data</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11</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33323"/>
            <a:ext cx="9679640" cy="4991812"/>
          </a:xfrm>
        </p:spPr>
        <p:txBody>
          <a:bodyPr>
            <a:noAutofit/>
          </a:bodyPr>
          <a:lstStyle/>
          <a:p>
            <a:pPr marL="457200" indent="-457200">
              <a:lnSpc>
                <a:spcPct val="107000"/>
              </a:lnSpc>
              <a:spcBef>
                <a:spcPts val="0"/>
              </a:spcBef>
              <a:spcAft>
                <a:spcPts val="800"/>
              </a:spcAft>
              <a:buFont typeface="Wingdings" panose="05000000000000000000" pitchFamily="2" charset="2"/>
              <a:buChar char="q"/>
            </a:pPr>
            <a:r>
              <a:rPr lang="en-US" sz="2400" b="1" dirty="0">
                <a:effectLst/>
                <a:latin typeface="MuseoSans-300"/>
              </a:rPr>
              <a:t>FDI Positions, 2022 Year-End: </a:t>
            </a:r>
            <a:r>
              <a:rPr lang="en-US" sz="2400" b="1" dirty="0">
                <a:latin typeface="MuseoSans-300"/>
              </a:rPr>
              <a:t>Out</a:t>
            </a:r>
            <a:r>
              <a:rPr lang="en-US" sz="2400" b="1" dirty="0">
                <a:effectLst/>
                <a:latin typeface="MuseoSans-300"/>
              </a:rPr>
              <a:t>ward for 8 Major / Inward for GCC</a:t>
            </a:r>
            <a:endParaRPr lang="en-US" sz="2400" b="1" i="0" dirty="0">
              <a:effectLst/>
              <a:latin typeface="MuseoSans-300"/>
            </a:endParaRPr>
          </a:p>
          <a:p>
            <a:pPr marL="0" marR="0" indent="0">
              <a:lnSpc>
                <a:spcPct val="107000"/>
              </a:lnSpc>
              <a:spcBef>
                <a:spcPts val="0"/>
              </a:spcBef>
              <a:spcAft>
                <a:spcPts val="800"/>
              </a:spcAft>
              <a:buNone/>
            </a:pPr>
            <a:endParaRPr lang="en-US" sz="2400" b="1" dirty="0">
              <a:latin typeface="MuseoSans-300"/>
            </a:endParaRPr>
          </a:p>
          <a:p>
            <a:pPr marL="0" marR="0" indent="0">
              <a:lnSpc>
                <a:spcPct val="107000"/>
              </a:lnSpc>
              <a:spcBef>
                <a:spcPts val="0"/>
              </a:spcBef>
              <a:spcAft>
                <a:spcPts val="800"/>
              </a:spcAft>
              <a:buNone/>
            </a:pPr>
            <a:endParaRPr lang="en-US" sz="2400" b="1" i="0" dirty="0">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 As reported by member states and GCC-STAT estimates</a:t>
            </a:r>
            <a:endParaRPr lang="en-GB" sz="1400" dirty="0">
              <a:solidFill>
                <a:schemeClr val="bg1"/>
              </a:solidFill>
            </a:endParaRPr>
          </a:p>
        </p:txBody>
      </p:sp>
      <p:graphicFrame>
        <p:nvGraphicFramePr>
          <p:cNvPr id="5" name="Object 4">
            <a:extLst>
              <a:ext uri="{FF2B5EF4-FFF2-40B4-BE49-F238E27FC236}">
                <a16:creationId xmlns:a16="http://schemas.microsoft.com/office/drawing/2014/main" id="{22DD3E65-1DF1-4BCA-BACD-1FA45705A5C3}"/>
              </a:ext>
            </a:extLst>
          </p:cNvPr>
          <p:cNvGraphicFramePr>
            <a:graphicFrameLocks noChangeAspect="1"/>
          </p:cNvGraphicFramePr>
          <p:nvPr>
            <p:extLst>
              <p:ext uri="{D42A27DB-BD31-4B8C-83A1-F6EECF244321}">
                <p14:modId xmlns:p14="http://schemas.microsoft.com/office/powerpoint/2010/main" val="3967275956"/>
              </p:ext>
            </p:extLst>
          </p:nvPr>
        </p:nvGraphicFramePr>
        <p:xfrm>
          <a:off x="1730749" y="1653988"/>
          <a:ext cx="9429750" cy="4471147"/>
        </p:xfrm>
        <a:graphic>
          <a:graphicData uri="http://schemas.openxmlformats.org/presentationml/2006/ole">
            <mc:AlternateContent xmlns:mc="http://schemas.openxmlformats.org/markup-compatibility/2006">
              <mc:Choice xmlns:v="urn:schemas-microsoft-com:vml" Requires="v">
                <p:oleObj spid="_x0000_s5129" name="Worksheet" r:id="rId4" imgW="9429705" imgH="2457450" progId="Excel.Sheet.12">
                  <p:embed/>
                </p:oleObj>
              </mc:Choice>
              <mc:Fallback>
                <p:oleObj name="Worksheet" r:id="rId4" imgW="9429705" imgH="2457450" progId="Excel.Sheet.12">
                  <p:embed/>
                  <p:pic>
                    <p:nvPicPr>
                      <p:cNvPr id="0" name=""/>
                      <p:cNvPicPr/>
                      <p:nvPr/>
                    </p:nvPicPr>
                    <p:blipFill>
                      <a:blip r:embed="rId5"/>
                      <a:stretch>
                        <a:fillRect/>
                      </a:stretch>
                    </p:blipFill>
                    <p:spPr>
                      <a:xfrm>
                        <a:off x="1730749" y="1653988"/>
                        <a:ext cx="9429750" cy="4471147"/>
                      </a:xfrm>
                      <a:prstGeom prst="rect">
                        <a:avLst/>
                      </a:prstGeom>
                    </p:spPr>
                  </p:pic>
                </p:oleObj>
              </mc:Fallback>
            </mc:AlternateContent>
          </a:graphicData>
        </a:graphic>
      </p:graphicFrame>
    </p:spTree>
    <p:extLst>
      <p:ext uri="{BB962C8B-B14F-4D97-AF65-F5344CB8AC3E}">
        <p14:creationId xmlns:p14="http://schemas.microsoft.com/office/powerpoint/2010/main" val="368578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b="1" i="0" dirty="0">
                <a:effectLst/>
                <a:latin typeface="Linux Libertine"/>
              </a:rPr>
              <a:t>Offshore Financial </a:t>
            </a:r>
            <a:r>
              <a:rPr lang="en-US" b="1" dirty="0">
                <a:latin typeface="Linux Libertine"/>
              </a:rPr>
              <a:t>C</a:t>
            </a:r>
            <a:r>
              <a:rPr lang="en-US" b="1" i="0" dirty="0">
                <a:effectLst/>
                <a:latin typeface="Linux Libertine"/>
              </a:rPr>
              <a:t>entre</a:t>
            </a:r>
            <a:endParaRPr lang="en-US" b="1" dirty="0"/>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12</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2282046" y="3288473"/>
            <a:ext cx="9224459" cy="2466110"/>
          </a:xfrm>
        </p:spPr>
        <p:txBody>
          <a:bodyPr numCol="4">
            <a:noAutofit/>
          </a:bodyPr>
          <a:lstStyle/>
          <a:p>
            <a:pPr marL="914400" lvl="1" indent="-457200">
              <a:lnSpc>
                <a:spcPct val="100000"/>
              </a:lnSpc>
              <a:spcBef>
                <a:spcPts val="0"/>
              </a:spcBef>
              <a:buFont typeface="+mj-lt"/>
              <a:buAutoNum type="arabicPeriod"/>
            </a:pPr>
            <a:r>
              <a:rPr lang="en-US" sz="2000" b="0" i="0" dirty="0">
                <a:solidFill>
                  <a:srgbClr val="000000"/>
                </a:solidFill>
                <a:effectLst/>
                <a:latin typeface="MuseoSans-300"/>
              </a:rPr>
              <a:t>Bahamas</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Bahrain, Kingdom of </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Barbados</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Bermuda </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Cayman Islands</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China Hong Kong </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Cyprus</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Guernsey </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Ireland</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Isle of Man </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Jersey </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Latvia</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Luxembourg</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Malta </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Mauritius</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Netherlands Antilles </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Panama</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Singapore </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Switzerland </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United Kingdom</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Uruguay </a:t>
            </a:r>
          </a:p>
          <a:p>
            <a:pPr marL="914400" lvl="1" indent="-457200">
              <a:lnSpc>
                <a:spcPct val="100000"/>
              </a:lnSpc>
              <a:spcBef>
                <a:spcPts val="0"/>
              </a:spcBef>
              <a:buFont typeface="+mj-lt"/>
              <a:buAutoNum type="arabicPeriod"/>
            </a:pPr>
            <a:r>
              <a:rPr lang="en-US" sz="2000" b="0" i="0" dirty="0">
                <a:solidFill>
                  <a:srgbClr val="000000"/>
                </a:solidFill>
                <a:effectLst/>
                <a:latin typeface="MuseoSans-300"/>
              </a:rPr>
              <a:t>Vanuatu</a:t>
            </a:r>
          </a:p>
          <a:p>
            <a:pPr marL="0" indent="0" algn="l">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Global FDI Network: Searching for Ultimate Investors.” IMF Working Paper 17/258, IMF, Washington, DC. November 17, 2017</a:t>
            </a:r>
          </a:p>
          <a:p>
            <a:pPr algn="l"/>
            <a:r>
              <a:rPr lang="en-GB" sz="1400" dirty="0">
                <a:solidFill>
                  <a:schemeClr val="bg1"/>
                </a:solidFill>
                <a:hlinkClick r:id="rId3"/>
              </a:rPr>
              <a:t>https://www.imf.org/en/Publications/WP/Issues/2017/11/17/The-Global-FDI-Network-Searching-for-Ultimate-Investors-45414</a:t>
            </a:r>
            <a:r>
              <a:rPr lang="en-GB" sz="1400" dirty="0">
                <a:solidFill>
                  <a:schemeClr val="bg1"/>
                </a:solidFill>
              </a:rPr>
              <a:t> </a:t>
            </a:r>
          </a:p>
        </p:txBody>
      </p:sp>
      <p:sp>
        <p:nvSpPr>
          <p:cNvPr id="8" name="TextBox 7">
            <a:extLst>
              <a:ext uri="{FF2B5EF4-FFF2-40B4-BE49-F238E27FC236}">
                <a16:creationId xmlns:a16="http://schemas.microsoft.com/office/drawing/2014/main" id="{610F18F8-2054-4439-83F5-B634AEFC1E20}"/>
              </a:ext>
            </a:extLst>
          </p:cNvPr>
          <p:cNvSpPr txBox="1"/>
          <p:nvPr/>
        </p:nvSpPr>
        <p:spPr>
          <a:xfrm>
            <a:off x="2185370" y="1000365"/>
            <a:ext cx="9224459" cy="2153282"/>
          </a:xfrm>
          <a:prstGeom prst="rect">
            <a:avLst/>
          </a:prstGeom>
          <a:noFill/>
        </p:spPr>
        <p:txBody>
          <a:bodyPr wrap="square" rtlCol="0">
            <a:spAutoFit/>
          </a:bodyPr>
          <a:lstStyle/>
          <a:p>
            <a:pPr marL="457200" indent="-457200">
              <a:lnSpc>
                <a:spcPct val="107000"/>
              </a:lnSpc>
              <a:spcBef>
                <a:spcPts val="0"/>
              </a:spcBef>
              <a:spcAft>
                <a:spcPts val="800"/>
              </a:spcAft>
              <a:buFont typeface="Wingdings" panose="05000000000000000000" pitchFamily="2" charset="2"/>
              <a:buChar char="q"/>
            </a:pPr>
            <a:r>
              <a:rPr lang="en-US" sz="2400" dirty="0">
                <a:latin typeface="MuseoSans-300"/>
              </a:rPr>
              <a:t>An Offshore Financial Centre (OFC) is a country or jurisdiction that provides financial services to nonresidents on a scale that is incommensurate with the size and the financing of its domestic economy.</a:t>
            </a:r>
            <a:r>
              <a:rPr lang="en-US" sz="2400" b="1" baseline="30000" dirty="0">
                <a:latin typeface="MuseoSans-300"/>
              </a:rPr>
              <a:t>*)</a:t>
            </a:r>
          </a:p>
          <a:p>
            <a:pPr marL="457200" indent="-457200">
              <a:lnSpc>
                <a:spcPct val="107000"/>
              </a:lnSpc>
              <a:spcAft>
                <a:spcPts val="800"/>
              </a:spcAft>
              <a:buFont typeface="Wingdings" panose="05000000000000000000" pitchFamily="2" charset="2"/>
              <a:buChar char="q"/>
            </a:pPr>
            <a:r>
              <a:rPr lang="en-US" sz="2400" dirty="0">
                <a:latin typeface="MuseoSans-300"/>
              </a:rPr>
              <a:t>The 2007 study identified 22 OFCs:</a:t>
            </a:r>
          </a:p>
        </p:txBody>
      </p:sp>
    </p:spTree>
    <p:extLst>
      <p:ext uri="{BB962C8B-B14F-4D97-AF65-F5344CB8AC3E}">
        <p14:creationId xmlns:p14="http://schemas.microsoft.com/office/powerpoint/2010/main" val="85438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b="1" i="0" dirty="0">
                <a:effectLst/>
                <a:latin typeface="Linux Libertine"/>
              </a:rPr>
              <a:t>Offshore Financial </a:t>
            </a:r>
            <a:r>
              <a:rPr lang="en-US" b="1" dirty="0" err="1">
                <a:latin typeface="Linux Libertine"/>
              </a:rPr>
              <a:t>C</a:t>
            </a:r>
            <a:r>
              <a:rPr lang="en-US" b="1" i="0" dirty="0" err="1">
                <a:effectLst/>
                <a:latin typeface="Linux Libertine"/>
              </a:rPr>
              <a:t>entres</a:t>
            </a:r>
            <a:r>
              <a:rPr lang="en-US" b="1" i="0" dirty="0">
                <a:effectLst/>
                <a:latin typeface="Linux Libertine"/>
              </a:rPr>
              <a:t> (OFCs)</a:t>
            </a:r>
            <a:endParaRPr lang="en-US" b="1" dirty="0"/>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13</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2129340" y="1960417"/>
            <a:ext cx="9224459" cy="4137823"/>
          </a:xfrm>
        </p:spPr>
        <p:txBody>
          <a:bodyPr numCol="4">
            <a:noAutofit/>
          </a:bodyPr>
          <a:lstStyle/>
          <a:p>
            <a:pPr marL="0" indent="0" algn="l">
              <a:buNone/>
            </a:pPr>
            <a:r>
              <a:rPr lang="en-US" sz="1600" dirty="0">
                <a:latin typeface="MuseoSans-300"/>
              </a:rPr>
              <a:t>1 Andorra </a:t>
            </a:r>
          </a:p>
          <a:p>
            <a:pPr marL="0" indent="0" algn="l">
              <a:buNone/>
            </a:pPr>
            <a:r>
              <a:rPr lang="en-US" sz="1600" dirty="0">
                <a:latin typeface="MuseoSans-300"/>
              </a:rPr>
              <a:t>2 Anguilla</a:t>
            </a:r>
          </a:p>
          <a:p>
            <a:pPr marL="0" indent="0" algn="l">
              <a:buNone/>
            </a:pPr>
            <a:r>
              <a:rPr lang="en-US" sz="1600" dirty="0">
                <a:latin typeface="MuseoSans-300"/>
              </a:rPr>
              <a:t>3 Antigua and Barbuda</a:t>
            </a:r>
          </a:p>
          <a:p>
            <a:pPr marL="0" indent="0" algn="l">
              <a:buNone/>
            </a:pPr>
            <a:r>
              <a:rPr lang="en-US" sz="1600" dirty="0">
                <a:latin typeface="MuseoSans-300"/>
              </a:rPr>
              <a:t>4 Aruba</a:t>
            </a:r>
          </a:p>
          <a:p>
            <a:pPr marL="0" indent="0" algn="l">
              <a:buNone/>
            </a:pPr>
            <a:r>
              <a:rPr lang="en-US" sz="1600" dirty="0">
                <a:latin typeface="MuseoSans-300"/>
              </a:rPr>
              <a:t>5 </a:t>
            </a:r>
            <a:r>
              <a:rPr lang="en-US" sz="1600" b="1" dirty="0">
                <a:solidFill>
                  <a:srgbClr val="0000FF"/>
                </a:solidFill>
                <a:latin typeface="MuseoSans-300"/>
              </a:rPr>
              <a:t>Bahamas, The</a:t>
            </a:r>
          </a:p>
          <a:p>
            <a:pPr marL="0" indent="0" algn="l">
              <a:buNone/>
            </a:pPr>
            <a:r>
              <a:rPr lang="en-US" sz="1600" dirty="0">
                <a:latin typeface="MuseoSans-300"/>
              </a:rPr>
              <a:t>6 </a:t>
            </a:r>
            <a:r>
              <a:rPr lang="en-US" sz="1600" b="1" dirty="0">
                <a:solidFill>
                  <a:srgbClr val="0000FF"/>
                </a:solidFill>
                <a:latin typeface="MuseoSans-300"/>
              </a:rPr>
              <a:t>Bahrain</a:t>
            </a:r>
          </a:p>
          <a:p>
            <a:pPr marL="0" indent="0" algn="l">
              <a:buNone/>
            </a:pPr>
            <a:r>
              <a:rPr lang="en-US" sz="1600" dirty="0">
                <a:latin typeface="MuseoSans-300"/>
              </a:rPr>
              <a:t>7 </a:t>
            </a:r>
            <a:r>
              <a:rPr lang="en-US" sz="1600" b="1" dirty="0">
                <a:solidFill>
                  <a:srgbClr val="0000FF"/>
                </a:solidFill>
                <a:latin typeface="MuseoSans-300"/>
              </a:rPr>
              <a:t>Barbados</a:t>
            </a:r>
          </a:p>
          <a:p>
            <a:pPr marL="0" indent="0" algn="l">
              <a:buNone/>
            </a:pPr>
            <a:r>
              <a:rPr lang="en-US" sz="1600" dirty="0">
                <a:latin typeface="MuseoSans-300"/>
              </a:rPr>
              <a:t>8 Belize</a:t>
            </a:r>
          </a:p>
          <a:p>
            <a:pPr marL="0" indent="0" algn="l">
              <a:buNone/>
            </a:pPr>
            <a:r>
              <a:rPr lang="en-US" sz="1600" dirty="0">
                <a:latin typeface="MuseoSans-300"/>
              </a:rPr>
              <a:t>9 Bermuda</a:t>
            </a:r>
          </a:p>
          <a:p>
            <a:pPr marL="0" indent="0" algn="l">
              <a:buNone/>
            </a:pPr>
            <a:r>
              <a:rPr lang="en-US" sz="1600" dirty="0">
                <a:latin typeface="MuseoSans-300"/>
              </a:rPr>
              <a:t>10 British Virgin Islands</a:t>
            </a:r>
          </a:p>
          <a:p>
            <a:pPr marL="0" indent="0" algn="l">
              <a:buNone/>
            </a:pPr>
            <a:r>
              <a:rPr lang="en-US" sz="1600" dirty="0">
                <a:latin typeface="MuseoSans-300"/>
              </a:rPr>
              <a:t>11 </a:t>
            </a:r>
            <a:r>
              <a:rPr lang="en-US" sz="1600" b="1" dirty="0">
                <a:solidFill>
                  <a:srgbClr val="0000FF"/>
                </a:solidFill>
                <a:latin typeface="MuseoSans-300"/>
              </a:rPr>
              <a:t>Cayman Islands</a:t>
            </a:r>
          </a:p>
          <a:p>
            <a:pPr marL="0" indent="0" algn="l">
              <a:buNone/>
            </a:pPr>
            <a:r>
              <a:rPr lang="en-US" sz="1600" dirty="0">
                <a:latin typeface="MuseoSans-300"/>
              </a:rPr>
              <a:t>12 Cook Islands</a:t>
            </a:r>
          </a:p>
          <a:p>
            <a:pPr marL="0" indent="0" algn="l">
              <a:buNone/>
            </a:pPr>
            <a:r>
              <a:rPr lang="en-US" sz="1600" dirty="0">
                <a:latin typeface="MuseoSans-300"/>
              </a:rPr>
              <a:t>13 Costa Rica</a:t>
            </a:r>
          </a:p>
          <a:p>
            <a:pPr marL="0" indent="0" algn="l">
              <a:buNone/>
            </a:pPr>
            <a:r>
              <a:rPr lang="en-US" sz="1600" dirty="0">
                <a:latin typeface="MuseoSans-300"/>
              </a:rPr>
              <a:t>14 </a:t>
            </a:r>
            <a:r>
              <a:rPr lang="en-US" sz="1600" b="1" dirty="0">
                <a:solidFill>
                  <a:srgbClr val="0000FF"/>
                </a:solidFill>
                <a:latin typeface="MuseoSans-300"/>
              </a:rPr>
              <a:t>Cyprus</a:t>
            </a:r>
          </a:p>
          <a:p>
            <a:pPr marL="0" indent="0" algn="l">
              <a:buNone/>
            </a:pPr>
            <a:r>
              <a:rPr lang="en-US" sz="1600" dirty="0">
                <a:latin typeface="MuseoSans-300"/>
              </a:rPr>
              <a:t>15 Gibraltar</a:t>
            </a:r>
          </a:p>
          <a:p>
            <a:pPr marL="0" indent="0" algn="l">
              <a:buNone/>
            </a:pPr>
            <a:r>
              <a:rPr lang="en-US" sz="1600" dirty="0">
                <a:latin typeface="MuseoSans-300"/>
              </a:rPr>
              <a:t>16 </a:t>
            </a:r>
            <a:r>
              <a:rPr lang="en-US" sz="1600" b="1" dirty="0">
                <a:solidFill>
                  <a:srgbClr val="0000FF"/>
                </a:solidFill>
                <a:latin typeface="MuseoSans-300"/>
              </a:rPr>
              <a:t>Guernsey</a:t>
            </a:r>
          </a:p>
          <a:p>
            <a:pPr marL="0" indent="0" algn="l">
              <a:buNone/>
            </a:pPr>
            <a:r>
              <a:rPr lang="en-US" sz="1600" dirty="0">
                <a:latin typeface="MuseoSans-300"/>
              </a:rPr>
              <a:t>17 </a:t>
            </a:r>
            <a:r>
              <a:rPr lang="en-US" sz="1600" b="1" dirty="0">
                <a:solidFill>
                  <a:srgbClr val="0000FF"/>
                </a:solidFill>
                <a:latin typeface="MuseoSans-300"/>
              </a:rPr>
              <a:t>Hong Kong SAR</a:t>
            </a:r>
          </a:p>
          <a:p>
            <a:pPr marL="0" indent="0" algn="l">
              <a:buNone/>
            </a:pPr>
            <a:r>
              <a:rPr lang="en-US" sz="1600" dirty="0">
                <a:latin typeface="MuseoSans-300"/>
              </a:rPr>
              <a:t>18 </a:t>
            </a:r>
            <a:r>
              <a:rPr lang="en-US" sz="1600" b="1" dirty="0">
                <a:solidFill>
                  <a:srgbClr val="0000FF"/>
                </a:solidFill>
                <a:latin typeface="MuseoSans-300"/>
              </a:rPr>
              <a:t>Ireland</a:t>
            </a:r>
          </a:p>
          <a:p>
            <a:pPr marL="0" indent="0" algn="l">
              <a:buNone/>
            </a:pPr>
            <a:r>
              <a:rPr lang="en-US" sz="1600" dirty="0">
                <a:latin typeface="MuseoSans-300"/>
              </a:rPr>
              <a:t>19 </a:t>
            </a:r>
            <a:r>
              <a:rPr lang="en-US" sz="1600" b="1" dirty="0">
                <a:solidFill>
                  <a:srgbClr val="0000FF"/>
                </a:solidFill>
                <a:latin typeface="MuseoSans-300"/>
              </a:rPr>
              <a:t>Isle of Man</a:t>
            </a:r>
          </a:p>
          <a:p>
            <a:pPr marL="0" indent="0" algn="l">
              <a:buNone/>
            </a:pPr>
            <a:r>
              <a:rPr lang="en-US" sz="1600" dirty="0">
                <a:latin typeface="MuseoSans-300"/>
              </a:rPr>
              <a:t>20 </a:t>
            </a:r>
            <a:r>
              <a:rPr lang="en-US" sz="1600" b="1" dirty="0">
                <a:solidFill>
                  <a:srgbClr val="0000FF"/>
                </a:solidFill>
                <a:latin typeface="MuseoSans-300"/>
              </a:rPr>
              <a:t>Jersey</a:t>
            </a:r>
          </a:p>
          <a:p>
            <a:pPr marL="0" indent="0" algn="l">
              <a:buNone/>
            </a:pPr>
            <a:r>
              <a:rPr lang="en-US" sz="1600" dirty="0">
                <a:latin typeface="MuseoSans-300"/>
              </a:rPr>
              <a:t>21 Lebanon</a:t>
            </a:r>
          </a:p>
          <a:p>
            <a:pPr marL="0" indent="0" algn="l">
              <a:buNone/>
            </a:pPr>
            <a:r>
              <a:rPr lang="en-US" sz="1600" dirty="0">
                <a:latin typeface="MuseoSans-300"/>
              </a:rPr>
              <a:t>22 Liechtenstein</a:t>
            </a:r>
          </a:p>
          <a:p>
            <a:pPr marL="0" indent="0" algn="l">
              <a:buNone/>
            </a:pPr>
            <a:r>
              <a:rPr lang="en-US" sz="1600" dirty="0">
                <a:latin typeface="MuseoSans-300"/>
              </a:rPr>
              <a:t>23 </a:t>
            </a:r>
            <a:r>
              <a:rPr lang="en-US" sz="1600" b="1" dirty="0">
                <a:solidFill>
                  <a:srgbClr val="0000FF"/>
                </a:solidFill>
                <a:latin typeface="MuseoSans-300"/>
              </a:rPr>
              <a:t>Luxembourg</a:t>
            </a:r>
          </a:p>
          <a:p>
            <a:pPr marL="0" indent="0" algn="l">
              <a:buNone/>
            </a:pPr>
            <a:r>
              <a:rPr lang="en-US" sz="1600" dirty="0">
                <a:latin typeface="MuseoSans-300"/>
              </a:rPr>
              <a:t>24 Macao SAR</a:t>
            </a:r>
          </a:p>
          <a:p>
            <a:pPr marL="0" indent="0" algn="l">
              <a:buNone/>
            </a:pPr>
            <a:r>
              <a:rPr lang="en-US" sz="1600" dirty="0">
                <a:latin typeface="MuseoSans-300"/>
              </a:rPr>
              <a:t>25 Malaysia (Labuan)</a:t>
            </a:r>
          </a:p>
          <a:p>
            <a:pPr marL="0" indent="0" algn="l">
              <a:buNone/>
            </a:pPr>
            <a:r>
              <a:rPr lang="en-US" sz="1600" dirty="0">
                <a:latin typeface="MuseoSans-300"/>
              </a:rPr>
              <a:t>26 </a:t>
            </a:r>
            <a:r>
              <a:rPr lang="en-US" sz="1600" b="1" dirty="0">
                <a:solidFill>
                  <a:srgbClr val="0000FF"/>
                </a:solidFill>
                <a:latin typeface="MuseoSans-300"/>
              </a:rPr>
              <a:t>Malta</a:t>
            </a:r>
          </a:p>
          <a:p>
            <a:pPr marL="0" indent="0" algn="l">
              <a:buNone/>
            </a:pPr>
            <a:r>
              <a:rPr lang="en-US" sz="1600" dirty="0">
                <a:latin typeface="MuseoSans-300"/>
              </a:rPr>
              <a:t>27 Marshall Islands</a:t>
            </a:r>
          </a:p>
          <a:p>
            <a:pPr marL="0" indent="0" algn="l">
              <a:buNone/>
            </a:pPr>
            <a:r>
              <a:rPr lang="en-US" sz="1600" dirty="0">
                <a:latin typeface="MuseoSans-300"/>
              </a:rPr>
              <a:t>28 </a:t>
            </a:r>
            <a:r>
              <a:rPr lang="en-US" sz="1600" b="1" dirty="0">
                <a:solidFill>
                  <a:srgbClr val="0000FF"/>
                </a:solidFill>
                <a:latin typeface="MuseoSans-300"/>
              </a:rPr>
              <a:t>Mauritius</a:t>
            </a:r>
          </a:p>
          <a:p>
            <a:pPr marL="0" indent="0" algn="l">
              <a:buNone/>
            </a:pPr>
            <a:r>
              <a:rPr lang="en-US" sz="1600" dirty="0">
                <a:latin typeface="MuseoSans-300"/>
              </a:rPr>
              <a:t>29 Monaco</a:t>
            </a:r>
          </a:p>
          <a:p>
            <a:pPr marL="0" indent="0" algn="l">
              <a:buNone/>
            </a:pPr>
            <a:r>
              <a:rPr lang="en-US" sz="1600" dirty="0">
                <a:latin typeface="MuseoSans-300"/>
              </a:rPr>
              <a:t>30 Nauru</a:t>
            </a:r>
          </a:p>
          <a:p>
            <a:pPr marL="0" indent="0" algn="l">
              <a:buNone/>
            </a:pPr>
            <a:r>
              <a:rPr lang="en-US" sz="1600" dirty="0">
                <a:latin typeface="MuseoSans-300"/>
              </a:rPr>
              <a:t>31 </a:t>
            </a:r>
            <a:r>
              <a:rPr lang="en-US" sz="1600" b="1" dirty="0">
                <a:solidFill>
                  <a:srgbClr val="0000FF"/>
                </a:solidFill>
                <a:latin typeface="MuseoSans-300"/>
              </a:rPr>
              <a:t>Netherlands Antilles</a:t>
            </a:r>
          </a:p>
          <a:p>
            <a:pPr marL="0" indent="0" algn="l">
              <a:buNone/>
            </a:pPr>
            <a:r>
              <a:rPr lang="en-US" sz="1600" dirty="0">
                <a:latin typeface="MuseoSans-300"/>
              </a:rPr>
              <a:t>32 Niue</a:t>
            </a:r>
          </a:p>
          <a:p>
            <a:pPr marL="0" indent="0" algn="l">
              <a:buNone/>
            </a:pPr>
            <a:r>
              <a:rPr lang="en-US" sz="1600" dirty="0">
                <a:latin typeface="MuseoSans-300"/>
              </a:rPr>
              <a:t>33 </a:t>
            </a:r>
            <a:r>
              <a:rPr lang="en-US" sz="1600" b="1" dirty="0">
                <a:solidFill>
                  <a:srgbClr val="0000FF"/>
                </a:solidFill>
                <a:latin typeface="MuseoSans-300"/>
              </a:rPr>
              <a:t>Panama</a:t>
            </a:r>
          </a:p>
          <a:p>
            <a:pPr marL="0" indent="0" algn="l">
              <a:buNone/>
            </a:pPr>
            <a:r>
              <a:rPr lang="en-US" sz="1600" dirty="0">
                <a:latin typeface="MuseoSans-300"/>
              </a:rPr>
              <a:t>34 Samoa</a:t>
            </a:r>
          </a:p>
          <a:p>
            <a:pPr marL="0" indent="0" algn="l">
              <a:buNone/>
            </a:pPr>
            <a:r>
              <a:rPr lang="en-US" sz="1600" dirty="0">
                <a:latin typeface="MuseoSans-300"/>
              </a:rPr>
              <a:t>35 Seychelles</a:t>
            </a:r>
          </a:p>
          <a:p>
            <a:pPr marL="0" indent="0" algn="l">
              <a:buNone/>
            </a:pPr>
            <a:r>
              <a:rPr lang="en-US" sz="1600" dirty="0">
                <a:latin typeface="MuseoSans-300"/>
              </a:rPr>
              <a:t>36 </a:t>
            </a:r>
            <a:r>
              <a:rPr lang="en-US" sz="1600" b="1" dirty="0">
                <a:solidFill>
                  <a:srgbClr val="0000FF"/>
                </a:solidFill>
                <a:latin typeface="MuseoSans-300"/>
              </a:rPr>
              <a:t>Singapore</a:t>
            </a:r>
          </a:p>
          <a:p>
            <a:pPr marL="0" indent="0" algn="l">
              <a:buNone/>
            </a:pPr>
            <a:r>
              <a:rPr lang="en-US" sz="1600" dirty="0">
                <a:latin typeface="MuseoSans-300"/>
              </a:rPr>
              <a:t>37 St. Kitts and Nevis</a:t>
            </a:r>
          </a:p>
          <a:p>
            <a:pPr marL="0" indent="0" algn="l">
              <a:buNone/>
            </a:pPr>
            <a:r>
              <a:rPr lang="en-US" sz="1600" dirty="0">
                <a:latin typeface="MuseoSans-300"/>
              </a:rPr>
              <a:t>38 St. Lucia</a:t>
            </a:r>
          </a:p>
          <a:p>
            <a:pPr marL="0" indent="0" algn="l">
              <a:buNone/>
            </a:pPr>
            <a:r>
              <a:rPr lang="en-US" sz="1600" dirty="0">
                <a:latin typeface="MuseoSans-300"/>
              </a:rPr>
              <a:t>39 St. Vincent and the Grenadines</a:t>
            </a:r>
          </a:p>
          <a:p>
            <a:pPr marL="0" indent="0" algn="l">
              <a:buNone/>
            </a:pPr>
            <a:r>
              <a:rPr lang="en-US" sz="1600" dirty="0">
                <a:latin typeface="MuseoSans-300"/>
              </a:rPr>
              <a:t>40 </a:t>
            </a:r>
            <a:r>
              <a:rPr lang="en-US" sz="1600" b="1" dirty="0">
                <a:solidFill>
                  <a:srgbClr val="0000FF"/>
                </a:solidFill>
                <a:latin typeface="MuseoSans-300"/>
              </a:rPr>
              <a:t>Switzerland</a:t>
            </a:r>
          </a:p>
          <a:p>
            <a:pPr marL="0" indent="0" algn="l">
              <a:buNone/>
            </a:pPr>
            <a:r>
              <a:rPr lang="en-US" sz="1600" dirty="0">
                <a:latin typeface="MuseoSans-300"/>
              </a:rPr>
              <a:t>41 Turks and Caicos Islands</a:t>
            </a:r>
          </a:p>
          <a:p>
            <a:pPr marL="0" indent="0" algn="l">
              <a:buNone/>
            </a:pPr>
            <a:r>
              <a:rPr lang="en-US" sz="1600" dirty="0">
                <a:latin typeface="MuseoSans-300"/>
              </a:rPr>
              <a:t>42 </a:t>
            </a:r>
            <a:r>
              <a:rPr lang="en-US" sz="1600" b="1" dirty="0">
                <a:solidFill>
                  <a:srgbClr val="0000FF"/>
                </a:solidFill>
                <a:latin typeface="MuseoSans-300"/>
              </a:rPr>
              <a:t>Vanuatu</a:t>
            </a:r>
          </a:p>
          <a:p>
            <a:pPr marL="0" indent="0" algn="l">
              <a:buNone/>
            </a:pPr>
            <a:r>
              <a:rPr lang="pt-BR" sz="1600" dirty="0">
                <a:latin typeface="MuseoSans-300"/>
              </a:rPr>
              <a:t>43 Dominica</a:t>
            </a:r>
          </a:p>
          <a:p>
            <a:pPr marL="0" indent="0" algn="l">
              <a:buNone/>
            </a:pPr>
            <a:r>
              <a:rPr lang="pt-BR" sz="1600" dirty="0">
                <a:latin typeface="MuseoSans-300"/>
              </a:rPr>
              <a:t>44 Grenada</a:t>
            </a:r>
          </a:p>
          <a:p>
            <a:pPr marL="0" indent="0" algn="l">
              <a:buNone/>
            </a:pPr>
            <a:r>
              <a:rPr lang="pt-BR" sz="1600" dirty="0">
                <a:latin typeface="MuseoSans-300"/>
              </a:rPr>
              <a:t>45 Montserrat</a:t>
            </a:r>
          </a:p>
          <a:p>
            <a:pPr marL="0" indent="0" algn="l">
              <a:buNone/>
            </a:pPr>
            <a:r>
              <a:rPr lang="pt-BR" sz="1600" dirty="0">
                <a:latin typeface="MuseoSans-300"/>
              </a:rPr>
              <a:t>46 Palau</a:t>
            </a:r>
            <a:endParaRPr lang="en-US" sz="1600" dirty="0">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Global FDI Network: Searching for Ultimate Investors.” IMF Working Paper 17/258, IMF, Washington, DC. November 17, 2017</a:t>
            </a:r>
          </a:p>
          <a:p>
            <a:pPr algn="l"/>
            <a:r>
              <a:rPr lang="en-GB" sz="1400" dirty="0">
                <a:solidFill>
                  <a:schemeClr val="bg1"/>
                </a:solidFill>
                <a:hlinkClick r:id="rId3"/>
              </a:rPr>
              <a:t>https://www.imf.org/en/Publications/WP/Issues/2017/11/17/The-Global-FDI-Network-Searching-for-Ultimate-Investors-45414</a:t>
            </a:r>
            <a:r>
              <a:rPr lang="en-GB" sz="1400" dirty="0">
                <a:solidFill>
                  <a:schemeClr val="bg1"/>
                </a:solidFill>
              </a:rPr>
              <a:t> </a:t>
            </a:r>
          </a:p>
        </p:txBody>
      </p:sp>
      <p:sp>
        <p:nvSpPr>
          <p:cNvPr id="8" name="TextBox 7">
            <a:extLst>
              <a:ext uri="{FF2B5EF4-FFF2-40B4-BE49-F238E27FC236}">
                <a16:creationId xmlns:a16="http://schemas.microsoft.com/office/drawing/2014/main" id="{610F18F8-2054-4439-83F5-B634AEFC1E20}"/>
              </a:ext>
            </a:extLst>
          </p:cNvPr>
          <p:cNvSpPr txBox="1"/>
          <p:nvPr/>
        </p:nvSpPr>
        <p:spPr>
          <a:xfrm>
            <a:off x="2185370" y="1000365"/>
            <a:ext cx="9224459" cy="830997"/>
          </a:xfrm>
          <a:prstGeom prst="rect">
            <a:avLst/>
          </a:prstGeom>
          <a:noFill/>
        </p:spPr>
        <p:txBody>
          <a:bodyPr wrap="square" rtlCol="0">
            <a:spAutoFit/>
          </a:bodyPr>
          <a:lstStyle/>
          <a:p>
            <a:pPr marL="342900" indent="-342900">
              <a:buFont typeface="Wingdings" panose="05000000000000000000" pitchFamily="2" charset="2"/>
              <a:buChar char="q"/>
            </a:pPr>
            <a:r>
              <a:rPr lang="en-US" sz="2400" i="0" dirty="0">
                <a:solidFill>
                  <a:srgbClr val="000000"/>
                </a:solidFill>
                <a:effectLst/>
                <a:latin typeface="MuseoSans-300"/>
              </a:rPr>
              <a:t>Lists of Offshore Financial Centers According to the Financial Stability Forum (FSF) – first 42 Jurisdictions, and the IMF - 46 Jurisdictions.</a:t>
            </a:r>
            <a:endParaRPr lang="en-US" sz="2400" dirty="0"/>
          </a:p>
        </p:txBody>
      </p:sp>
    </p:spTree>
    <p:extLst>
      <p:ext uri="{BB962C8B-B14F-4D97-AF65-F5344CB8AC3E}">
        <p14:creationId xmlns:p14="http://schemas.microsoft.com/office/powerpoint/2010/main" val="416678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sz="3200" b="1" dirty="0">
                <a:latin typeface="Linux Libertine"/>
              </a:rPr>
              <a:t>FDI with OFCs - CDIS Data</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14</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33323"/>
            <a:ext cx="9679640" cy="4991812"/>
          </a:xfrm>
        </p:spPr>
        <p:txBody>
          <a:bodyPr>
            <a:noAutofit/>
          </a:bodyPr>
          <a:lstStyle/>
          <a:p>
            <a:pPr marL="457200" indent="-457200">
              <a:lnSpc>
                <a:spcPct val="100000"/>
              </a:lnSpc>
              <a:spcBef>
                <a:spcPts val="0"/>
              </a:spcBef>
              <a:buFont typeface="Wingdings" panose="05000000000000000000" pitchFamily="2" charset="2"/>
              <a:buChar char="q"/>
            </a:pPr>
            <a:r>
              <a:rPr lang="en-US" sz="2400" b="1" dirty="0">
                <a:effectLst/>
                <a:latin typeface="MuseoSans-300"/>
              </a:rPr>
              <a:t>FDI positions, 2022 year-end: CDIS data of c</a:t>
            </a:r>
            <a:r>
              <a:rPr lang="en-US" sz="2400" b="1" dirty="0">
                <a:latin typeface="MuseoSans-300"/>
              </a:rPr>
              <a:t>ounterpart </a:t>
            </a:r>
            <a:r>
              <a:rPr lang="en-US" sz="2400" b="1" dirty="0" err="1">
                <a:latin typeface="MuseoSans-300"/>
              </a:rPr>
              <a:t>economieof</a:t>
            </a:r>
            <a:r>
              <a:rPr lang="en-US" sz="2400" b="1" dirty="0">
                <a:latin typeface="MuseoSans-300"/>
              </a:rPr>
              <a:t> their inward FDI </a:t>
            </a:r>
            <a:r>
              <a:rPr lang="en-US" sz="2400" b="1" dirty="0">
                <a:effectLst/>
                <a:latin typeface="MuseoSans-300"/>
              </a:rPr>
              <a:t>(mirror statistics): Outward for the GCC</a:t>
            </a:r>
            <a:endParaRPr lang="en-US" sz="2400" b="1" i="0" dirty="0">
              <a:effectLst/>
              <a:latin typeface="MuseoSans-300"/>
            </a:endParaRPr>
          </a:p>
          <a:p>
            <a:pPr marL="0" marR="0" indent="0">
              <a:lnSpc>
                <a:spcPct val="107000"/>
              </a:lnSpc>
              <a:spcBef>
                <a:spcPts val="0"/>
              </a:spcBef>
              <a:spcAft>
                <a:spcPts val="800"/>
              </a:spcAft>
              <a:buNone/>
            </a:pPr>
            <a:endParaRPr lang="en-US" sz="2400" b="1" dirty="0">
              <a:latin typeface="MuseoSans-300"/>
            </a:endParaRPr>
          </a:p>
          <a:p>
            <a:pPr marL="0" marR="0" indent="0">
              <a:lnSpc>
                <a:spcPct val="107000"/>
              </a:lnSpc>
              <a:spcBef>
                <a:spcPts val="0"/>
              </a:spcBef>
              <a:spcAft>
                <a:spcPts val="800"/>
              </a:spcAft>
              <a:buNone/>
            </a:pPr>
            <a:endParaRPr lang="en-US" sz="2400" b="1" i="0" dirty="0">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hlinkClick r:id="rId4"/>
              </a:rPr>
              <a:t>https://data.imf.org/regular.aspx?key=60564261</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 </a:t>
            </a:r>
            <a:endParaRPr lang="en-GB" sz="1400" dirty="0">
              <a:solidFill>
                <a:schemeClr val="bg1"/>
              </a:solidFill>
            </a:endParaRPr>
          </a:p>
        </p:txBody>
      </p:sp>
      <p:graphicFrame>
        <p:nvGraphicFramePr>
          <p:cNvPr id="6" name="Object 5">
            <a:extLst>
              <a:ext uri="{FF2B5EF4-FFF2-40B4-BE49-F238E27FC236}">
                <a16:creationId xmlns:a16="http://schemas.microsoft.com/office/drawing/2014/main" id="{4F38445B-5E7D-4462-8D2A-ACA022D87584}"/>
              </a:ext>
            </a:extLst>
          </p:cNvPr>
          <p:cNvGraphicFramePr>
            <a:graphicFrameLocks noChangeAspect="1"/>
          </p:cNvGraphicFramePr>
          <p:nvPr>
            <p:extLst>
              <p:ext uri="{D42A27DB-BD31-4B8C-83A1-F6EECF244321}">
                <p14:modId xmlns:p14="http://schemas.microsoft.com/office/powerpoint/2010/main" val="61900718"/>
              </p:ext>
            </p:extLst>
          </p:nvPr>
        </p:nvGraphicFramePr>
        <p:xfrm>
          <a:off x="2262188" y="1943100"/>
          <a:ext cx="7667625" cy="4182035"/>
        </p:xfrm>
        <a:graphic>
          <a:graphicData uri="http://schemas.openxmlformats.org/presentationml/2006/ole">
            <mc:AlternateContent xmlns:mc="http://schemas.openxmlformats.org/markup-compatibility/2006">
              <mc:Choice xmlns:v="urn:schemas-microsoft-com:vml" Requires="v">
                <p:oleObj spid="_x0000_s7173" name="Worksheet" r:id="rId5" imgW="7667686" imgH="5076961" progId="Excel.Sheet.12">
                  <p:embed/>
                </p:oleObj>
              </mc:Choice>
              <mc:Fallback>
                <p:oleObj name="Worksheet" r:id="rId5" imgW="7667686" imgH="5076961" progId="Excel.Sheet.12">
                  <p:embed/>
                  <p:pic>
                    <p:nvPicPr>
                      <p:cNvPr id="0" name=""/>
                      <p:cNvPicPr/>
                      <p:nvPr/>
                    </p:nvPicPr>
                    <p:blipFill>
                      <a:blip r:embed="rId6"/>
                      <a:stretch>
                        <a:fillRect/>
                      </a:stretch>
                    </p:blipFill>
                    <p:spPr>
                      <a:xfrm>
                        <a:off x="2262188" y="1943100"/>
                        <a:ext cx="7667625" cy="4182035"/>
                      </a:xfrm>
                      <a:prstGeom prst="rect">
                        <a:avLst/>
                      </a:prstGeom>
                    </p:spPr>
                  </p:pic>
                </p:oleObj>
              </mc:Fallback>
            </mc:AlternateContent>
          </a:graphicData>
        </a:graphic>
      </p:graphicFrame>
    </p:spTree>
    <p:extLst>
      <p:ext uri="{BB962C8B-B14F-4D97-AF65-F5344CB8AC3E}">
        <p14:creationId xmlns:p14="http://schemas.microsoft.com/office/powerpoint/2010/main" val="1151717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sz="3200" b="1" dirty="0">
                <a:latin typeface="Linux Libertine"/>
              </a:rPr>
              <a:t>FDI with OFCs - CDIS Data</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15</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33323"/>
            <a:ext cx="9679640" cy="4991812"/>
          </a:xfrm>
        </p:spPr>
        <p:txBody>
          <a:bodyPr>
            <a:noAutofit/>
          </a:bodyPr>
          <a:lstStyle/>
          <a:p>
            <a:pPr marL="457200" indent="-457200">
              <a:lnSpc>
                <a:spcPct val="100000"/>
              </a:lnSpc>
              <a:spcBef>
                <a:spcPts val="0"/>
              </a:spcBef>
              <a:buFont typeface="Wingdings" panose="05000000000000000000" pitchFamily="2" charset="2"/>
              <a:buChar char="q"/>
            </a:pPr>
            <a:r>
              <a:rPr lang="en-US" sz="2400" b="1" dirty="0">
                <a:effectLst/>
                <a:latin typeface="MuseoSans-300"/>
              </a:rPr>
              <a:t>FDI positions, 2022 year-end: CDIS data of c</a:t>
            </a:r>
            <a:r>
              <a:rPr lang="en-US" sz="2400" b="1" dirty="0">
                <a:latin typeface="MuseoSans-300"/>
              </a:rPr>
              <a:t>ounterpart economies of their outward FDI </a:t>
            </a:r>
            <a:r>
              <a:rPr lang="en-US" sz="2400" b="1" dirty="0">
                <a:effectLst/>
                <a:latin typeface="MuseoSans-300"/>
              </a:rPr>
              <a:t>(mirror statistics): Inward for the GCC</a:t>
            </a:r>
            <a:endParaRPr lang="en-US" sz="2400" b="1" i="0" dirty="0">
              <a:effectLst/>
              <a:latin typeface="MuseoSans-300"/>
            </a:endParaRPr>
          </a:p>
          <a:p>
            <a:pPr marL="0" marR="0" indent="0">
              <a:lnSpc>
                <a:spcPct val="107000"/>
              </a:lnSpc>
              <a:spcBef>
                <a:spcPts val="0"/>
              </a:spcBef>
              <a:spcAft>
                <a:spcPts val="800"/>
              </a:spcAft>
              <a:buNone/>
            </a:pPr>
            <a:endParaRPr lang="en-US" sz="2400" b="1" dirty="0">
              <a:latin typeface="MuseoSans-300"/>
            </a:endParaRPr>
          </a:p>
          <a:p>
            <a:pPr marL="0" marR="0" indent="0">
              <a:lnSpc>
                <a:spcPct val="107000"/>
              </a:lnSpc>
              <a:spcBef>
                <a:spcPts val="0"/>
              </a:spcBef>
              <a:spcAft>
                <a:spcPts val="800"/>
              </a:spcAft>
              <a:buNone/>
            </a:pPr>
            <a:endParaRPr lang="en-US" sz="2400" b="1" i="0" dirty="0">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hlinkClick r:id="rId4"/>
              </a:rPr>
              <a:t>https://data.imf.org/regular.aspx?key=60564261</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 </a:t>
            </a:r>
            <a:endParaRPr lang="en-GB" sz="1400" dirty="0">
              <a:solidFill>
                <a:schemeClr val="bg1"/>
              </a:solidFill>
            </a:endParaRPr>
          </a:p>
        </p:txBody>
      </p:sp>
      <p:graphicFrame>
        <p:nvGraphicFramePr>
          <p:cNvPr id="6" name="Object 5">
            <a:extLst>
              <a:ext uri="{FF2B5EF4-FFF2-40B4-BE49-F238E27FC236}">
                <a16:creationId xmlns:a16="http://schemas.microsoft.com/office/drawing/2014/main" id="{90222A3E-BA22-4018-ACA2-711950F1B1E4}"/>
              </a:ext>
            </a:extLst>
          </p:cNvPr>
          <p:cNvGraphicFramePr>
            <a:graphicFrameLocks noChangeAspect="1"/>
          </p:cNvGraphicFramePr>
          <p:nvPr>
            <p:extLst>
              <p:ext uri="{D42A27DB-BD31-4B8C-83A1-F6EECF244321}">
                <p14:modId xmlns:p14="http://schemas.microsoft.com/office/powerpoint/2010/main" val="623320464"/>
              </p:ext>
            </p:extLst>
          </p:nvPr>
        </p:nvGraphicFramePr>
        <p:xfrm>
          <a:off x="2185370" y="1936375"/>
          <a:ext cx="8115077" cy="4269443"/>
        </p:xfrm>
        <a:graphic>
          <a:graphicData uri="http://schemas.openxmlformats.org/presentationml/2006/ole">
            <mc:AlternateContent xmlns:mc="http://schemas.openxmlformats.org/markup-compatibility/2006">
              <mc:Choice xmlns:v="urn:schemas-microsoft-com:vml" Requires="v">
                <p:oleObj spid="_x0000_s6149" name="Worksheet" r:id="rId5" imgW="7667686" imgH="5067164" progId="Excel.Sheet.12">
                  <p:embed/>
                </p:oleObj>
              </mc:Choice>
              <mc:Fallback>
                <p:oleObj name="Worksheet" r:id="rId5" imgW="7667686" imgH="5067164" progId="Excel.Sheet.12">
                  <p:embed/>
                  <p:pic>
                    <p:nvPicPr>
                      <p:cNvPr id="0" name=""/>
                      <p:cNvPicPr/>
                      <p:nvPr/>
                    </p:nvPicPr>
                    <p:blipFill>
                      <a:blip r:embed="rId6"/>
                      <a:stretch>
                        <a:fillRect/>
                      </a:stretch>
                    </p:blipFill>
                    <p:spPr>
                      <a:xfrm>
                        <a:off x="2185370" y="1936375"/>
                        <a:ext cx="8115077" cy="4269443"/>
                      </a:xfrm>
                      <a:prstGeom prst="rect">
                        <a:avLst/>
                      </a:prstGeom>
                    </p:spPr>
                  </p:pic>
                </p:oleObj>
              </mc:Fallback>
            </mc:AlternateContent>
          </a:graphicData>
        </a:graphic>
      </p:graphicFrame>
    </p:spTree>
    <p:extLst>
      <p:ext uri="{BB962C8B-B14F-4D97-AF65-F5344CB8AC3E}">
        <p14:creationId xmlns:p14="http://schemas.microsoft.com/office/powerpoint/2010/main" val="47792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sz="3200" b="1" dirty="0">
                <a:latin typeface="Linux Libertine"/>
              </a:rPr>
              <a:t>FDI with OFCs - CDIS Data</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16</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021976"/>
            <a:ext cx="9679640" cy="5103159"/>
          </a:xfrm>
        </p:spPr>
        <p:txBody>
          <a:bodyPr>
            <a:noAutofit/>
          </a:bodyPr>
          <a:lstStyle/>
          <a:p>
            <a:pPr marL="457200" indent="-457200">
              <a:lnSpc>
                <a:spcPct val="100000"/>
              </a:lnSpc>
              <a:spcBef>
                <a:spcPts val="0"/>
              </a:spcBef>
              <a:buFont typeface="Wingdings" panose="05000000000000000000" pitchFamily="2" charset="2"/>
              <a:buChar char="q"/>
            </a:pPr>
            <a:r>
              <a:rPr lang="en-US" sz="2200" b="1" dirty="0">
                <a:effectLst/>
                <a:latin typeface="MuseoSans-300"/>
              </a:rPr>
              <a:t>Meanwhile no data available for 23 OFCs, such as (no reports to the CDIS):</a:t>
            </a:r>
            <a:endParaRPr lang="en-US" sz="2200" b="1" i="0" dirty="0">
              <a:effectLst/>
              <a:latin typeface="MuseoSans-300"/>
            </a:endParaRPr>
          </a:p>
          <a:p>
            <a:pPr marL="0" marR="0" indent="0">
              <a:lnSpc>
                <a:spcPct val="107000"/>
              </a:lnSpc>
              <a:spcBef>
                <a:spcPts val="0"/>
              </a:spcBef>
              <a:spcAft>
                <a:spcPts val="800"/>
              </a:spcAft>
              <a:buNone/>
            </a:pPr>
            <a:endParaRPr lang="en-US" sz="2400" b="1" dirty="0">
              <a:latin typeface="MuseoSans-300"/>
            </a:endParaRPr>
          </a:p>
          <a:p>
            <a:pPr marL="0" marR="0" indent="0">
              <a:lnSpc>
                <a:spcPct val="107000"/>
              </a:lnSpc>
              <a:spcBef>
                <a:spcPts val="0"/>
              </a:spcBef>
              <a:spcAft>
                <a:spcPts val="800"/>
              </a:spcAft>
              <a:buNone/>
            </a:pPr>
            <a:endParaRPr lang="en-US" sz="2400" b="1" i="0" dirty="0">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graphicFrame>
        <p:nvGraphicFramePr>
          <p:cNvPr id="9" name="Object 8">
            <a:extLst>
              <a:ext uri="{FF2B5EF4-FFF2-40B4-BE49-F238E27FC236}">
                <a16:creationId xmlns:a16="http://schemas.microsoft.com/office/drawing/2014/main" id="{343DAEF4-6B6C-45E0-A6E1-20FDEC4E8582}"/>
              </a:ext>
            </a:extLst>
          </p:cNvPr>
          <p:cNvGraphicFramePr>
            <a:graphicFrameLocks noChangeAspect="1"/>
          </p:cNvGraphicFramePr>
          <p:nvPr>
            <p:extLst>
              <p:ext uri="{D42A27DB-BD31-4B8C-83A1-F6EECF244321}">
                <p14:modId xmlns:p14="http://schemas.microsoft.com/office/powerpoint/2010/main" val="4248867168"/>
              </p:ext>
            </p:extLst>
          </p:nvPr>
        </p:nvGraphicFramePr>
        <p:xfrm>
          <a:off x="2094660" y="1411453"/>
          <a:ext cx="8486775" cy="4829290"/>
        </p:xfrm>
        <a:graphic>
          <a:graphicData uri="http://schemas.openxmlformats.org/presentationml/2006/ole">
            <mc:AlternateContent xmlns:mc="http://schemas.openxmlformats.org/markup-compatibility/2006">
              <mc:Choice xmlns:v="urn:schemas-microsoft-com:vml" Requires="v">
                <p:oleObj spid="_x0000_s8196" name="Worksheet" r:id="rId4" imgW="8486612" imgH="5772150" progId="Excel.Sheet.12">
                  <p:embed/>
                </p:oleObj>
              </mc:Choice>
              <mc:Fallback>
                <p:oleObj name="Worksheet" r:id="rId4" imgW="8486612" imgH="5772150" progId="Excel.Sheet.12">
                  <p:embed/>
                  <p:pic>
                    <p:nvPicPr>
                      <p:cNvPr id="0" name=""/>
                      <p:cNvPicPr/>
                      <p:nvPr/>
                    </p:nvPicPr>
                    <p:blipFill>
                      <a:blip r:embed="rId5"/>
                      <a:stretch>
                        <a:fillRect/>
                      </a:stretch>
                    </p:blipFill>
                    <p:spPr>
                      <a:xfrm>
                        <a:off x="2094660" y="1411453"/>
                        <a:ext cx="8486775" cy="4829290"/>
                      </a:xfrm>
                      <a:prstGeom prst="rect">
                        <a:avLst/>
                      </a:prstGeom>
                    </p:spPr>
                  </p:pic>
                </p:oleObj>
              </mc:Fallback>
            </mc:AlternateContent>
          </a:graphicData>
        </a:graphic>
      </p:graphicFrame>
      <p:sp>
        <p:nvSpPr>
          <p:cNvPr id="6" name="Footer Placeholder 2">
            <a:extLst>
              <a:ext uri="{FF2B5EF4-FFF2-40B4-BE49-F238E27FC236}">
                <a16:creationId xmlns:a16="http://schemas.microsoft.com/office/drawing/2014/main" id="{D41E0F58-5E69-41FE-95BD-9507DC59BB41}"/>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hlinkClick r:id="rId6"/>
              </a:rPr>
              <a:t>https://data.imf.org/regular.aspx?key=60564261</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 </a:t>
            </a:r>
            <a:endParaRPr lang="en-GB" sz="1400" dirty="0">
              <a:solidFill>
                <a:schemeClr val="bg1"/>
              </a:solidFill>
            </a:endParaRPr>
          </a:p>
        </p:txBody>
      </p:sp>
    </p:spTree>
    <p:extLst>
      <p:ext uri="{BB962C8B-B14F-4D97-AF65-F5344CB8AC3E}">
        <p14:creationId xmlns:p14="http://schemas.microsoft.com/office/powerpoint/2010/main" val="331493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sz="4400" b="1" dirty="0">
                <a:solidFill>
                  <a:srgbClr val="000000"/>
                </a:solidFill>
                <a:latin typeface="MuseoSans-300"/>
              </a:rPr>
              <a:t>CORPNET Report</a:t>
            </a:r>
            <a:endParaRPr lang="en-US" b="0" i="0" dirty="0">
              <a:effectLst/>
              <a:latin typeface="Linux Libertine"/>
            </a:endParaRP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17</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56447"/>
            <a:ext cx="9679640" cy="4941794"/>
          </a:xfrm>
        </p:spPr>
        <p:txBody>
          <a:bodyPr>
            <a:noAutofit/>
          </a:bodyPr>
          <a:lstStyle/>
          <a:p>
            <a:pPr marL="457200" indent="-457200">
              <a:lnSpc>
                <a:spcPct val="107000"/>
              </a:lnSpc>
              <a:spcBef>
                <a:spcPts val="0"/>
              </a:spcBef>
              <a:spcAft>
                <a:spcPts val="800"/>
              </a:spcAft>
              <a:buFont typeface="Wingdings" panose="05000000000000000000" pitchFamily="2" charset="2"/>
              <a:buChar char="q"/>
            </a:pPr>
            <a:r>
              <a:rPr lang="en-US" sz="2400" b="1" dirty="0">
                <a:solidFill>
                  <a:srgbClr val="000000"/>
                </a:solidFill>
                <a:latin typeface="MuseoSans-300"/>
              </a:rPr>
              <a:t>CORPNET Report: </a:t>
            </a:r>
            <a:r>
              <a:rPr lang="en-US" sz="2400" dirty="0">
                <a:solidFill>
                  <a:srgbClr val="000000"/>
                </a:solidFill>
                <a:latin typeface="MuseoSans-300"/>
              </a:rPr>
              <a:t>a</a:t>
            </a:r>
            <a:r>
              <a:rPr lang="en-US" sz="2400" i="0" dirty="0">
                <a:solidFill>
                  <a:srgbClr val="000000"/>
                </a:solidFill>
                <a:effectLst/>
                <a:latin typeface="MuseoSans-300"/>
              </a:rPr>
              <a:t> report published in Nature in 2017 on the analysis of OFCs called: "</a:t>
            </a:r>
            <a:r>
              <a:rPr lang="en-US" sz="2400" i="1" dirty="0">
                <a:solidFill>
                  <a:srgbClr val="0000FF"/>
                </a:solidFill>
                <a:effectLst/>
                <a:latin typeface="MuseoSans-300"/>
              </a:rPr>
              <a:t>Uncovering Offshore Financial Centers: Conduits and Sinks in the Global Corporate Ownership Network</a:t>
            </a:r>
            <a:r>
              <a:rPr lang="en-US" sz="2400" i="0" dirty="0">
                <a:solidFill>
                  <a:srgbClr val="000000"/>
                </a:solidFill>
                <a:effectLst/>
                <a:latin typeface="MuseoSans-300"/>
              </a:rPr>
              <a:t>",</a:t>
            </a:r>
            <a:r>
              <a:rPr lang="en-US" sz="2400" b="1" i="0" baseline="30000" dirty="0">
                <a:solidFill>
                  <a:srgbClr val="0000FF"/>
                </a:solidFill>
                <a:effectLst/>
                <a:highlight>
                  <a:srgbClr val="FFFF00"/>
                </a:highlight>
                <a:latin typeface="MuseoSans-300"/>
              </a:rPr>
              <a:t>*)</a:t>
            </a:r>
            <a:r>
              <a:rPr lang="en-US" sz="2400" i="0" dirty="0">
                <a:solidFill>
                  <a:srgbClr val="000000"/>
                </a:solidFill>
                <a:effectLst/>
                <a:latin typeface="MuseoSans-300"/>
              </a:rPr>
              <a:t> provided a quantitative and scientific approach to the classification of tax havens.</a:t>
            </a:r>
          </a:p>
          <a:p>
            <a:pPr marL="457200" indent="-457200">
              <a:lnSpc>
                <a:spcPct val="107000"/>
              </a:lnSpc>
              <a:spcBef>
                <a:spcPts val="0"/>
              </a:spcBef>
              <a:spcAft>
                <a:spcPts val="800"/>
              </a:spcAft>
              <a:buFont typeface="Wingdings" panose="05000000000000000000" pitchFamily="2" charset="2"/>
              <a:buChar char="q"/>
            </a:pPr>
            <a:r>
              <a:rPr lang="en-US" sz="2400" dirty="0">
                <a:solidFill>
                  <a:srgbClr val="000000"/>
                </a:solidFill>
                <a:latin typeface="MuseoSans-300"/>
              </a:rPr>
              <a:t>The results were published by the University of Amsterdam's CORPNET Group in 2017, and identified two classifications:</a:t>
            </a:r>
            <a:endParaRPr lang="en-US" sz="2400" b="1" dirty="0">
              <a:solidFill>
                <a:srgbClr val="000000"/>
              </a:solidFill>
              <a:latin typeface="MuseoSans-300"/>
            </a:endParaRPr>
          </a:p>
          <a:p>
            <a:pPr marL="914400" lvl="1" indent="-457200">
              <a:lnSpc>
                <a:spcPct val="107000"/>
              </a:lnSpc>
              <a:spcBef>
                <a:spcPts val="0"/>
              </a:spcBef>
              <a:spcAft>
                <a:spcPts val="800"/>
              </a:spcAft>
              <a:buFont typeface="Wingdings" panose="05000000000000000000" pitchFamily="2" charset="2"/>
              <a:buChar char="Ø"/>
            </a:pPr>
            <a:r>
              <a:rPr lang="en-US" sz="2200" dirty="0">
                <a:solidFill>
                  <a:srgbClr val="000000"/>
                </a:solidFill>
                <a:latin typeface="MuseoSans-300"/>
              </a:rPr>
              <a:t>24 global sink OFCs: jurisdictions in which a "disproportional amount of value disappears from the economic system" (i.e. the traditional tax havens). </a:t>
            </a:r>
          </a:p>
          <a:p>
            <a:pPr marL="914400" lvl="1" indent="-457200">
              <a:lnSpc>
                <a:spcPct val="107000"/>
              </a:lnSpc>
              <a:spcBef>
                <a:spcPts val="0"/>
              </a:spcBef>
              <a:spcAft>
                <a:spcPts val="800"/>
              </a:spcAft>
              <a:buFont typeface="Wingdings" panose="05000000000000000000" pitchFamily="2" charset="2"/>
              <a:buChar char="Ø"/>
            </a:pPr>
            <a:r>
              <a:rPr lang="en-US" sz="2200" dirty="0">
                <a:solidFill>
                  <a:srgbClr val="000000"/>
                </a:solidFill>
                <a:latin typeface="MuseoSans-300"/>
              </a:rPr>
              <a:t>Five global conduit OFCs: jurisdictions "through which a disproportional amount of value moves toward sink OFCs" (i.e. modern corporate tax havens).</a:t>
            </a:r>
          </a:p>
          <a:p>
            <a:pPr marL="457200" indent="-457200">
              <a:lnSpc>
                <a:spcPct val="107000"/>
              </a:lnSpc>
              <a:spcBef>
                <a:spcPts val="0"/>
              </a:spcBef>
              <a:spcAft>
                <a:spcPts val="800"/>
              </a:spcAft>
              <a:buFont typeface="Wingdings" panose="05000000000000000000" pitchFamily="2" charset="2"/>
              <a:buChar char="Ø"/>
            </a:pPr>
            <a:endParaRPr lang="en-US" sz="2400" i="0" dirty="0">
              <a:solidFill>
                <a:srgbClr val="000000"/>
              </a:solidFill>
              <a:effectLst/>
              <a:latin typeface="MuseoSans-300"/>
            </a:endParaRP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dirty="0">
                <a:solidFill>
                  <a:srgbClr val="0000FF"/>
                </a:solidFill>
                <a:effectLst/>
                <a:highlight>
                  <a:srgbClr val="FFFF00"/>
                </a:highlight>
                <a:latin typeface="MuseoSans-300"/>
              </a:rPr>
              <a:t>*)</a:t>
            </a:r>
            <a:r>
              <a:rPr lang="en-US" sz="1200" b="1" i="0" baseline="30000" dirty="0">
                <a:solidFill>
                  <a:srgbClr val="0000FF"/>
                </a:solidFill>
                <a:effectLst/>
                <a:latin typeface="MuseoSans-300"/>
              </a:rPr>
              <a:t> </a:t>
            </a:r>
            <a:r>
              <a:rPr lang="en-US" sz="1400" b="1" i="0" dirty="0">
                <a:solidFill>
                  <a:srgbClr val="0000FF"/>
                </a:solidFill>
                <a:effectLst/>
                <a:latin typeface="MuseoSans-300"/>
                <a:hlinkClick r:id="rId3"/>
              </a:rPr>
              <a:t>https://www.nature.com/articles/s41598-017-06322-9.pdf</a:t>
            </a:r>
            <a:r>
              <a:rPr lang="en-US" sz="1400" b="1" i="0" dirty="0">
                <a:solidFill>
                  <a:srgbClr val="0000FF"/>
                </a:solidFill>
                <a:effectLst/>
                <a:latin typeface="MuseoSans-300"/>
              </a:rPr>
              <a:t>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20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b="1" i="0" dirty="0">
                <a:effectLst/>
                <a:latin typeface="Linux Libertine"/>
              </a:rPr>
              <a:t>Conduit and </a:t>
            </a:r>
            <a:r>
              <a:rPr lang="en-US" sz="4400" b="1" dirty="0">
                <a:solidFill>
                  <a:srgbClr val="000000"/>
                </a:solidFill>
                <a:latin typeface="MuseoSans-300"/>
              </a:rPr>
              <a:t>Sink OFCs </a:t>
            </a:r>
            <a:endParaRPr lang="en-US" b="1" dirty="0"/>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18</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56447"/>
            <a:ext cx="9679640" cy="4941794"/>
          </a:xfrm>
        </p:spPr>
        <p:txBody>
          <a:bodyPr>
            <a:noAutofit/>
          </a:bodyPr>
          <a:lstStyle/>
          <a:p>
            <a:pPr marL="457200" indent="-457200">
              <a:lnSpc>
                <a:spcPct val="107000"/>
              </a:lnSpc>
              <a:spcBef>
                <a:spcPts val="0"/>
              </a:spcBef>
              <a:buFont typeface="Wingdings" panose="05000000000000000000" pitchFamily="2" charset="2"/>
              <a:buChar char="q"/>
            </a:pPr>
            <a:r>
              <a:rPr lang="en-US" sz="2400" b="1" dirty="0">
                <a:solidFill>
                  <a:srgbClr val="000000"/>
                </a:solidFill>
                <a:latin typeface="MuseoSans-300"/>
              </a:rPr>
              <a:t>Sink OFCs </a:t>
            </a:r>
          </a:p>
          <a:p>
            <a:pPr marL="457200" indent="0">
              <a:lnSpc>
                <a:spcPct val="100000"/>
              </a:lnSpc>
              <a:spcBef>
                <a:spcPts val="0"/>
              </a:spcBef>
              <a:spcAft>
                <a:spcPts val="800"/>
              </a:spcAft>
              <a:buNone/>
            </a:pPr>
            <a:r>
              <a:rPr lang="en-US" sz="1800" dirty="0">
                <a:solidFill>
                  <a:srgbClr val="000000"/>
                </a:solidFill>
                <a:latin typeface="MuseoSans-300"/>
              </a:rPr>
              <a:t>Sink OFCs cover a broad range of locations from very small countries (e.g. the Marshall Islands), to major global financial </a:t>
            </a:r>
            <a:r>
              <a:rPr lang="en-US" sz="1800" dirty="0" err="1">
                <a:solidFill>
                  <a:srgbClr val="000000"/>
                </a:solidFill>
                <a:latin typeface="MuseoSans-300"/>
              </a:rPr>
              <a:t>centres</a:t>
            </a:r>
            <a:r>
              <a:rPr lang="en-US" sz="1800" dirty="0">
                <a:solidFill>
                  <a:srgbClr val="000000"/>
                </a:solidFill>
                <a:latin typeface="MuseoSans-300"/>
              </a:rPr>
              <a:t> (e.g. Hong Kong).</a:t>
            </a:r>
          </a:p>
          <a:p>
            <a:pPr marL="457200" indent="0">
              <a:lnSpc>
                <a:spcPct val="100000"/>
              </a:lnSpc>
              <a:spcBef>
                <a:spcPts val="0"/>
              </a:spcBef>
              <a:spcAft>
                <a:spcPts val="800"/>
              </a:spcAft>
              <a:buNone/>
            </a:pPr>
            <a:r>
              <a:rPr lang="en-US" sz="1800" dirty="0">
                <a:solidFill>
                  <a:srgbClr val="000000"/>
                </a:solidFill>
                <a:latin typeface="MuseoSans-300"/>
              </a:rPr>
              <a:t>Just because funds reach a Sink OFC, does not mean that they remain dormant. Quite the contrary, the funds can be invested in assets all over the world, but their legal ownership and future gains remain in the Sink OFC. For example, the circa US$1 trillion of US company offshore cash is held in Sink OFCs (esp. the Caribbean).</a:t>
            </a:r>
          </a:p>
          <a:p>
            <a:pPr marL="457200" marR="0" indent="-457200">
              <a:lnSpc>
                <a:spcPct val="107000"/>
              </a:lnSpc>
              <a:spcBef>
                <a:spcPts val="0"/>
              </a:spcBef>
              <a:buFont typeface="Wingdings" panose="05000000000000000000" pitchFamily="2" charset="2"/>
              <a:buChar char="q"/>
            </a:pPr>
            <a:r>
              <a:rPr lang="en-US" sz="2400" b="1" i="0" dirty="0">
                <a:solidFill>
                  <a:srgbClr val="000000"/>
                </a:solidFill>
                <a:effectLst/>
                <a:latin typeface="MuseoSans-300"/>
              </a:rPr>
              <a:t>Conduit OFCs </a:t>
            </a:r>
          </a:p>
          <a:p>
            <a:pPr marL="457200" marR="0" indent="0">
              <a:lnSpc>
                <a:spcPct val="100000"/>
              </a:lnSpc>
              <a:spcBef>
                <a:spcPts val="0"/>
              </a:spcBef>
              <a:spcAft>
                <a:spcPts val="800"/>
              </a:spcAft>
              <a:buNone/>
            </a:pPr>
            <a:r>
              <a:rPr lang="en-US" sz="1800" i="0" dirty="0">
                <a:solidFill>
                  <a:srgbClr val="000000"/>
                </a:solidFill>
                <a:effectLst/>
                <a:latin typeface="MuseoSans-300"/>
              </a:rPr>
              <a:t>Conduit OFCs are described as having advanced legal and tax systems designed to enable corporations to route funds from high tax locations (e.g. Germany) to the sink OFCs (e.g. Bermuda). They tend to have attractive "holding company" regimes (e.g. no withholding taxes, foreign dividends exempt from taxes, capital gains reliefs, full double–tax relief), advanced tax treatment of intellectual property regimes, and large global networks of bilateral tax treaties.</a:t>
            </a:r>
          </a:p>
          <a:p>
            <a:pPr marL="457200" indent="-457200">
              <a:lnSpc>
                <a:spcPct val="107000"/>
              </a:lnSpc>
              <a:spcBef>
                <a:spcPts val="0"/>
              </a:spcBef>
              <a:buFont typeface="Wingdings" panose="05000000000000000000" pitchFamily="2" charset="2"/>
              <a:buChar char="q"/>
            </a:pPr>
            <a:r>
              <a:rPr lang="en-US" sz="2400" dirty="0">
                <a:solidFill>
                  <a:srgbClr val="000000"/>
                </a:solidFill>
                <a:latin typeface="MuseoSans-300"/>
              </a:rPr>
              <a:t>While </a:t>
            </a:r>
            <a:r>
              <a:rPr lang="en-US" sz="2400" b="1" dirty="0">
                <a:solidFill>
                  <a:srgbClr val="000000"/>
                </a:solidFill>
                <a:latin typeface="MuseoSans-300"/>
              </a:rPr>
              <a:t>sink-OFCs store capital, conduit-OFCs facilitate the movement of capital between sink-OFCs and other countries.</a:t>
            </a: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Global FDI Network: Searching for Ultimate Investors.” IMF Working Paper 17/258, IMF, Washington, DC. November 17, 2017</a:t>
            </a:r>
          </a:p>
          <a:p>
            <a:pPr algn="l"/>
            <a:r>
              <a:rPr lang="en-GB" sz="1400" dirty="0">
                <a:solidFill>
                  <a:schemeClr val="bg1"/>
                </a:solidFill>
                <a:hlinkClick r:id="rId3"/>
              </a:rPr>
              <a:t>https://www.imf.org/en/Publications/WP/Issues/2017/11/17/The-Global-FDI-Network-Searching-for-Ultimate-Investors-45414</a:t>
            </a:r>
            <a:r>
              <a:rPr lang="en-GB" sz="1400" dirty="0">
                <a:solidFill>
                  <a:schemeClr val="bg1"/>
                </a:solidFill>
              </a:rPr>
              <a:t> </a:t>
            </a:r>
          </a:p>
        </p:txBody>
      </p:sp>
    </p:spTree>
    <p:extLst>
      <p:ext uri="{BB962C8B-B14F-4D97-AF65-F5344CB8AC3E}">
        <p14:creationId xmlns:p14="http://schemas.microsoft.com/office/powerpoint/2010/main" val="638738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b="1" i="0" dirty="0">
                <a:effectLst/>
                <a:latin typeface="Linux Libertine"/>
              </a:rPr>
              <a:t>Conduit OFCs</a:t>
            </a:r>
            <a:endParaRPr lang="en-US" b="1" dirty="0"/>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19</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011382"/>
            <a:ext cx="9679640" cy="5086859"/>
          </a:xfrm>
        </p:spPr>
        <p:txBody>
          <a:bodyPr>
            <a:noAutofit/>
          </a:bodyPr>
          <a:lstStyle/>
          <a:p>
            <a:pPr marL="457200" indent="-457200">
              <a:lnSpc>
                <a:spcPct val="100000"/>
              </a:lnSpc>
              <a:spcBef>
                <a:spcPts val="0"/>
              </a:spcBef>
              <a:spcAft>
                <a:spcPts val="800"/>
              </a:spcAft>
              <a:buFont typeface="Wingdings" panose="05000000000000000000" pitchFamily="2" charset="2"/>
              <a:buChar char="q"/>
            </a:pPr>
            <a:r>
              <a:rPr lang="en-US" sz="2000" b="1" dirty="0">
                <a:solidFill>
                  <a:srgbClr val="000000"/>
                </a:solidFill>
                <a:latin typeface="MuseoSans-300"/>
              </a:rPr>
              <a:t>CORPNET</a:t>
            </a:r>
            <a:r>
              <a:rPr lang="en-US" sz="2000" dirty="0">
                <a:solidFill>
                  <a:srgbClr val="000000"/>
                </a:solidFill>
                <a:latin typeface="MuseoSans-300"/>
              </a:rPr>
              <a:t>'s top five global conduit OFCs channel 47% of corporate offshore connections and include the following:</a:t>
            </a:r>
          </a:p>
          <a:p>
            <a:pPr marL="914400" lvl="1" indent="-457200">
              <a:lnSpc>
                <a:spcPct val="100000"/>
              </a:lnSpc>
              <a:spcBef>
                <a:spcPts val="0"/>
              </a:spcBef>
              <a:buFont typeface="+mj-lt"/>
              <a:buAutoNum type="romanUcPeriod"/>
            </a:pPr>
            <a:r>
              <a:rPr lang="en-US" sz="2000" b="1" dirty="0">
                <a:solidFill>
                  <a:srgbClr val="0000FF"/>
                </a:solidFill>
                <a:latin typeface="MuseoSans-300"/>
              </a:rPr>
              <a:t>Netherlands</a:t>
            </a:r>
            <a:r>
              <a:rPr lang="en-US" sz="2000" dirty="0">
                <a:solidFill>
                  <a:srgbClr val="000000"/>
                </a:solidFill>
                <a:latin typeface="MuseoSans-300"/>
              </a:rPr>
              <a:t> – the largest global conduit OFC (by total connections), with dense links from the EU–28 (via the "Dutch Sandwich"), to the EU sink OFC of Luxembourg, and the Caribbean sink OFC "triad" of Bermuda/BVI/Cayman.</a:t>
            </a:r>
          </a:p>
          <a:p>
            <a:pPr marL="914400" lvl="1" indent="-457200">
              <a:lnSpc>
                <a:spcPct val="100000"/>
              </a:lnSpc>
              <a:spcBef>
                <a:spcPts val="0"/>
              </a:spcBef>
              <a:buFont typeface="+mj-lt"/>
              <a:buAutoNum type="romanUcPeriod"/>
            </a:pPr>
            <a:r>
              <a:rPr lang="en-US" sz="2000" b="1" dirty="0">
                <a:solidFill>
                  <a:srgbClr val="0000FF"/>
                </a:solidFill>
                <a:latin typeface="MuseoSans-300"/>
              </a:rPr>
              <a:t>United Kingdom </a:t>
            </a:r>
            <a:r>
              <a:rPr lang="en-US" sz="2000" dirty="0">
                <a:solidFill>
                  <a:srgbClr val="000000"/>
                </a:solidFill>
                <a:latin typeface="MuseoSans-300"/>
              </a:rPr>
              <a:t>– second-largest conduit OFC (by total connections), with dense links from Europe to Asia; 18 of the 24 sink OFCs are current, or past, dependencies of the UK.</a:t>
            </a:r>
          </a:p>
          <a:p>
            <a:pPr marL="914400" lvl="1" indent="-457200">
              <a:lnSpc>
                <a:spcPct val="100000"/>
              </a:lnSpc>
              <a:spcBef>
                <a:spcPts val="0"/>
              </a:spcBef>
              <a:buFont typeface="+mj-lt"/>
              <a:buAutoNum type="romanUcPeriod"/>
            </a:pPr>
            <a:r>
              <a:rPr lang="en-US" sz="2000" b="1" dirty="0">
                <a:solidFill>
                  <a:srgbClr val="0000FF"/>
                </a:solidFill>
                <a:latin typeface="MuseoSans-300"/>
              </a:rPr>
              <a:t>Switzerland</a:t>
            </a:r>
            <a:r>
              <a:rPr lang="en-US" sz="2000" dirty="0">
                <a:solidFill>
                  <a:srgbClr val="000000"/>
                </a:solidFill>
                <a:latin typeface="MuseoSans-300"/>
              </a:rPr>
              <a:t> – a major conduit OFC with a very dense network of connections with Jersey, the fourth-largest sink OFC.</a:t>
            </a:r>
          </a:p>
          <a:p>
            <a:pPr marL="914400" lvl="1" indent="-457200">
              <a:lnSpc>
                <a:spcPct val="100000"/>
              </a:lnSpc>
              <a:spcBef>
                <a:spcPts val="0"/>
              </a:spcBef>
              <a:buFont typeface="+mj-lt"/>
              <a:buAutoNum type="romanUcPeriod"/>
            </a:pPr>
            <a:r>
              <a:rPr lang="en-US" sz="2000" b="1" dirty="0">
                <a:solidFill>
                  <a:srgbClr val="0000FF"/>
                </a:solidFill>
                <a:latin typeface="MuseoSans-300"/>
              </a:rPr>
              <a:t>Singapore</a:t>
            </a:r>
            <a:r>
              <a:rPr lang="en-US" sz="2000" dirty="0">
                <a:solidFill>
                  <a:srgbClr val="000000"/>
                </a:solidFill>
                <a:latin typeface="MuseoSans-300"/>
              </a:rPr>
              <a:t> – the main conduit OFC for Asia, and densely connected to the two major Asian sink OFCs of Hong Kong and Taiwan.</a:t>
            </a:r>
          </a:p>
          <a:p>
            <a:pPr marL="914400" lvl="1" indent="-457200">
              <a:lnSpc>
                <a:spcPct val="100000"/>
              </a:lnSpc>
              <a:spcBef>
                <a:spcPts val="0"/>
              </a:spcBef>
              <a:buFont typeface="+mj-lt"/>
              <a:buAutoNum type="romanUcPeriod"/>
            </a:pPr>
            <a:r>
              <a:rPr lang="en-US" sz="2000" b="1" dirty="0">
                <a:solidFill>
                  <a:srgbClr val="0000FF"/>
                </a:solidFill>
                <a:latin typeface="MuseoSans-300"/>
              </a:rPr>
              <a:t>Ireland</a:t>
            </a:r>
            <a:r>
              <a:rPr lang="en-US" sz="2000" dirty="0">
                <a:solidFill>
                  <a:srgbClr val="000000"/>
                </a:solidFill>
                <a:latin typeface="MuseoSans-300"/>
              </a:rPr>
              <a:t> – very dense connections with the US, with very dense connections to sink OFC Luxembourg, an established "backdoor" out of the Irish tax system.</a:t>
            </a:r>
          </a:p>
          <a:p>
            <a:pPr marL="457200" indent="-457200">
              <a:lnSpc>
                <a:spcPct val="100000"/>
              </a:lnSpc>
              <a:spcBef>
                <a:spcPts val="0"/>
              </a:spcBef>
              <a:spcAft>
                <a:spcPts val="800"/>
              </a:spcAft>
              <a:buFont typeface="Wingdings" panose="05000000000000000000" pitchFamily="2" charset="2"/>
              <a:buChar char="q"/>
            </a:pPr>
            <a:r>
              <a:rPr lang="en-US" sz="2000" dirty="0">
                <a:solidFill>
                  <a:srgbClr val="000000"/>
                </a:solidFill>
                <a:latin typeface="MuseoSans-300"/>
              </a:rPr>
              <a:t>The Netherlands and the United Kingdom are the largest conduits, with values going through them twice the value of the next largest country (Luxembourg)</a:t>
            </a: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27094" y="6356350"/>
            <a:ext cx="9782735"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MuseoSans-300"/>
              </a:rPr>
              <a:t>"Uncovering Offshore Financial Centers: Conduits and Sinks in the Global </a:t>
            </a:r>
            <a:r>
              <a:rPr lang="en-US" sz="1400" b="1" dirty="0">
                <a:solidFill>
                  <a:srgbClr val="0000FF"/>
                </a:solidFill>
                <a:effectLst/>
                <a:latin typeface="MuseoSans-300"/>
              </a:rPr>
              <a:t>Corp</a:t>
            </a:r>
            <a:r>
              <a:rPr lang="en-US" sz="1400" dirty="0">
                <a:solidFill>
                  <a:schemeClr val="bg1"/>
                </a:solidFill>
                <a:effectLst/>
                <a:latin typeface="MuseoSans-300"/>
              </a:rPr>
              <a:t>orate Ownership </a:t>
            </a:r>
            <a:r>
              <a:rPr lang="en-US" sz="1400" b="1" dirty="0">
                <a:solidFill>
                  <a:srgbClr val="0000FF"/>
                </a:solidFill>
                <a:effectLst/>
                <a:latin typeface="MuseoSans-300"/>
              </a:rPr>
              <a:t>Net</a:t>
            </a:r>
            <a:r>
              <a:rPr lang="en-US" sz="1400" dirty="0">
                <a:solidFill>
                  <a:schemeClr val="bg1"/>
                </a:solidFill>
                <a:effectLst/>
                <a:latin typeface="MuseoSans-300"/>
              </a:rPr>
              <a:t>work“ by Javier Garcia-Bernardo, Jan </a:t>
            </a:r>
            <a:r>
              <a:rPr lang="en-US" sz="1400" dirty="0" err="1">
                <a:solidFill>
                  <a:schemeClr val="bg1"/>
                </a:solidFill>
                <a:effectLst/>
                <a:latin typeface="MuseoSans-300"/>
              </a:rPr>
              <a:t>Fichtner</a:t>
            </a:r>
            <a:r>
              <a:rPr lang="en-US" sz="1400" dirty="0">
                <a:solidFill>
                  <a:schemeClr val="bg1"/>
                </a:solidFill>
                <a:effectLst/>
                <a:latin typeface="MuseoSans-300"/>
              </a:rPr>
              <a:t>, Frank W. Takes &amp; </a:t>
            </a:r>
            <a:r>
              <a:rPr lang="en-US" sz="1400" dirty="0" err="1">
                <a:solidFill>
                  <a:schemeClr val="bg1"/>
                </a:solidFill>
                <a:effectLst/>
                <a:latin typeface="MuseoSans-300"/>
              </a:rPr>
              <a:t>Eelke</a:t>
            </a:r>
            <a:r>
              <a:rPr lang="en-US" sz="1400" dirty="0">
                <a:solidFill>
                  <a:schemeClr val="bg1"/>
                </a:solidFill>
                <a:effectLst/>
                <a:latin typeface="MuseoSans-300"/>
              </a:rPr>
              <a:t> M. Heemskerk, </a:t>
            </a:r>
            <a:r>
              <a:rPr lang="en-US" sz="1400" dirty="0">
                <a:solidFill>
                  <a:schemeClr val="bg1"/>
                </a:solidFill>
                <a:effectLst/>
                <a:latin typeface="MuseoSans-300"/>
                <a:hlinkClick r:id="rId3"/>
              </a:rPr>
              <a:t>https://www.nature.com/articles/s41598-017-06322-9.pdf</a:t>
            </a:r>
            <a:r>
              <a:rPr lang="en-US" sz="1400" dirty="0">
                <a:solidFill>
                  <a:schemeClr val="bg1"/>
                </a:solidFill>
                <a:effectLst/>
                <a:latin typeface="MuseoSans-300"/>
              </a:rPr>
              <a:t>   </a:t>
            </a:r>
            <a:endParaRPr lang="en-GB" sz="1400" dirty="0">
              <a:solidFill>
                <a:schemeClr val="bg1"/>
              </a:solidFill>
            </a:endParaRPr>
          </a:p>
        </p:txBody>
      </p:sp>
    </p:spTree>
    <p:extLst>
      <p:ext uri="{BB962C8B-B14F-4D97-AF65-F5344CB8AC3E}">
        <p14:creationId xmlns:p14="http://schemas.microsoft.com/office/powerpoint/2010/main" val="333406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sz="3200" b="1" dirty="0">
                <a:latin typeface="Linux Libertine"/>
              </a:rPr>
              <a:t>Foreign Direct Investment (FDI)</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2</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56447"/>
            <a:ext cx="9679640" cy="4941794"/>
          </a:xfrm>
        </p:spPr>
        <p:txBody>
          <a:bodyPr>
            <a:noAutofit/>
          </a:bodyPr>
          <a:lstStyle/>
          <a:p>
            <a:pPr marL="457200" marR="0" indent="-457200">
              <a:lnSpc>
                <a:spcPct val="107000"/>
              </a:lnSpc>
              <a:spcBef>
                <a:spcPts val="0"/>
              </a:spcBef>
              <a:spcAft>
                <a:spcPts val="800"/>
              </a:spcAft>
              <a:buFont typeface="Wingdings" panose="05000000000000000000" pitchFamily="2" charset="2"/>
              <a:buChar char="q"/>
            </a:pPr>
            <a:r>
              <a:rPr lang="en-US" sz="2400" dirty="0">
                <a:solidFill>
                  <a:srgbClr val="000000"/>
                </a:solidFill>
                <a:effectLst/>
                <a:latin typeface="MuseoSans-300"/>
              </a:rPr>
              <a:t>Foreign direct investment (FDI) is often an important driver  for genuine international economic integration, stimulating growth and job creation and boosting productivity through transfers of</a:t>
            </a:r>
            <a:r>
              <a:rPr lang="en-US" sz="2400" b="1" baseline="30000" dirty="0">
                <a:solidFill>
                  <a:srgbClr val="0000FF"/>
                </a:solidFill>
                <a:effectLst/>
                <a:latin typeface="MuseoSans-300"/>
              </a:rPr>
              <a:t>*)</a:t>
            </a:r>
            <a:r>
              <a:rPr lang="en-US" sz="2400" dirty="0">
                <a:solidFill>
                  <a:srgbClr val="000000"/>
                </a:solidFill>
                <a:effectLst/>
                <a:latin typeface="MuseoSans-300"/>
              </a:rPr>
              <a:t>:</a:t>
            </a:r>
          </a:p>
          <a:p>
            <a:pPr marL="1257300" marR="0" indent="-342900">
              <a:lnSpc>
                <a:spcPct val="107000"/>
              </a:lnSpc>
              <a:spcBef>
                <a:spcPts val="0"/>
              </a:spcBef>
              <a:spcAft>
                <a:spcPts val="800"/>
              </a:spcAft>
              <a:buFont typeface="Wingdings" panose="05000000000000000000" pitchFamily="2" charset="2"/>
              <a:buChar char="ü"/>
            </a:pPr>
            <a:r>
              <a:rPr lang="en-US" sz="2400" dirty="0">
                <a:solidFill>
                  <a:srgbClr val="000000"/>
                </a:solidFill>
                <a:effectLst/>
                <a:latin typeface="MuseoSans-300"/>
              </a:rPr>
              <a:t>Capital, </a:t>
            </a:r>
          </a:p>
          <a:p>
            <a:pPr marL="1257300" marR="0" indent="-342900">
              <a:lnSpc>
                <a:spcPct val="107000"/>
              </a:lnSpc>
              <a:spcBef>
                <a:spcPts val="0"/>
              </a:spcBef>
              <a:spcAft>
                <a:spcPts val="800"/>
              </a:spcAft>
              <a:buFont typeface="Wingdings" panose="05000000000000000000" pitchFamily="2" charset="2"/>
              <a:buChar char="ü"/>
            </a:pPr>
            <a:r>
              <a:rPr lang="en-US" sz="2400" dirty="0">
                <a:solidFill>
                  <a:srgbClr val="000000"/>
                </a:solidFill>
                <a:effectLst/>
                <a:latin typeface="MuseoSans-300"/>
              </a:rPr>
              <a:t>Skills, and </a:t>
            </a:r>
          </a:p>
          <a:p>
            <a:pPr marL="1257300" marR="0" indent="-342900">
              <a:lnSpc>
                <a:spcPct val="107000"/>
              </a:lnSpc>
              <a:spcBef>
                <a:spcPts val="0"/>
              </a:spcBef>
              <a:spcAft>
                <a:spcPts val="800"/>
              </a:spcAft>
              <a:buFont typeface="Wingdings" panose="05000000000000000000" pitchFamily="2" charset="2"/>
              <a:buChar char="ü"/>
            </a:pPr>
            <a:r>
              <a:rPr lang="en-US" sz="2400" dirty="0">
                <a:solidFill>
                  <a:srgbClr val="000000"/>
                </a:solidFill>
                <a:effectLst/>
                <a:latin typeface="MuseoSans-300"/>
              </a:rPr>
              <a:t>Technology. </a:t>
            </a:r>
          </a:p>
          <a:p>
            <a:pPr marL="457200" marR="0" indent="-457200">
              <a:lnSpc>
                <a:spcPct val="107000"/>
              </a:lnSpc>
              <a:spcBef>
                <a:spcPts val="0"/>
              </a:spcBef>
              <a:spcAft>
                <a:spcPts val="800"/>
              </a:spcAft>
              <a:buFont typeface="Wingdings" panose="05000000000000000000" pitchFamily="2" charset="2"/>
              <a:buChar char="q"/>
            </a:pPr>
            <a:r>
              <a:rPr lang="en-US" sz="2400" dirty="0">
                <a:solidFill>
                  <a:srgbClr val="000000"/>
                </a:solidFill>
                <a:effectLst/>
                <a:latin typeface="MuseoSans-300"/>
              </a:rPr>
              <a:t>Therefore, many countries have policies to attract more of it.</a:t>
            </a:r>
          </a:p>
          <a:p>
            <a:pPr marL="457200" marR="0" indent="-457200">
              <a:lnSpc>
                <a:spcPct val="107000"/>
              </a:lnSpc>
              <a:spcBef>
                <a:spcPts val="0"/>
              </a:spcBef>
              <a:spcAft>
                <a:spcPts val="800"/>
              </a:spcAft>
              <a:buFont typeface="Wingdings" panose="05000000000000000000" pitchFamily="2" charset="2"/>
              <a:buChar char="q"/>
            </a:pPr>
            <a:r>
              <a:rPr lang="en-US" sz="2400" dirty="0">
                <a:solidFill>
                  <a:srgbClr val="000000"/>
                </a:solidFill>
                <a:effectLst/>
                <a:latin typeface="MuseoSans-300"/>
              </a:rPr>
              <a:t>The GCC member countries are no exception.</a:t>
            </a:r>
          </a:p>
          <a:p>
            <a:pPr marL="0" marR="0" indent="0">
              <a:lnSpc>
                <a:spcPct val="107000"/>
              </a:lnSpc>
              <a:spcBef>
                <a:spcPts val="0"/>
              </a:spcBef>
              <a:spcAft>
                <a:spcPts val="800"/>
              </a:spcAft>
              <a:buNone/>
            </a:pPr>
            <a:endParaRPr lang="en-US" sz="2400" i="0" dirty="0">
              <a:solidFill>
                <a:srgbClr val="000000"/>
              </a:solidFill>
              <a:effectLst/>
              <a:latin typeface="MuseoSans-300"/>
            </a:endParaRPr>
          </a:p>
          <a:p>
            <a:pPr marL="742950" marR="0" indent="-285750">
              <a:lnSpc>
                <a:spcPct val="107000"/>
              </a:lnSpc>
              <a:spcBef>
                <a:spcPts val="0"/>
              </a:spcBef>
              <a:spcAft>
                <a:spcPts val="800"/>
              </a:spcAft>
              <a:buFont typeface="Wingdings" panose="05000000000000000000" pitchFamily="2" charset="2"/>
              <a:buChar char="Ø"/>
            </a:pPr>
            <a:endParaRPr lang="en-US" sz="2400" b="0" i="0" dirty="0">
              <a:solidFill>
                <a:srgbClr val="000000"/>
              </a:solidFill>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60" y="6285600"/>
            <a:ext cx="9735670" cy="572400"/>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Rise of Phantom Investments”, </a:t>
            </a:r>
            <a:r>
              <a:rPr lang="en-US" sz="14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Jannick</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en-US" sz="14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Damgaard</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Thomas </a:t>
            </a:r>
            <a:r>
              <a:rPr lang="en-US" sz="14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Elkjaer</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Niels Johannesen; IMF Washington, DC. September, 2019</a:t>
            </a:r>
          </a:p>
          <a:p>
            <a:pPr algn="l"/>
            <a:r>
              <a:rPr lang="en-GB" sz="1400" dirty="0">
                <a:solidFill>
                  <a:schemeClr val="bg1"/>
                </a:solidFill>
                <a:hlinkClick r:id="rId3"/>
              </a:rPr>
              <a:t>https://www.imf.org/en/Publications/fandd/issues/2019/09/the-rise-of-phantom-FDI-in-tax-havens-damgaard</a:t>
            </a:r>
            <a:r>
              <a:rPr lang="en-GB" sz="1400" dirty="0">
                <a:solidFill>
                  <a:schemeClr val="bg1"/>
                </a:solidFill>
              </a:rPr>
              <a:t> </a:t>
            </a:r>
          </a:p>
        </p:txBody>
      </p:sp>
    </p:spTree>
    <p:extLst>
      <p:ext uri="{BB962C8B-B14F-4D97-AF65-F5344CB8AC3E}">
        <p14:creationId xmlns:p14="http://schemas.microsoft.com/office/powerpoint/2010/main" val="263434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b="1" i="0" dirty="0">
                <a:effectLst/>
                <a:latin typeface="Linux Libertine"/>
              </a:rPr>
              <a:t>Sink OFCs</a:t>
            </a:r>
            <a:endParaRPr lang="en-US" b="1" dirty="0"/>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20</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011382"/>
            <a:ext cx="9679640" cy="5344968"/>
          </a:xfrm>
        </p:spPr>
        <p:txBody>
          <a:bodyPr>
            <a:noAutofit/>
          </a:bodyPr>
          <a:lstStyle/>
          <a:p>
            <a:pPr marL="346075" indent="-346075">
              <a:lnSpc>
                <a:spcPct val="107000"/>
              </a:lnSpc>
              <a:spcBef>
                <a:spcPts val="0"/>
              </a:spcBef>
              <a:spcAft>
                <a:spcPts val="800"/>
              </a:spcAft>
              <a:buFont typeface="Wingdings" panose="05000000000000000000" pitchFamily="2" charset="2"/>
              <a:buChar char="q"/>
            </a:pPr>
            <a:r>
              <a:rPr lang="en-US" sz="2000" dirty="0">
                <a:solidFill>
                  <a:srgbClr val="000000"/>
                </a:solidFill>
                <a:latin typeface="MuseoSans-300"/>
              </a:rPr>
              <a:t>The </a:t>
            </a:r>
            <a:r>
              <a:rPr lang="en-US" sz="2000" b="1" dirty="0">
                <a:solidFill>
                  <a:srgbClr val="000000"/>
                </a:solidFill>
                <a:latin typeface="MuseoSans-300"/>
              </a:rPr>
              <a:t>CORPNET</a:t>
            </a:r>
            <a:r>
              <a:rPr lang="en-US" sz="2000" dirty="0">
                <a:solidFill>
                  <a:srgbClr val="000000"/>
                </a:solidFill>
                <a:latin typeface="MuseoSans-300"/>
              </a:rPr>
              <a:t> Report highlighted some interesting aspects of the 24 Sink OFCs:</a:t>
            </a:r>
          </a:p>
          <a:p>
            <a:pPr marL="858838" lvl="1" indent="-401638">
              <a:lnSpc>
                <a:spcPct val="100000"/>
              </a:lnSpc>
              <a:spcBef>
                <a:spcPts val="0"/>
              </a:spcBef>
              <a:buFont typeface="+mj-lt"/>
              <a:buAutoNum type="romanUcPeriod"/>
            </a:pPr>
            <a:r>
              <a:rPr lang="en-US" sz="1600" b="1" i="0" u="none" strike="noStrike" baseline="0" dirty="0">
                <a:solidFill>
                  <a:srgbClr val="0000FF"/>
                </a:solidFill>
                <a:latin typeface="Calibri" panose="020F0502020204030204" pitchFamily="34" charset="0"/>
              </a:rPr>
              <a:t>British Virgin Islands</a:t>
            </a:r>
            <a:r>
              <a:rPr lang="en-US" sz="1600" b="0" i="0" u="none" strike="noStrike" baseline="0" dirty="0">
                <a:solidFill>
                  <a:srgbClr val="000000"/>
                </a:solidFill>
                <a:latin typeface="Calibri" panose="020F0502020204030204" pitchFamily="34" charset="0"/>
              </a:rPr>
              <a:t> – in terms of connections, the </a:t>
            </a:r>
            <a:r>
              <a:rPr lang="en-US" sz="1600" b="1" i="0" u="none" strike="noStrike" baseline="0" dirty="0">
                <a:solidFill>
                  <a:srgbClr val="0000FF"/>
                </a:solidFill>
                <a:latin typeface="Calibri" panose="020F0502020204030204" pitchFamily="34" charset="0"/>
              </a:rPr>
              <a:t>BVI</a:t>
            </a:r>
            <a:r>
              <a:rPr lang="en-US" sz="1600" b="0" i="0" u="none" strike="noStrike" baseline="0" dirty="0">
                <a:solidFill>
                  <a:srgbClr val="000000"/>
                </a:solidFill>
                <a:latin typeface="Calibri" panose="020F0502020204030204" pitchFamily="34" charset="0"/>
              </a:rPr>
              <a:t> was the "</a:t>
            </a:r>
            <a:r>
              <a:rPr lang="en-US" sz="1600" b="1" i="0" u="none" strike="noStrike" baseline="0" dirty="0">
                <a:solidFill>
                  <a:srgbClr val="0000FF"/>
                </a:solidFill>
                <a:latin typeface="Calibri" panose="020F0502020204030204" pitchFamily="34" charset="0"/>
              </a:rPr>
              <a:t>Netherlands of sink OFCs</a:t>
            </a:r>
            <a:r>
              <a:rPr lang="en-US" sz="1600" b="0" i="0" u="none" strike="noStrike" baseline="0" dirty="0">
                <a:solidFill>
                  <a:srgbClr val="000000"/>
                </a:solidFill>
                <a:latin typeface="Calibri" panose="020F0502020204030204" pitchFamily="34" charset="0"/>
              </a:rPr>
              <a:t>" and </a:t>
            </a:r>
            <a:r>
              <a:rPr lang="en-US" sz="1600" b="1" i="0" u="none" strike="noStrike" baseline="0" dirty="0">
                <a:solidFill>
                  <a:srgbClr val="0000FF"/>
                </a:solidFill>
                <a:latin typeface="Calibri" panose="020F0502020204030204" pitchFamily="34" charset="0"/>
              </a:rPr>
              <a:t>heavily linked with the conduit OFC United Kingdom</a:t>
            </a:r>
            <a:r>
              <a:rPr lang="en-US" sz="1600" b="0" i="0" u="none" strike="noStrike" baseline="0" dirty="0">
                <a:solidFill>
                  <a:srgbClr val="000000"/>
                </a:solidFill>
                <a:latin typeface="Calibri" panose="020F0502020204030204" pitchFamily="34" charset="0"/>
              </a:rPr>
              <a:t>.	</a:t>
            </a:r>
          </a:p>
          <a:p>
            <a:pPr marL="858838" lvl="1" indent="-401638">
              <a:lnSpc>
                <a:spcPct val="100000"/>
              </a:lnSpc>
              <a:spcBef>
                <a:spcPts val="0"/>
              </a:spcBef>
              <a:buFont typeface="+mj-lt"/>
              <a:buAutoNum type="romanUcPeriod"/>
            </a:pPr>
            <a:r>
              <a:rPr lang="en-US" sz="1600" b="1" i="0" u="none" strike="noStrike" baseline="0" dirty="0">
                <a:solidFill>
                  <a:srgbClr val="0000FF"/>
                </a:solidFill>
                <a:latin typeface="Calibri" panose="020F0502020204030204" pitchFamily="34" charset="0"/>
              </a:rPr>
              <a:t>Luxembourg</a:t>
            </a:r>
            <a:r>
              <a:rPr lang="en-US" sz="1600" b="0" i="0" u="none" strike="noStrike" baseline="0" dirty="0">
                <a:solidFill>
                  <a:srgbClr val="000000"/>
                </a:solidFill>
                <a:latin typeface="Calibri" panose="020F0502020204030204" pitchFamily="34" charset="0"/>
              </a:rPr>
              <a:t> and </a:t>
            </a:r>
            <a:r>
              <a:rPr lang="en-US" sz="1600" b="1" u="none" strike="noStrike" baseline="0" dirty="0">
                <a:solidFill>
                  <a:srgbClr val="0000FF"/>
                </a:solidFill>
                <a:latin typeface="Calibri" panose="020F0502020204030204" pitchFamily="34" charset="0"/>
              </a:rPr>
              <a:t>Hong Kong</a:t>
            </a:r>
            <a:r>
              <a:rPr lang="en-US" sz="1600" b="0" i="0" u="none" strike="noStrike" baseline="0" dirty="0">
                <a:solidFill>
                  <a:srgbClr val="000000"/>
                </a:solidFill>
                <a:latin typeface="Calibri" panose="020F0502020204030204" pitchFamily="34" charset="0"/>
              </a:rPr>
              <a:t> – could have been considered conduit OFCs, but CORPNET's research showed they are even bigger sink OFCs (i.e. long-term homes for funds) for routing funds out of high-tax EU countries (Luxembourg) and out of China (Hong Kong).	</a:t>
            </a:r>
          </a:p>
          <a:p>
            <a:pPr marL="858838" lvl="1" indent="-401638">
              <a:lnSpc>
                <a:spcPct val="100000"/>
              </a:lnSpc>
              <a:spcBef>
                <a:spcPts val="0"/>
              </a:spcBef>
              <a:buFont typeface="+mj-lt"/>
              <a:buAutoNum type="romanUcPeriod"/>
            </a:pPr>
            <a:r>
              <a:rPr lang="en-US" sz="1600" b="1" i="0" u="none" strike="noStrike" baseline="0" dirty="0">
                <a:solidFill>
                  <a:srgbClr val="0000FF"/>
                </a:solidFill>
                <a:latin typeface="Calibri" panose="020F0502020204030204" pitchFamily="34" charset="0"/>
              </a:rPr>
              <a:t>Jersey</a:t>
            </a:r>
            <a:r>
              <a:rPr lang="en-US" sz="1600" b="0" i="0" u="none" strike="noStrike" baseline="0" dirty="0">
                <a:solidFill>
                  <a:srgbClr val="000000"/>
                </a:solidFill>
                <a:latin typeface="Calibri" panose="020F0502020204030204" pitchFamily="34" charset="0"/>
              </a:rPr>
              <a:t> – remains a unique link with major conduit OFC, </a:t>
            </a:r>
            <a:r>
              <a:rPr lang="en-US" sz="1600" b="1" i="0" u="none" strike="noStrike" baseline="0" dirty="0">
                <a:solidFill>
                  <a:srgbClr val="0000FF"/>
                </a:solidFill>
                <a:latin typeface="Calibri" panose="020F0502020204030204" pitchFamily="34" charset="0"/>
              </a:rPr>
              <a:t>Switzerland</a:t>
            </a:r>
            <a:r>
              <a:rPr lang="en-US" sz="1600" b="0" i="0" u="none" strike="noStrike" baseline="0" dirty="0">
                <a:solidFill>
                  <a:srgbClr val="000000"/>
                </a:solidFill>
                <a:latin typeface="Calibri" panose="020F0502020204030204" pitchFamily="34" charset="0"/>
              </a:rPr>
              <a:t> (because the study could not capture individual "Jersey trusts", it noted that the scale of Jersey could still be understated).	</a:t>
            </a:r>
          </a:p>
          <a:p>
            <a:pPr marL="858838" lvl="1" indent="-401638">
              <a:lnSpc>
                <a:spcPct val="100000"/>
              </a:lnSpc>
              <a:spcBef>
                <a:spcPts val="0"/>
              </a:spcBef>
              <a:buFont typeface="+mj-lt"/>
              <a:buAutoNum type="romanUcPeriod"/>
            </a:pPr>
            <a:r>
              <a:rPr lang="en-US" sz="1600" b="1" i="0" u="none" strike="noStrike" baseline="0" dirty="0">
                <a:solidFill>
                  <a:srgbClr val="0000FF"/>
                </a:solidFill>
                <a:latin typeface="Calibri" panose="020F0502020204030204" pitchFamily="34" charset="0"/>
              </a:rPr>
              <a:t>Bermuda</a:t>
            </a:r>
            <a:r>
              <a:rPr lang="en-US" sz="1600" b="0" i="0" u="none" strike="noStrike" baseline="0" dirty="0">
                <a:solidFill>
                  <a:srgbClr val="000000"/>
                </a:solidFill>
                <a:latin typeface="Calibri" panose="020F0502020204030204" pitchFamily="34" charset="0"/>
              </a:rPr>
              <a:t>, </a:t>
            </a:r>
            <a:r>
              <a:rPr lang="en-US" sz="1600" b="1" i="0" u="none" strike="noStrike" baseline="0" dirty="0">
                <a:solidFill>
                  <a:srgbClr val="0000FF"/>
                </a:solidFill>
                <a:latin typeface="Calibri" panose="020F0502020204030204" pitchFamily="34" charset="0"/>
              </a:rPr>
              <a:t>British Virgin Islands</a:t>
            </a:r>
            <a:r>
              <a:rPr lang="en-US" sz="1600" b="0" i="0" u="none" strike="noStrike" baseline="0" dirty="0">
                <a:solidFill>
                  <a:srgbClr val="000000"/>
                </a:solidFill>
                <a:latin typeface="Calibri" panose="020F0502020204030204" pitchFamily="34" charset="0"/>
              </a:rPr>
              <a:t>, </a:t>
            </a:r>
            <a:r>
              <a:rPr lang="en-US" sz="1600" b="1" i="0" u="none" strike="noStrike" baseline="0" dirty="0">
                <a:solidFill>
                  <a:srgbClr val="0000FF"/>
                </a:solidFill>
                <a:latin typeface="Calibri" panose="020F0502020204030204" pitchFamily="34" charset="0"/>
              </a:rPr>
              <a:t>Cayman Islands </a:t>
            </a:r>
            <a:r>
              <a:rPr lang="en-US" sz="1600" i="0" u="none" strike="noStrike" baseline="0" dirty="0">
                <a:latin typeface="Calibri" panose="020F0502020204030204" pitchFamily="34" charset="0"/>
              </a:rPr>
              <a:t>Triad –</a:t>
            </a:r>
            <a:r>
              <a:rPr lang="en-US" sz="1600" b="0" i="0" u="none" strike="noStrike" baseline="0" dirty="0">
                <a:solidFill>
                  <a:srgbClr val="000000"/>
                </a:solidFill>
                <a:latin typeface="Calibri" panose="020F0502020204030204" pitchFamily="34" charset="0"/>
              </a:rPr>
              <a:t> these three traditional tax havens are heavily interlinked and starting to present as one large Sink OFC.	</a:t>
            </a:r>
          </a:p>
          <a:p>
            <a:pPr marL="858838" lvl="1" indent="-401638">
              <a:lnSpc>
                <a:spcPct val="100000"/>
              </a:lnSpc>
              <a:spcBef>
                <a:spcPts val="0"/>
              </a:spcBef>
              <a:buFont typeface="+mj-lt"/>
              <a:buAutoNum type="romanUcPeriod"/>
            </a:pPr>
            <a:r>
              <a:rPr lang="en-US" sz="1600" b="1" i="0" u="none" strike="noStrike" baseline="0" dirty="0">
                <a:solidFill>
                  <a:srgbClr val="0000FF"/>
                </a:solidFill>
                <a:latin typeface="Calibri" panose="020F0502020204030204" pitchFamily="34" charset="0"/>
              </a:rPr>
              <a:t>Taiwan</a:t>
            </a:r>
            <a:r>
              <a:rPr lang="en-US" sz="1600" b="0" i="0" u="none" strike="noStrike" baseline="0" dirty="0">
                <a:solidFill>
                  <a:srgbClr val="000000"/>
                </a:solidFill>
                <a:latin typeface="Calibri" panose="020F0502020204030204" pitchFamily="34" charset="0"/>
              </a:rPr>
              <a:t> – has been a controversial entrant on several tax haven lists, and is identified as the 2nd largest Asian Sink OFC.	</a:t>
            </a:r>
          </a:p>
          <a:p>
            <a:pPr marL="858838" lvl="1" indent="-401638">
              <a:lnSpc>
                <a:spcPct val="100000"/>
              </a:lnSpc>
              <a:spcBef>
                <a:spcPts val="0"/>
              </a:spcBef>
              <a:buFont typeface="+mj-lt"/>
              <a:buAutoNum type="romanUcPeriod"/>
            </a:pPr>
            <a:r>
              <a:rPr lang="en-US" sz="1600" b="1" i="0" u="none" strike="noStrike" baseline="0" dirty="0">
                <a:solidFill>
                  <a:srgbClr val="0000FF"/>
                </a:solidFill>
                <a:latin typeface="Calibri" panose="020F0502020204030204" pitchFamily="34" charset="0"/>
              </a:rPr>
              <a:t>Cayman Islands</a:t>
            </a:r>
            <a:r>
              <a:rPr lang="en-US" sz="1600" b="0" i="0" u="none" strike="noStrike" baseline="0" dirty="0">
                <a:solidFill>
                  <a:srgbClr val="000000"/>
                </a:solidFill>
                <a:latin typeface="Calibri" panose="020F0502020204030204" pitchFamily="34" charset="0"/>
              </a:rPr>
              <a:t> – the Cayman Islands are becoming the biggest financial </a:t>
            </a:r>
            <a:r>
              <a:rPr lang="en-US" sz="1600" b="0" i="0" u="none" strike="noStrike" baseline="0" dirty="0" err="1">
                <a:solidFill>
                  <a:srgbClr val="000000"/>
                </a:solidFill>
                <a:latin typeface="Calibri" panose="020F0502020204030204" pitchFamily="34" charset="0"/>
              </a:rPr>
              <a:t>centre</a:t>
            </a:r>
            <a:r>
              <a:rPr lang="en-US" sz="1600" b="0" i="0" u="none" strike="noStrike" baseline="0" dirty="0">
                <a:solidFill>
                  <a:srgbClr val="000000"/>
                </a:solidFill>
                <a:latin typeface="Calibri" panose="020F0502020204030204" pitchFamily="34" charset="0"/>
              </a:rPr>
              <a:t> for Central and Latin America. 	</a:t>
            </a:r>
          </a:p>
          <a:p>
            <a:pPr marL="858838" lvl="1" indent="-401638">
              <a:lnSpc>
                <a:spcPct val="100000"/>
              </a:lnSpc>
              <a:spcBef>
                <a:spcPts val="0"/>
              </a:spcBef>
              <a:buFont typeface="+mj-lt"/>
              <a:buAutoNum type="romanUcPeriod"/>
            </a:pPr>
            <a:r>
              <a:rPr lang="en-US" sz="1600" b="1" i="0" u="none" strike="noStrike" baseline="0" dirty="0">
                <a:solidFill>
                  <a:srgbClr val="0000FF"/>
                </a:solidFill>
                <a:latin typeface="Calibri" panose="020F0502020204030204" pitchFamily="34" charset="0"/>
              </a:rPr>
              <a:t>Malta</a:t>
            </a:r>
            <a:r>
              <a:rPr lang="en-US" sz="1600" b="0" i="0" u="none" strike="noStrike" baseline="0" dirty="0">
                <a:solidFill>
                  <a:srgbClr val="000000"/>
                </a:solidFill>
                <a:latin typeface="Calibri" panose="020F0502020204030204" pitchFamily="34" charset="0"/>
              </a:rPr>
              <a:t> – the report highlights the rise of sink OFC Malta as an emerging tax haven "inside" the EU, which has been a source of wider media scrutiny.	</a:t>
            </a:r>
          </a:p>
          <a:p>
            <a:pPr marL="858838" lvl="1" indent="-401638">
              <a:lnSpc>
                <a:spcPct val="100000"/>
              </a:lnSpc>
              <a:spcBef>
                <a:spcPts val="0"/>
              </a:spcBef>
              <a:buFont typeface="+mj-lt"/>
              <a:buAutoNum type="romanUcPeriod"/>
            </a:pPr>
            <a:r>
              <a:rPr lang="en-US" sz="1600" b="1" i="0" u="none" strike="noStrike" baseline="0" dirty="0">
                <a:solidFill>
                  <a:srgbClr val="0000FF"/>
                </a:solidFill>
                <a:latin typeface="Calibri" panose="020F0502020204030204" pitchFamily="34" charset="0"/>
              </a:rPr>
              <a:t>Mauritius</a:t>
            </a:r>
            <a:r>
              <a:rPr lang="en-US" sz="1600" b="0" i="0" u="none" strike="noStrike" baseline="0" dirty="0">
                <a:solidFill>
                  <a:srgbClr val="000000"/>
                </a:solidFill>
                <a:latin typeface="Calibri" panose="020F0502020204030204" pitchFamily="34" charset="0"/>
              </a:rPr>
              <a:t> – has become a major Sink OFC for both SE Asia (especially India), and African economies, and now ranking 8th overall.	</a:t>
            </a:r>
            <a:endParaRPr lang="en-US" sz="2000" dirty="0">
              <a:solidFill>
                <a:srgbClr val="000000"/>
              </a:solidFill>
              <a:latin typeface="MuseoSans-300"/>
            </a:endParaRPr>
          </a:p>
          <a:p>
            <a:pPr marL="346075" indent="-346075">
              <a:lnSpc>
                <a:spcPct val="107000"/>
              </a:lnSpc>
              <a:spcBef>
                <a:spcPts val="0"/>
              </a:spcBef>
              <a:spcAft>
                <a:spcPts val="800"/>
              </a:spcAft>
              <a:buFont typeface="Wingdings" panose="05000000000000000000" pitchFamily="2" charset="2"/>
              <a:buChar char="q"/>
            </a:pPr>
            <a:r>
              <a:rPr lang="en-US" sz="2000" dirty="0">
                <a:solidFill>
                  <a:srgbClr val="000000"/>
                </a:solidFill>
                <a:latin typeface="MuseoSans-300"/>
              </a:rPr>
              <a:t>The report further identifies the Five largest sink-OFCs in terms of non-normalized centrality: “</a:t>
            </a:r>
            <a:r>
              <a:rPr lang="en-US" sz="2000" b="1" dirty="0">
                <a:solidFill>
                  <a:srgbClr val="0000FF"/>
                </a:solidFill>
                <a:latin typeface="MuseoSans-300"/>
              </a:rPr>
              <a:t>Luxembourg</a:t>
            </a:r>
            <a:r>
              <a:rPr lang="en-US" sz="2000" dirty="0">
                <a:solidFill>
                  <a:srgbClr val="000000"/>
                </a:solidFill>
                <a:latin typeface="MuseoSans-300"/>
              </a:rPr>
              <a:t>, </a:t>
            </a:r>
            <a:r>
              <a:rPr lang="en-US" sz="2000" dirty="0">
                <a:solidFill>
                  <a:srgbClr val="0000FF"/>
                </a:solidFill>
                <a:latin typeface="MuseoSans-300"/>
              </a:rPr>
              <a:t>Hong Ko</a:t>
            </a:r>
            <a:r>
              <a:rPr lang="en-US" sz="2000" dirty="0">
                <a:solidFill>
                  <a:srgbClr val="000000"/>
                </a:solidFill>
                <a:latin typeface="MuseoSans-300"/>
              </a:rPr>
              <a:t>ng, the </a:t>
            </a:r>
            <a:r>
              <a:rPr lang="en-US" sz="2000" dirty="0">
                <a:solidFill>
                  <a:srgbClr val="0000FF"/>
                </a:solidFill>
                <a:latin typeface="MuseoSans-300"/>
              </a:rPr>
              <a:t>British Virgin Islands</a:t>
            </a:r>
            <a:r>
              <a:rPr lang="en-US" sz="2000" dirty="0">
                <a:solidFill>
                  <a:srgbClr val="000000"/>
                </a:solidFill>
                <a:latin typeface="MuseoSans-300"/>
              </a:rPr>
              <a:t>, </a:t>
            </a:r>
            <a:r>
              <a:rPr lang="en-US" sz="2000" dirty="0">
                <a:solidFill>
                  <a:srgbClr val="0000FF"/>
                </a:solidFill>
                <a:latin typeface="MuseoSans-300"/>
              </a:rPr>
              <a:t>Bermuda</a:t>
            </a:r>
            <a:r>
              <a:rPr lang="en-US" sz="2000" dirty="0">
                <a:solidFill>
                  <a:srgbClr val="000000"/>
                </a:solidFill>
                <a:latin typeface="MuseoSans-300"/>
              </a:rPr>
              <a:t> and </a:t>
            </a:r>
            <a:r>
              <a:rPr lang="en-US" sz="2000" dirty="0">
                <a:solidFill>
                  <a:srgbClr val="0000FF"/>
                </a:solidFill>
                <a:latin typeface="MuseoSans-300"/>
              </a:rPr>
              <a:t>Jersey</a:t>
            </a:r>
            <a:r>
              <a:rPr lang="en-US" sz="2000" dirty="0">
                <a:solidFill>
                  <a:srgbClr val="000000"/>
                </a:solidFill>
                <a:latin typeface="MuseoSans-300"/>
              </a:rPr>
              <a:t>”</a:t>
            </a: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6" name="Footer Placeholder 2">
            <a:extLst>
              <a:ext uri="{FF2B5EF4-FFF2-40B4-BE49-F238E27FC236}">
                <a16:creationId xmlns:a16="http://schemas.microsoft.com/office/drawing/2014/main" id="{481FFA36-6BDF-4232-B72E-EFAEAB124FCB}"/>
              </a:ext>
            </a:extLst>
          </p:cNvPr>
          <p:cNvSpPr>
            <a:spLocks noGrp="1"/>
          </p:cNvSpPr>
          <p:nvPr>
            <p:ph type="ftr" sz="quarter" idx="11"/>
          </p:nvPr>
        </p:nvSpPr>
        <p:spPr>
          <a:xfrm>
            <a:off x="1627094" y="6356350"/>
            <a:ext cx="9782735"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MuseoSans-300"/>
              </a:rPr>
              <a:t>"Uncovering Offshore Financial Centers: Conduits and Sinks in the Global </a:t>
            </a:r>
            <a:r>
              <a:rPr lang="en-US" sz="1400" b="1" dirty="0">
                <a:solidFill>
                  <a:srgbClr val="0000FF"/>
                </a:solidFill>
                <a:effectLst/>
                <a:latin typeface="MuseoSans-300"/>
              </a:rPr>
              <a:t>Corp</a:t>
            </a:r>
            <a:r>
              <a:rPr lang="en-US" sz="1400" dirty="0">
                <a:solidFill>
                  <a:schemeClr val="bg1"/>
                </a:solidFill>
                <a:effectLst/>
                <a:latin typeface="MuseoSans-300"/>
              </a:rPr>
              <a:t>orate Ownership </a:t>
            </a:r>
            <a:r>
              <a:rPr lang="en-US" sz="1400" b="1" dirty="0">
                <a:solidFill>
                  <a:srgbClr val="0000FF"/>
                </a:solidFill>
                <a:effectLst/>
                <a:latin typeface="MuseoSans-300"/>
              </a:rPr>
              <a:t>Net</a:t>
            </a:r>
            <a:r>
              <a:rPr lang="en-US" sz="1400" dirty="0">
                <a:solidFill>
                  <a:schemeClr val="bg1"/>
                </a:solidFill>
                <a:effectLst/>
                <a:latin typeface="MuseoSans-300"/>
              </a:rPr>
              <a:t>work“ by Javier Garcia-Bernardo, Jan </a:t>
            </a:r>
            <a:r>
              <a:rPr lang="en-US" sz="1400" dirty="0" err="1">
                <a:solidFill>
                  <a:schemeClr val="bg1"/>
                </a:solidFill>
                <a:effectLst/>
                <a:latin typeface="MuseoSans-300"/>
              </a:rPr>
              <a:t>Fichtner</a:t>
            </a:r>
            <a:r>
              <a:rPr lang="en-US" sz="1400" dirty="0">
                <a:solidFill>
                  <a:schemeClr val="bg1"/>
                </a:solidFill>
                <a:effectLst/>
                <a:latin typeface="MuseoSans-300"/>
              </a:rPr>
              <a:t>, Frank W. Takes &amp; </a:t>
            </a:r>
            <a:r>
              <a:rPr lang="en-US" sz="1400" dirty="0" err="1">
                <a:solidFill>
                  <a:schemeClr val="bg1"/>
                </a:solidFill>
                <a:effectLst/>
                <a:latin typeface="MuseoSans-300"/>
              </a:rPr>
              <a:t>Eelke</a:t>
            </a:r>
            <a:r>
              <a:rPr lang="en-US" sz="1400" dirty="0">
                <a:solidFill>
                  <a:schemeClr val="bg1"/>
                </a:solidFill>
                <a:effectLst/>
                <a:latin typeface="MuseoSans-300"/>
              </a:rPr>
              <a:t> M. Heemskerk, </a:t>
            </a:r>
            <a:r>
              <a:rPr lang="en-US" sz="1400" dirty="0">
                <a:solidFill>
                  <a:schemeClr val="bg1"/>
                </a:solidFill>
                <a:effectLst/>
                <a:latin typeface="MuseoSans-300"/>
                <a:hlinkClick r:id="rId3"/>
              </a:rPr>
              <a:t>https://www.nature.com/articles/s41598-017-06322-9.pdf</a:t>
            </a:r>
            <a:r>
              <a:rPr lang="en-US" sz="1400" dirty="0">
                <a:solidFill>
                  <a:schemeClr val="bg1"/>
                </a:solidFill>
                <a:effectLst/>
                <a:latin typeface="MuseoSans-300"/>
              </a:rPr>
              <a:t>   </a:t>
            </a:r>
            <a:endParaRPr lang="en-GB" sz="1400" dirty="0">
              <a:solidFill>
                <a:schemeClr val="bg1"/>
              </a:solidFill>
            </a:endParaRPr>
          </a:p>
        </p:txBody>
      </p:sp>
    </p:spTree>
    <p:extLst>
      <p:ext uri="{BB962C8B-B14F-4D97-AF65-F5344CB8AC3E}">
        <p14:creationId xmlns:p14="http://schemas.microsoft.com/office/powerpoint/2010/main" val="25900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b="1" i="0" dirty="0">
                <a:effectLst/>
                <a:latin typeface="Linux Libertine"/>
              </a:rPr>
              <a:t>Geographical Specialization.</a:t>
            </a:r>
            <a:endParaRPr lang="en-US" b="1" dirty="0"/>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21</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011382"/>
            <a:ext cx="9679640" cy="5086859"/>
          </a:xfrm>
        </p:spPr>
        <p:txBody>
          <a:bodyPr>
            <a:noAutofit/>
          </a:bodyPr>
          <a:lstStyle/>
          <a:p>
            <a:pPr marL="457200" indent="-457200" algn="l">
              <a:buFont typeface="Wingdings" panose="05000000000000000000" pitchFamily="2" charset="2"/>
              <a:buChar char="q"/>
            </a:pPr>
            <a:r>
              <a:rPr lang="en-US" sz="2000" dirty="0">
                <a:solidFill>
                  <a:srgbClr val="000000"/>
                </a:solidFill>
                <a:latin typeface="MuseoSans-300"/>
              </a:rPr>
              <a:t>The </a:t>
            </a:r>
            <a:r>
              <a:rPr lang="en-US" sz="2000" b="1" dirty="0">
                <a:solidFill>
                  <a:srgbClr val="000000"/>
                </a:solidFill>
                <a:latin typeface="MuseoSans-300"/>
              </a:rPr>
              <a:t>CORPNET</a:t>
            </a:r>
            <a:r>
              <a:rPr lang="en-US" sz="2000" dirty="0">
                <a:solidFill>
                  <a:srgbClr val="000000"/>
                </a:solidFill>
                <a:latin typeface="MuseoSans-300"/>
              </a:rPr>
              <a:t> places:</a:t>
            </a:r>
          </a:p>
          <a:p>
            <a:pPr marL="860425" indent="-403225" algn="l">
              <a:buFont typeface="Wingdings" panose="05000000000000000000" pitchFamily="2" charset="2"/>
              <a:buChar char="Ø"/>
            </a:pPr>
            <a:r>
              <a:rPr lang="en-US" sz="2000" b="0" i="0" u="none" strike="noStrike" baseline="0" dirty="0">
                <a:latin typeface="MinionPro-Regular"/>
              </a:rPr>
              <a:t>European countries close to the Netherlands (NDL) and Luxembourg (LUX), while </a:t>
            </a:r>
          </a:p>
          <a:p>
            <a:pPr marL="860425" indent="-403225" algn="l">
              <a:buFont typeface="Wingdings" panose="05000000000000000000" pitchFamily="2" charset="2"/>
              <a:buChar char="Ø"/>
            </a:pPr>
            <a:r>
              <a:rPr lang="en-US" sz="2000" b="0" i="0" u="none" strike="noStrike" baseline="0" dirty="0">
                <a:latin typeface="MinionPro-Regular"/>
              </a:rPr>
              <a:t>Asian countries close to Hong Kong (HK) and other sink-OFCs, and </a:t>
            </a:r>
          </a:p>
          <a:p>
            <a:pPr marL="860425" indent="-403225" algn="l">
              <a:buFont typeface="Wingdings" panose="05000000000000000000" pitchFamily="2" charset="2"/>
              <a:buChar char="Ø"/>
            </a:pPr>
            <a:r>
              <a:rPr lang="en-US" sz="2000" b="0" i="0" u="none" strike="noStrike" baseline="0" dirty="0">
                <a:latin typeface="MinionPro-Regular"/>
              </a:rPr>
              <a:t>United Kingdom (GB) acts as an integrator between Europe and Asia.</a:t>
            </a:r>
            <a:endParaRPr lang="en-US" sz="2000" dirty="0">
              <a:solidFill>
                <a:srgbClr val="000000"/>
              </a:solidFill>
              <a:latin typeface="MuseoSans-300"/>
            </a:endParaRPr>
          </a:p>
          <a:p>
            <a:pPr marL="346075" indent="-346075">
              <a:lnSpc>
                <a:spcPct val="107000"/>
              </a:lnSpc>
              <a:spcBef>
                <a:spcPts val="1200"/>
              </a:spcBef>
              <a:spcAft>
                <a:spcPts val="800"/>
              </a:spcAft>
              <a:buFont typeface="Wingdings" panose="05000000000000000000" pitchFamily="2" charset="2"/>
              <a:buChar char="q"/>
            </a:pPr>
            <a:r>
              <a:rPr lang="en-US" sz="2000" dirty="0">
                <a:latin typeface="MinionPro-Regular"/>
              </a:rPr>
              <a:t>The data table in the presentation show that the FDI direction of countries, as regards to OFCs, are close to that of European countries, both for inward and outward: </a:t>
            </a:r>
            <a:r>
              <a:rPr lang="en-US" sz="2000" b="0" i="0" u="none" strike="noStrike" baseline="0" dirty="0">
                <a:latin typeface="MinionPro-Regular"/>
              </a:rPr>
              <a:t>close to the Netherlands (NDL) and Luxembourg (LUX), as well as the Switzerland (CHE).</a:t>
            </a:r>
            <a:endParaRPr lang="en-US" sz="2000" dirty="0">
              <a:latin typeface="MinionPro-Regular"/>
            </a:endParaRPr>
          </a:p>
          <a:p>
            <a:pPr marL="346075" indent="-346075">
              <a:lnSpc>
                <a:spcPct val="107000"/>
              </a:lnSpc>
              <a:spcBef>
                <a:spcPts val="1200"/>
              </a:spcBef>
              <a:spcAft>
                <a:spcPts val="800"/>
              </a:spcAft>
              <a:buFont typeface="Wingdings" panose="05000000000000000000" pitchFamily="2" charset="2"/>
              <a:buChar char="q"/>
            </a:pPr>
            <a:r>
              <a:rPr lang="en-US" sz="2000" dirty="0">
                <a:latin typeface="MinionPro-Regular"/>
              </a:rPr>
              <a:t>Also a notable and long-standing role to the United Kingdom in the region, as an integrator with Europe.</a:t>
            </a:r>
          </a:p>
          <a:p>
            <a:pPr marL="346075" indent="-346075">
              <a:lnSpc>
                <a:spcPct val="107000"/>
              </a:lnSpc>
              <a:spcBef>
                <a:spcPts val="1200"/>
              </a:spcBef>
              <a:spcAft>
                <a:spcPts val="800"/>
              </a:spcAft>
              <a:buFont typeface="Wingdings" panose="05000000000000000000" pitchFamily="2" charset="2"/>
              <a:buChar char="q"/>
            </a:pPr>
            <a:endParaRPr lang="en-US" sz="2000" dirty="0">
              <a:latin typeface="MinionPro-Regular"/>
            </a:endParaRPr>
          </a:p>
          <a:p>
            <a:pPr marL="346075" indent="-346075">
              <a:lnSpc>
                <a:spcPct val="107000"/>
              </a:lnSpc>
              <a:spcBef>
                <a:spcPts val="0"/>
              </a:spcBef>
              <a:spcAft>
                <a:spcPts val="800"/>
              </a:spcAft>
              <a:buFont typeface="Wingdings" panose="05000000000000000000" pitchFamily="2" charset="2"/>
              <a:buChar char="q"/>
            </a:pPr>
            <a:endParaRPr lang="en-US" sz="2000" b="1" dirty="0">
              <a:solidFill>
                <a:srgbClr val="000000"/>
              </a:solidFill>
              <a:latin typeface="MuseoSans-300"/>
            </a:endParaRPr>
          </a:p>
          <a:p>
            <a:pPr marL="346075" indent="-346075">
              <a:lnSpc>
                <a:spcPct val="107000"/>
              </a:lnSpc>
              <a:spcBef>
                <a:spcPts val="0"/>
              </a:spcBef>
              <a:spcAft>
                <a:spcPts val="800"/>
              </a:spcAft>
              <a:buFont typeface="Wingdings" panose="05000000000000000000" pitchFamily="2" charset="2"/>
              <a:buChar char="q"/>
            </a:pPr>
            <a:endParaRPr lang="en-US" sz="2000" dirty="0">
              <a:solidFill>
                <a:srgbClr val="000000"/>
              </a:solidFill>
              <a:latin typeface="MuseoSans-300"/>
            </a:endParaRP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6" name="Footer Placeholder 2">
            <a:extLst>
              <a:ext uri="{FF2B5EF4-FFF2-40B4-BE49-F238E27FC236}">
                <a16:creationId xmlns:a16="http://schemas.microsoft.com/office/drawing/2014/main" id="{74C52E75-7AC6-443B-AF76-271D50086BF1}"/>
              </a:ext>
            </a:extLst>
          </p:cNvPr>
          <p:cNvSpPr>
            <a:spLocks noGrp="1"/>
          </p:cNvSpPr>
          <p:nvPr>
            <p:ph type="ftr" sz="quarter" idx="11"/>
          </p:nvPr>
        </p:nvSpPr>
        <p:spPr>
          <a:xfrm>
            <a:off x="1627094" y="6356350"/>
            <a:ext cx="9782735"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MuseoSans-300"/>
              </a:rPr>
              <a:t>"Uncovering Offshore Financial Centers: Conduits and Sinks in the Global </a:t>
            </a:r>
            <a:r>
              <a:rPr lang="en-US" sz="1400" b="1" dirty="0">
                <a:solidFill>
                  <a:srgbClr val="0000FF"/>
                </a:solidFill>
                <a:effectLst/>
                <a:latin typeface="MuseoSans-300"/>
              </a:rPr>
              <a:t>Corp</a:t>
            </a:r>
            <a:r>
              <a:rPr lang="en-US" sz="1400" dirty="0">
                <a:solidFill>
                  <a:schemeClr val="bg1"/>
                </a:solidFill>
                <a:effectLst/>
                <a:latin typeface="MuseoSans-300"/>
              </a:rPr>
              <a:t>orate Ownership </a:t>
            </a:r>
            <a:r>
              <a:rPr lang="en-US" sz="1400" b="1" dirty="0">
                <a:solidFill>
                  <a:srgbClr val="0000FF"/>
                </a:solidFill>
                <a:effectLst/>
                <a:latin typeface="MuseoSans-300"/>
              </a:rPr>
              <a:t>Net</a:t>
            </a:r>
            <a:r>
              <a:rPr lang="en-US" sz="1400" dirty="0">
                <a:solidFill>
                  <a:schemeClr val="bg1"/>
                </a:solidFill>
                <a:effectLst/>
                <a:latin typeface="MuseoSans-300"/>
              </a:rPr>
              <a:t>work“ by Javier Garcia-Bernardo, Jan </a:t>
            </a:r>
            <a:r>
              <a:rPr lang="en-US" sz="1400" dirty="0" err="1">
                <a:solidFill>
                  <a:schemeClr val="bg1"/>
                </a:solidFill>
                <a:effectLst/>
                <a:latin typeface="MuseoSans-300"/>
              </a:rPr>
              <a:t>Fichtner</a:t>
            </a:r>
            <a:r>
              <a:rPr lang="en-US" sz="1400" dirty="0">
                <a:solidFill>
                  <a:schemeClr val="bg1"/>
                </a:solidFill>
                <a:effectLst/>
                <a:latin typeface="MuseoSans-300"/>
              </a:rPr>
              <a:t>, Frank W. Takes &amp; </a:t>
            </a:r>
            <a:r>
              <a:rPr lang="en-US" sz="1400" dirty="0" err="1">
                <a:solidFill>
                  <a:schemeClr val="bg1"/>
                </a:solidFill>
                <a:effectLst/>
                <a:latin typeface="MuseoSans-300"/>
              </a:rPr>
              <a:t>Eelke</a:t>
            </a:r>
            <a:r>
              <a:rPr lang="en-US" sz="1400" dirty="0">
                <a:solidFill>
                  <a:schemeClr val="bg1"/>
                </a:solidFill>
                <a:effectLst/>
                <a:latin typeface="MuseoSans-300"/>
              </a:rPr>
              <a:t> M. Heemskerk, </a:t>
            </a:r>
            <a:r>
              <a:rPr lang="en-US" sz="1400" dirty="0">
                <a:solidFill>
                  <a:schemeClr val="bg1"/>
                </a:solidFill>
                <a:effectLst/>
                <a:latin typeface="MuseoSans-300"/>
                <a:hlinkClick r:id="rId3"/>
              </a:rPr>
              <a:t>https://www.nature.com/articles/s41598-017-06322-9.pdf</a:t>
            </a:r>
            <a:r>
              <a:rPr lang="en-US" sz="1400" dirty="0">
                <a:solidFill>
                  <a:schemeClr val="bg1"/>
                </a:solidFill>
                <a:effectLst/>
                <a:latin typeface="MuseoSans-300"/>
              </a:rPr>
              <a:t>   </a:t>
            </a:r>
            <a:endParaRPr lang="en-GB" sz="1400" dirty="0">
              <a:solidFill>
                <a:schemeClr val="bg1"/>
              </a:solidFill>
            </a:endParaRPr>
          </a:p>
        </p:txBody>
      </p:sp>
    </p:spTree>
    <p:extLst>
      <p:ext uri="{BB962C8B-B14F-4D97-AF65-F5344CB8AC3E}">
        <p14:creationId xmlns:p14="http://schemas.microsoft.com/office/powerpoint/2010/main" val="111337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b="1" i="0" dirty="0">
                <a:effectLst/>
                <a:latin typeface="Linux Libertine"/>
              </a:rPr>
              <a:t>Reference Materials</a:t>
            </a:r>
            <a:endParaRPr lang="en-US" b="1" dirty="0"/>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22</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062318"/>
            <a:ext cx="9679640" cy="5217457"/>
          </a:xfrm>
        </p:spPr>
        <p:txBody>
          <a:bodyPr>
            <a:noAutofit/>
          </a:bodyPr>
          <a:lstStyle/>
          <a:p>
            <a:pPr marL="342900" indent="-342900">
              <a:lnSpc>
                <a:spcPct val="100000"/>
              </a:lnSpc>
              <a:spcBef>
                <a:spcPts val="0"/>
              </a:spcBef>
              <a:buFont typeface="Wingdings" panose="05000000000000000000" pitchFamily="2" charset="2"/>
              <a:buChar char="v"/>
            </a:pPr>
            <a:r>
              <a:rPr lang="en-US" sz="1600" dirty="0"/>
              <a:t>“</a:t>
            </a:r>
            <a:r>
              <a:rPr lang="en-US" sz="1600" dirty="0">
                <a:effectLst/>
                <a:ea typeface="Calibri" panose="020F0502020204030204" pitchFamily="34" charset="0"/>
                <a:cs typeface="Arial" panose="020B0604020202020204" pitchFamily="34" charset="0"/>
              </a:rPr>
              <a:t>The Rise of Phantom Investments”, </a:t>
            </a:r>
            <a:r>
              <a:rPr lang="en-US" sz="1600" dirty="0" err="1">
                <a:effectLst/>
                <a:ea typeface="Calibri" panose="020F0502020204030204" pitchFamily="34" charset="0"/>
                <a:cs typeface="Arial" panose="020B0604020202020204" pitchFamily="34" charset="0"/>
              </a:rPr>
              <a:t>Jannick</a:t>
            </a:r>
            <a:r>
              <a:rPr lang="en-US" sz="1600" dirty="0">
                <a:effectLst/>
                <a:ea typeface="Calibri" panose="020F0502020204030204" pitchFamily="34" charset="0"/>
                <a:cs typeface="Arial" panose="020B0604020202020204" pitchFamily="34" charset="0"/>
              </a:rPr>
              <a:t> </a:t>
            </a:r>
            <a:r>
              <a:rPr lang="en-US" sz="1600" dirty="0" err="1">
                <a:effectLst/>
                <a:ea typeface="Calibri" panose="020F0502020204030204" pitchFamily="34" charset="0"/>
                <a:cs typeface="Arial" panose="020B0604020202020204" pitchFamily="34" charset="0"/>
              </a:rPr>
              <a:t>Damgaard</a:t>
            </a:r>
            <a:r>
              <a:rPr lang="en-US" sz="1600" dirty="0">
                <a:effectLst/>
                <a:ea typeface="Calibri" panose="020F0502020204030204" pitchFamily="34" charset="0"/>
                <a:cs typeface="Arial" panose="020B0604020202020204" pitchFamily="34" charset="0"/>
              </a:rPr>
              <a:t>, Thomas </a:t>
            </a:r>
            <a:r>
              <a:rPr lang="en-US" sz="1600" dirty="0" err="1">
                <a:effectLst/>
                <a:ea typeface="Calibri" panose="020F0502020204030204" pitchFamily="34" charset="0"/>
                <a:cs typeface="Arial" panose="020B0604020202020204" pitchFamily="34" charset="0"/>
              </a:rPr>
              <a:t>Elkjaer</a:t>
            </a: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Niels Johannesen; IMF Washington, DC. September, 2019</a:t>
            </a:r>
            <a:endParaRPr lang="en-US" sz="1600" dirty="0"/>
          </a:p>
          <a:p>
            <a:pPr marL="342900" indent="0" algn="l">
              <a:lnSpc>
                <a:spcPct val="100000"/>
              </a:lnSpc>
              <a:spcBef>
                <a:spcPts val="0"/>
              </a:spcBef>
              <a:buNone/>
            </a:pPr>
            <a:r>
              <a:rPr lang="en-US" sz="1600" dirty="0">
                <a:solidFill>
                  <a:srgbClr val="000000"/>
                </a:solidFill>
                <a:hlinkClick r:id="rId3"/>
              </a:rPr>
              <a:t>https://www.imf.org/en/Publications/fandd/issues/2019/09/the-rise-of-phantom-FDI-in-tax-havens-damgaard</a:t>
            </a:r>
            <a:r>
              <a:rPr lang="en-US" sz="1600" dirty="0">
                <a:solidFill>
                  <a:srgbClr val="000000"/>
                </a:solidFill>
              </a:rPr>
              <a:t> </a:t>
            </a:r>
          </a:p>
          <a:p>
            <a:pPr marL="342900" indent="-342900" algn="l">
              <a:lnSpc>
                <a:spcPct val="100000"/>
              </a:lnSpc>
              <a:spcBef>
                <a:spcPts val="0"/>
              </a:spcBef>
              <a:buFont typeface="Wingdings" panose="05000000000000000000" pitchFamily="2" charset="2"/>
              <a:buChar char="v"/>
            </a:pPr>
            <a:r>
              <a:rPr lang="en-US" sz="1600" b="0" i="0" u="none" strike="noStrike" baseline="0" dirty="0"/>
              <a:t>“The Global FDI Network: Searching for Ultimate Investors.” IMF Working Paper 17/258, IMF, Washington, DC. November 17, 2017</a:t>
            </a:r>
          </a:p>
          <a:p>
            <a:pPr marL="342900" indent="0" algn="l">
              <a:lnSpc>
                <a:spcPct val="100000"/>
              </a:lnSpc>
              <a:spcBef>
                <a:spcPts val="0"/>
              </a:spcBef>
              <a:buNone/>
            </a:pPr>
            <a:r>
              <a:rPr lang="en-US" sz="1600" b="0" i="0" u="none" strike="noStrike" baseline="0" dirty="0">
                <a:hlinkClick r:id="rId4"/>
              </a:rPr>
              <a:t>https://www.imf.org/en/Publications/WP/Issues/2017/11/17/The-Global-FDI-Network-Searching-for-Ultimate-Investors-45414</a:t>
            </a:r>
            <a:r>
              <a:rPr lang="en-US" sz="1600" b="0" i="0" u="none" strike="noStrike" baseline="0" dirty="0"/>
              <a:t>  </a:t>
            </a:r>
          </a:p>
          <a:p>
            <a:pPr marL="342900" indent="-342900" algn="l">
              <a:lnSpc>
                <a:spcPct val="100000"/>
              </a:lnSpc>
              <a:spcBef>
                <a:spcPts val="0"/>
              </a:spcBef>
              <a:buFont typeface="Wingdings" panose="05000000000000000000" pitchFamily="2" charset="2"/>
              <a:buChar char="v"/>
            </a:pPr>
            <a:r>
              <a:rPr lang="en-US" sz="1600" b="0" i="0" u="none" strike="noStrike" baseline="0" dirty="0"/>
              <a:t>“The Global FDI Network: Searching for Ultimate Investors.” IMF Working Paper 17/258, IMF, Washington, DC. November 17, 2017</a:t>
            </a:r>
          </a:p>
          <a:p>
            <a:pPr marL="342900" indent="0">
              <a:lnSpc>
                <a:spcPct val="100000"/>
              </a:lnSpc>
              <a:spcBef>
                <a:spcPts val="0"/>
              </a:spcBef>
              <a:buNone/>
            </a:pPr>
            <a:r>
              <a:rPr lang="en-US" sz="1600" b="0" i="0" u="none" strike="noStrike" baseline="0" dirty="0">
                <a:hlinkClick r:id="rId4"/>
              </a:rPr>
              <a:t>https://www.imf.org/en/Publications/WP/Issues/2017/11/17/The-Global-FDI-Network-Searching-for-Ultimate-Investors-45414</a:t>
            </a:r>
            <a:endParaRPr lang="en-US" sz="1600" b="0" i="0" u="none" strike="noStrike" baseline="0" dirty="0"/>
          </a:p>
          <a:p>
            <a:pPr marL="342900" indent="-342900" algn="l">
              <a:lnSpc>
                <a:spcPct val="100000"/>
              </a:lnSpc>
              <a:spcBef>
                <a:spcPts val="0"/>
              </a:spcBef>
              <a:buFont typeface="Wingdings" panose="05000000000000000000" pitchFamily="2" charset="2"/>
              <a:buChar char="v"/>
            </a:pPr>
            <a:r>
              <a:rPr lang="en-US" sz="1600" b="0" i="0" u="none" strike="noStrike" baseline="0" dirty="0"/>
              <a:t>“</a:t>
            </a:r>
            <a:r>
              <a:rPr lang="en-US" sz="1600" dirty="0"/>
              <a:t>Uncovering</a:t>
            </a:r>
            <a:r>
              <a:rPr lang="en-US" sz="1600" dirty="0">
                <a:effectLst/>
              </a:rPr>
              <a:t> Offshore Financial Centers: Conduits and Sinks in the Global </a:t>
            </a:r>
            <a:r>
              <a:rPr lang="en-US" sz="1600" b="1" dirty="0">
                <a:solidFill>
                  <a:srgbClr val="0000FF"/>
                </a:solidFill>
                <a:effectLst/>
              </a:rPr>
              <a:t>Corp</a:t>
            </a:r>
            <a:r>
              <a:rPr lang="en-US" sz="1600" dirty="0">
                <a:effectLst/>
              </a:rPr>
              <a:t>orate Ownership </a:t>
            </a:r>
            <a:r>
              <a:rPr lang="en-US" sz="1600" b="1" dirty="0">
                <a:solidFill>
                  <a:srgbClr val="0000FF"/>
                </a:solidFill>
                <a:effectLst/>
              </a:rPr>
              <a:t>Ne</a:t>
            </a:r>
            <a:r>
              <a:rPr lang="en-US" sz="1600" b="1" dirty="0">
                <a:effectLst/>
              </a:rPr>
              <a:t>t</a:t>
            </a:r>
            <a:r>
              <a:rPr lang="en-US" sz="1600" dirty="0">
                <a:effectLst/>
              </a:rPr>
              <a:t>work“ by Javier Garcia-Bernardo, Jan </a:t>
            </a:r>
            <a:r>
              <a:rPr lang="en-US" sz="1600" dirty="0" err="1">
                <a:effectLst/>
              </a:rPr>
              <a:t>Fichtner</a:t>
            </a:r>
            <a:r>
              <a:rPr lang="en-US" sz="1600" dirty="0">
                <a:effectLst/>
              </a:rPr>
              <a:t>, Frank W. Takes and </a:t>
            </a:r>
            <a:r>
              <a:rPr lang="en-US" sz="1600" dirty="0" err="1">
                <a:effectLst/>
              </a:rPr>
              <a:t>Eelke</a:t>
            </a:r>
            <a:r>
              <a:rPr lang="en-US" sz="1600" dirty="0">
                <a:effectLst/>
              </a:rPr>
              <a:t> M. H.</a:t>
            </a:r>
            <a:r>
              <a:rPr lang="en-US" sz="1600" b="0" i="0" u="none" strike="noStrike" baseline="0" dirty="0"/>
              <a:t>”</a:t>
            </a:r>
            <a:r>
              <a:rPr lang="en-US" sz="1600" dirty="0" err="1">
                <a:solidFill>
                  <a:schemeClr val="bg1"/>
                </a:solidFill>
                <a:effectLst/>
              </a:rPr>
              <a:t>eemskerk</a:t>
            </a:r>
            <a:r>
              <a:rPr lang="en-US" sz="1600" dirty="0">
                <a:solidFill>
                  <a:schemeClr val="bg1"/>
                </a:solidFill>
                <a:effectLst/>
              </a:rPr>
              <a:t>, </a:t>
            </a:r>
            <a:r>
              <a:rPr lang="en-US" sz="1600" dirty="0">
                <a:solidFill>
                  <a:schemeClr val="bg1"/>
                </a:solidFill>
                <a:effectLst/>
                <a:hlinkClick r:id="rId5"/>
              </a:rPr>
              <a:t>https://www.nature.com/articles/s41598-017-06322-9.pdf</a:t>
            </a:r>
            <a:r>
              <a:rPr lang="en-US" sz="1600" dirty="0">
                <a:solidFill>
                  <a:schemeClr val="bg1"/>
                </a:solidFill>
                <a:effectLst/>
              </a:rPr>
              <a:t> </a:t>
            </a:r>
          </a:p>
          <a:p>
            <a:pPr marL="342900" indent="-342900" algn="l">
              <a:lnSpc>
                <a:spcPct val="100000"/>
              </a:lnSpc>
              <a:spcBef>
                <a:spcPts val="0"/>
              </a:spcBef>
              <a:buFont typeface="Wingdings" panose="05000000000000000000" pitchFamily="2" charset="2"/>
              <a:buChar char="v"/>
            </a:pPr>
            <a:r>
              <a:rPr lang="en-US" sz="1600" b="0" i="0" u="none" strike="noStrike" baseline="0" dirty="0"/>
              <a:t>“</a:t>
            </a:r>
            <a:r>
              <a:rPr lang="en-US" sz="1600" dirty="0">
                <a:effectLst/>
              </a:rPr>
              <a:t>Sinks and Conduits: Identifying Offshore Financial </a:t>
            </a:r>
            <a:r>
              <a:rPr lang="en-US" sz="1600" dirty="0" err="1">
                <a:effectLst/>
              </a:rPr>
              <a:t>Centres</a:t>
            </a:r>
            <a:r>
              <a:rPr lang="en-US" sz="1600" dirty="0">
                <a:effectLst/>
              </a:rPr>
              <a:t> by using Big Data“, by </a:t>
            </a:r>
            <a:r>
              <a:rPr lang="en-US" sz="1600" dirty="0" err="1">
                <a:effectLst/>
              </a:rPr>
              <a:t>By</a:t>
            </a:r>
            <a:r>
              <a:rPr lang="en-US" sz="1600" dirty="0">
                <a:effectLst/>
              </a:rPr>
              <a:t> Javier Garcia-Bernardo, Jan </a:t>
            </a:r>
            <a:r>
              <a:rPr lang="en-US" sz="1600" dirty="0" err="1">
                <a:effectLst/>
              </a:rPr>
              <a:t>Fichtner</a:t>
            </a:r>
            <a:r>
              <a:rPr lang="en-US" sz="1600" dirty="0">
                <a:effectLst/>
              </a:rPr>
              <a:t>, F.W. Takes and E.M., Heemskerk, CORPNET, Amsterdam, Institute for Social Science Research, University of Amsterdam, 2017, </a:t>
            </a:r>
          </a:p>
          <a:p>
            <a:pPr marL="342900" indent="0" algn="l">
              <a:lnSpc>
                <a:spcPct val="100000"/>
              </a:lnSpc>
              <a:spcBef>
                <a:spcPts val="0"/>
              </a:spcBef>
              <a:buNone/>
            </a:pPr>
            <a:r>
              <a:rPr lang="en-US" sz="1600" b="0" i="0" u="none" strike="noStrike" baseline="0" dirty="0">
                <a:hlinkClick r:id="rId6"/>
              </a:rPr>
              <a:t>https://corpnet.uva.nl/wp-content/uploads/IFC-Economic-Report.</a:t>
            </a:r>
            <a:endParaRPr lang="en-US" sz="1600" dirty="0"/>
          </a:p>
          <a:p>
            <a:pPr marL="342900" indent="-342900" algn="l">
              <a:lnSpc>
                <a:spcPct val="100000"/>
              </a:lnSpc>
              <a:spcBef>
                <a:spcPts val="0"/>
              </a:spcBef>
              <a:buFont typeface="Wingdings" panose="05000000000000000000" pitchFamily="2" charset="2"/>
              <a:buChar char="v"/>
            </a:pPr>
            <a:r>
              <a:rPr lang="en-US" sz="1600" b="0" i="0" u="none" strike="noStrike" baseline="0" dirty="0"/>
              <a:t>“</a:t>
            </a:r>
            <a:r>
              <a:rPr lang="en-US" sz="1600" dirty="0"/>
              <a:t>Concept of Offshore Financial Centers: In Search of an Operational Definition</a:t>
            </a:r>
            <a:r>
              <a:rPr lang="en-US" sz="1600" b="0" i="0" u="none" strike="noStrike" baseline="0" dirty="0"/>
              <a:t>.” by </a:t>
            </a:r>
            <a:r>
              <a:rPr lang="en-US" sz="1600" dirty="0"/>
              <a:t>Ahmed </a:t>
            </a:r>
            <a:r>
              <a:rPr lang="en-US" sz="1600" dirty="0" err="1"/>
              <a:t>Zoromé</a:t>
            </a:r>
            <a:r>
              <a:rPr lang="en-US" sz="1600" dirty="0"/>
              <a:t>,</a:t>
            </a:r>
            <a:r>
              <a:rPr lang="en-US" sz="1600" b="0" i="0" u="none" strike="noStrike" baseline="0" dirty="0"/>
              <a:t> IMF Working Paper 07/87, IMF, Washington, DC. April 1, 2007, </a:t>
            </a:r>
            <a:r>
              <a:rPr lang="en-US" sz="1600" b="0" i="0" u="none" strike="noStrike" baseline="0" dirty="0">
                <a:hlinkClick r:id="rId7"/>
              </a:rPr>
              <a:t>https://www.imf.org/external/pubs/ft/wp/2007/wp0787.pdf</a:t>
            </a:r>
            <a:r>
              <a:rPr lang="en-US" sz="1600" b="0" i="0" u="none" strike="noStrike" baseline="0" dirty="0"/>
              <a:t> </a:t>
            </a:r>
          </a:p>
          <a:p>
            <a:pPr marL="0" indent="0" algn="l">
              <a:lnSpc>
                <a:spcPct val="100000"/>
              </a:lnSpc>
              <a:spcBef>
                <a:spcPts val="0"/>
              </a:spcBef>
              <a:buNone/>
            </a:pPr>
            <a:endParaRPr lang="en-US" sz="1600" dirty="0"/>
          </a:p>
          <a:p>
            <a:pPr marL="346075" indent="-346075">
              <a:lnSpc>
                <a:spcPct val="107000"/>
              </a:lnSpc>
              <a:spcBef>
                <a:spcPts val="1200"/>
              </a:spcBef>
              <a:spcAft>
                <a:spcPts val="800"/>
              </a:spcAft>
              <a:buFont typeface="Wingdings" panose="05000000000000000000" pitchFamily="2" charset="2"/>
              <a:buChar char="q"/>
            </a:pPr>
            <a:endParaRPr lang="en-US" sz="2000" dirty="0">
              <a:latin typeface="MinionPro-Regular"/>
            </a:endParaRPr>
          </a:p>
          <a:p>
            <a:pPr marL="346075" indent="-346075">
              <a:lnSpc>
                <a:spcPct val="107000"/>
              </a:lnSpc>
              <a:spcBef>
                <a:spcPts val="0"/>
              </a:spcBef>
              <a:spcAft>
                <a:spcPts val="800"/>
              </a:spcAft>
              <a:buFont typeface="Wingdings" panose="05000000000000000000" pitchFamily="2" charset="2"/>
              <a:buChar char="q"/>
            </a:pPr>
            <a:endParaRPr lang="en-US" sz="2000" b="1" dirty="0">
              <a:solidFill>
                <a:srgbClr val="000000"/>
              </a:solidFill>
              <a:latin typeface="MuseoSans-300"/>
            </a:endParaRPr>
          </a:p>
          <a:p>
            <a:pPr marL="346075" indent="-346075">
              <a:lnSpc>
                <a:spcPct val="107000"/>
              </a:lnSpc>
              <a:spcBef>
                <a:spcPts val="0"/>
              </a:spcBef>
              <a:spcAft>
                <a:spcPts val="800"/>
              </a:spcAft>
              <a:buFont typeface="Wingdings" panose="05000000000000000000" pitchFamily="2" charset="2"/>
              <a:buChar char="q"/>
            </a:pPr>
            <a:endParaRPr lang="en-US" sz="2000" dirty="0">
              <a:solidFill>
                <a:srgbClr val="000000"/>
              </a:solidFill>
              <a:latin typeface="MuseoSans-300"/>
            </a:endParaRP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0000"/>
              </a:lnSpc>
              <a:spcBef>
                <a:spcPts val="0"/>
              </a:spcBef>
              <a:spcAft>
                <a:spcPts val="800"/>
              </a:spcAft>
              <a:buNone/>
            </a:pPr>
            <a:endParaRPr lang="en-US" sz="2400" i="0" dirty="0">
              <a:solidFill>
                <a:srgbClr val="000000"/>
              </a:solidFill>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Tree>
    <p:extLst>
      <p:ext uri="{BB962C8B-B14F-4D97-AF65-F5344CB8AC3E}">
        <p14:creationId xmlns:p14="http://schemas.microsoft.com/office/powerpoint/2010/main" val="60507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99F02C-829E-4C00-B1ED-CFB4E4F5BAC2}"/>
              </a:ext>
            </a:extLst>
          </p:cNvPr>
          <p:cNvSpPr>
            <a:spLocks noGrp="1"/>
          </p:cNvSpPr>
          <p:nvPr>
            <p:ph type="sldNum" sz="quarter" idx="12"/>
          </p:nvPr>
        </p:nvSpPr>
        <p:spPr/>
        <p:txBody>
          <a:bodyPr/>
          <a:lstStyle/>
          <a:p>
            <a:fld id="{265EE9DD-23B7-45FC-A939-0A202084C108}" type="slidenum">
              <a:rPr lang="en-GB" smtClean="0"/>
              <a:t>23</a:t>
            </a:fld>
            <a:endParaRPr lang="en-GB"/>
          </a:p>
        </p:txBody>
      </p:sp>
      <p:sp>
        <p:nvSpPr>
          <p:cNvPr id="8" name="Text Box 3">
            <a:extLst>
              <a:ext uri="{FF2B5EF4-FFF2-40B4-BE49-F238E27FC236}">
                <a16:creationId xmlns:a16="http://schemas.microsoft.com/office/drawing/2014/main" id="{E296017C-B742-4B1C-BA0E-928A95820F15}"/>
              </a:ext>
            </a:extLst>
          </p:cNvPr>
          <p:cNvSpPr txBox="1"/>
          <p:nvPr/>
        </p:nvSpPr>
        <p:spPr>
          <a:xfrm>
            <a:off x="4985496" y="3672214"/>
            <a:ext cx="6391835" cy="52285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07000"/>
              </a:lnSpc>
              <a:spcBef>
                <a:spcPts val="0"/>
              </a:spcBef>
              <a:spcAft>
                <a:spcPts val="800"/>
              </a:spcAft>
            </a:pPr>
            <a:r>
              <a:rPr lang="en-US" sz="2400"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THANK YOU!</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126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Autofit/>
          </a:bodyPr>
          <a:lstStyle/>
          <a:p>
            <a:pPr algn="ctr"/>
            <a:r>
              <a:rPr lang="en-US" sz="3200" b="1" dirty="0">
                <a:latin typeface="Linux Libertine"/>
              </a:rPr>
              <a:t>Investment Promotion Agencies in the GCC Member States</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3</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56447"/>
            <a:ext cx="9679640" cy="4941794"/>
          </a:xfrm>
        </p:spPr>
        <p:txBody>
          <a:bodyPr>
            <a:noAutofit/>
          </a:bodyPr>
          <a:lstStyle/>
          <a:p>
            <a:pPr marL="346075" indent="-346075">
              <a:spcAft>
                <a:spcPts val="0"/>
              </a:spcAft>
              <a:buFont typeface="Wingdings" panose="05000000000000000000" pitchFamily="2" charset="2"/>
              <a:buChar char="Ø"/>
            </a:pPr>
            <a:r>
              <a:rPr lang="en-US" sz="2400" b="1" i="1" dirty="0">
                <a:solidFill>
                  <a:srgbClr val="000000"/>
                </a:solidFill>
                <a:latin typeface="MuseoSans-300"/>
              </a:rPr>
              <a:t>There are 11 investment authorities in the UAE that plan and regulate investments at the federal and local levels.</a:t>
            </a:r>
          </a:p>
          <a:p>
            <a:pPr marL="457200" lvl="1" indent="0">
              <a:spcAft>
                <a:spcPts val="0"/>
              </a:spcAft>
              <a:buNone/>
            </a:pPr>
            <a:endParaRPr lang="en-US" sz="2000" i="1" dirty="0">
              <a:solidFill>
                <a:srgbClr val="000000"/>
              </a:solidFill>
              <a:latin typeface="MuseoSans-300"/>
            </a:endParaRPr>
          </a:p>
          <a:p>
            <a:pPr marL="457200" lvl="1" indent="0">
              <a:spcAft>
                <a:spcPts val="0"/>
              </a:spcAft>
              <a:buNone/>
            </a:pPr>
            <a:endParaRPr lang="en-US" sz="2000" i="1" dirty="0">
              <a:solidFill>
                <a:srgbClr val="000000"/>
              </a:solidFill>
              <a:latin typeface="MuseoSans-300"/>
            </a:endParaRPr>
          </a:p>
          <a:p>
            <a:pPr marL="457200" lvl="1" indent="0">
              <a:spcAft>
                <a:spcPts val="0"/>
              </a:spcAft>
              <a:buNone/>
            </a:pPr>
            <a:endParaRPr lang="en-US" sz="2000" i="1" dirty="0">
              <a:solidFill>
                <a:srgbClr val="000000"/>
              </a:solidFill>
              <a:latin typeface="MuseoSans-300"/>
            </a:endParaRPr>
          </a:p>
          <a:p>
            <a:pPr marL="457200" lvl="1" indent="0">
              <a:spcAft>
                <a:spcPts val="0"/>
              </a:spcAft>
              <a:buNone/>
            </a:pPr>
            <a:endParaRPr lang="en-US" sz="2000" i="1" dirty="0">
              <a:solidFill>
                <a:srgbClr val="000000"/>
              </a:solidFill>
              <a:latin typeface="MuseoSans-300"/>
            </a:endParaRPr>
          </a:p>
          <a:p>
            <a:pPr marL="457200" lvl="1" indent="0">
              <a:spcAft>
                <a:spcPts val="0"/>
              </a:spcAft>
              <a:buNone/>
            </a:pPr>
            <a:endParaRPr lang="en-US" sz="2000" i="1" dirty="0">
              <a:solidFill>
                <a:srgbClr val="000000"/>
              </a:solidFill>
              <a:latin typeface="MuseoSans-300"/>
            </a:endParaRPr>
          </a:p>
          <a:p>
            <a:pPr marL="457200" lvl="1" indent="0">
              <a:spcAft>
                <a:spcPts val="0"/>
              </a:spcAft>
              <a:buNone/>
            </a:pPr>
            <a:endParaRPr lang="en-US" sz="2000" i="1" dirty="0">
              <a:solidFill>
                <a:srgbClr val="000000"/>
              </a:solidFill>
              <a:latin typeface="MuseoSans-300"/>
            </a:endParaRPr>
          </a:p>
          <a:p>
            <a:pPr marL="457200" lvl="1" indent="0">
              <a:spcAft>
                <a:spcPts val="0"/>
              </a:spcAft>
              <a:buNone/>
            </a:pPr>
            <a:r>
              <a:rPr lang="en-US" sz="2000" i="1" dirty="0">
                <a:solidFill>
                  <a:srgbClr val="000000"/>
                </a:solidFill>
                <a:latin typeface="MuseoSans-300"/>
                <a:hlinkClick r:id="rId3"/>
              </a:rPr>
              <a:t>https://u.ae/en/information-and-services/finance-and-investment/investment-schemes</a:t>
            </a:r>
            <a:r>
              <a:rPr lang="en-US" sz="2000" i="1" dirty="0">
                <a:solidFill>
                  <a:srgbClr val="000000"/>
                </a:solidFill>
                <a:latin typeface="MuseoSans-300"/>
              </a:rPr>
              <a:t> </a:t>
            </a:r>
          </a:p>
          <a:p>
            <a:pPr marL="346075" indent="-346075">
              <a:spcAft>
                <a:spcPts val="0"/>
              </a:spcAft>
              <a:buFont typeface="Wingdings" panose="05000000000000000000" pitchFamily="2" charset="2"/>
              <a:buChar char="Ø"/>
            </a:pPr>
            <a:r>
              <a:rPr lang="en-US" sz="2400" b="1" i="1" dirty="0">
                <a:solidFill>
                  <a:srgbClr val="000000"/>
                </a:solidFill>
                <a:latin typeface="MuseoSans-300"/>
              </a:rPr>
              <a:t>The Bahrain Economic Development Board (EDB) </a:t>
            </a:r>
          </a:p>
          <a:p>
            <a:pPr marL="457200" lvl="1" indent="0">
              <a:buNone/>
            </a:pPr>
            <a:r>
              <a:rPr lang="en-US" i="1" dirty="0">
                <a:solidFill>
                  <a:srgbClr val="000000"/>
                </a:solidFill>
                <a:latin typeface="MuseoSans-300"/>
              </a:rPr>
              <a:t>The EDB is an investment promotion agency with overall responsibility for attracting investment into the Kingdom and supporting initiatives that enhance the investment climate.</a:t>
            </a:r>
          </a:p>
          <a:p>
            <a:pPr marL="457200" lvl="1" indent="0">
              <a:buNone/>
            </a:pPr>
            <a:r>
              <a:rPr lang="en-US" i="1" dirty="0">
                <a:solidFill>
                  <a:srgbClr val="000000"/>
                </a:solidFill>
                <a:latin typeface="MuseoSans-300"/>
                <a:hlinkClick r:id="rId4"/>
              </a:rPr>
              <a:t>https://www.bahrainedb.com/</a:t>
            </a:r>
            <a:r>
              <a:rPr lang="en-US" i="1" dirty="0">
                <a:solidFill>
                  <a:srgbClr val="000000"/>
                </a:solidFill>
                <a:latin typeface="MuseoSans-300"/>
              </a:rPr>
              <a:t> </a:t>
            </a: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Investment authorities and schemes,</a:t>
            </a:r>
          </a:p>
          <a:p>
            <a:pPr marL="117475" algn="l"/>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hlinkClick r:id="rId3"/>
              </a:rPr>
              <a:t>https://u.ae/en/information-and-services/finance-and-investment/investment-schemes</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3FDB3CDF-CAB0-4931-A3A0-0AE15A187F32}"/>
              </a:ext>
            </a:extLst>
          </p:cNvPr>
          <p:cNvGraphicFramePr>
            <a:graphicFrameLocks noGrp="1"/>
          </p:cNvGraphicFramePr>
          <p:nvPr>
            <p:extLst>
              <p:ext uri="{D42A27DB-BD31-4B8C-83A1-F6EECF244321}">
                <p14:modId xmlns:p14="http://schemas.microsoft.com/office/powerpoint/2010/main" val="648736485"/>
              </p:ext>
            </p:extLst>
          </p:nvPr>
        </p:nvGraphicFramePr>
        <p:xfrm>
          <a:off x="2628000" y="1876520"/>
          <a:ext cx="8143200" cy="2011680"/>
        </p:xfrm>
        <a:graphic>
          <a:graphicData uri="http://schemas.openxmlformats.org/drawingml/2006/table">
            <a:tbl>
              <a:tblPr firstRow="1" bandRow="1">
                <a:tableStyleId>{5C22544A-7EE6-4342-B048-85BDC9FD1C3A}</a:tableStyleId>
              </a:tblPr>
              <a:tblGrid>
                <a:gridCol w="4071600">
                  <a:extLst>
                    <a:ext uri="{9D8B030D-6E8A-4147-A177-3AD203B41FA5}">
                      <a16:colId xmlns:a16="http://schemas.microsoft.com/office/drawing/2014/main" val="1198472255"/>
                    </a:ext>
                  </a:extLst>
                </a:gridCol>
                <a:gridCol w="4071600">
                  <a:extLst>
                    <a:ext uri="{9D8B030D-6E8A-4147-A177-3AD203B41FA5}">
                      <a16:colId xmlns:a16="http://schemas.microsoft.com/office/drawing/2014/main" val="1036841520"/>
                    </a:ext>
                  </a:extLst>
                </a:gridCol>
              </a:tblGrid>
              <a:tr h="370840">
                <a:tc>
                  <a:txBody>
                    <a:bodyPr/>
                    <a:lstStyle/>
                    <a:p>
                      <a:pPr marL="285750" indent="-285750">
                        <a:buFont typeface="Wingdings" panose="05000000000000000000" pitchFamily="2" charset="2"/>
                        <a:buChar char="§"/>
                      </a:pPr>
                      <a:r>
                        <a:rPr lang="en-US" sz="1800" b="0" i="0" kern="1200" dirty="0">
                          <a:solidFill>
                            <a:srgbClr val="000000"/>
                          </a:solidFill>
                          <a:latin typeface="MuseoSans-300"/>
                          <a:ea typeface="+mn-ea"/>
                          <a:cs typeface="+mn-cs"/>
                        </a:rPr>
                        <a:t>Emirates Investment Authority (EIA)</a:t>
                      </a:r>
                    </a:p>
                    <a:p>
                      <a:pPr marL="285750" indent="-285750">
                        <a:buFont typeface="Wingdings" panose="05000000000000000000" pitchFamily="2" charset="2"/>
                        <a:buChar char="§"/>
                      </a:pPr>
                      <a:r>
                        <a:rPr lang="en-US" sz="1800" b="0" i="0" kern="1200" dirty="0">
                          <a:solidFill>
                            <a:srgbClr val="000000"/>
                          </a:solidFill>
                          <a:latin typeface="MuseoSans-300"/>
                          <a:ea typeface="+mn-ea"/>
                          <a:cs typeface="+mn-cs"/>
                        </a:rPr>
                        <a:t>Abu Dhabi Investment Council</a:t>
                      </a:r>
                    </a:p>
                    <a:p>
                      <a:pPr marL="285750" indent="-285750">
                        <a:buFont typeface="Wingdings" panose="05000000000000000000" pitchFamily="2" charset="2"/>
                        <a:buChar char="§"/>
                      </a:pPr>
                      <a:r>
                        <a:rPr lang="en-US" sz="1800" b="0" i="0" kern="1200" dirty="0">
                          <a:solidFill>
                            <a:srgbClr val="000000"/>
                          </a:solidFill>
                          <a:latin typeface="MuseoSans-300"/>
                          <a:ea typeface="+mn-ea"/>
                          <a:cs typeface="+mn-cs"/>
                        </a:rPr>
                        <a:t>Investment Corporation of Dubai</a:t>
                      </a:r>
                    </a:p>
                    <a:p>
                      <a:pPr marL="285750" indent="-285750">
                        <a:buFont typeface="Wingdings" panose="05000000000000000000" pitchFamily="2" charset="2"/>
                        <a:buChar char="§"/>
                      </a:pPr>
                      <a:r>
                        <a:rPr lang="en-US" sz="1800" b="0" i="0" kern="1200" dirty="0">
                          <a:solidFill>
                            <a:srgbClr val="000000"/>
                          </a:solidFill>
                          <a:latin typeface="MuseoSans-300"/>
                          <a:ea typeface="+mn-ea"/>
                          <a:cs typeface="+mn-cs"/>
                        </a:rPr>
                        <a:t>Sharjah Investment and Development Authority (</a:t>
                      </a:r>
                      <a:r>
                        <a:rPr lang="en-US" sz="1800" b="0" i="0" kern="1200" dirty="0" err="1">
                          <a:solidFill>
                            <a:srgbClr val="000000"/>
                          </a:solidFill>
                          <a:latin typeface="MuseoSans-300"/>
                          <a:ea typeface="+mn-ea"/>
                          <a:cs typeface="+mn-cs"/>
                        </a:rPr>
                        <a:t>Shurooq</a:t>
                      </a:r>
                      <a:r>
                        <a:rPr lang="en-US" sz="1800" b="0" i="0" kern="1200" dirty="0">
                          <a:solidFill>
                            <a:srgbClr val="000000"/>
                          </a:solidFill>
                          <a:latin typeface="MuseoSans-30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0" kern="1200" dirty="0">
                          <a:solidFill>
                            <a:srgbClr val="000000"/>
                          </a:solidFill>
                          <a:latin typeface="MuseoSans-300"/>
                          <a:ea typeface="+mn-ea"/>
                          <a:cs typeface="+mn-cs"/>
                        </a:rPr>
                        <a:t>Investment and Development Office of Ras Al Khaimah</a:t>
                      </a:r>
                    </a:p>
                  </a:txBody>
                  <a:tcPr>
                    <a:solidFill>
                      <a:schemeClr val="bg1"/>
                    </a:solidFill>
                  </a:tcPr>
                </a:tc>
                <a:tc>
                  <a:txBody>
                    <a:bodyPr/>
                    <a:lstStyle/>
                    <a:p>
                      <a:pPr marL="285750" indent="-285750">
                        <a:buFont typeface="Wingdings" panose="05000000000000000000" pitchFamily="2" charset="2"/>
                        <a:buChar char="§"/>
                      </a:pPr>
                      <a:r>
                        <a:rPr lang="en-US" sz="1800" b="0" i="0" kern="1200" dirty="0">
                          <a:solidFill>
                            <a:srgbClr val="000000"/>
                          </a:solidFill>
                          <a:latin typeface="MuseoSans-300"/>
                          <a:ea typeface="+mn-ea"/>
                          <a:cs typeface="+mn-cs"/>
                        </a:rPr>
                        <a:t>Abu Dhabi Investment Office (ADIO) </a:t>
                      </a:r>
                    </a:p>
                    <a:p>
                      <a:pPr marL="285750" indent="-285750">
                        <a:buFont typeface="Wingdings" panose="05000000000000000000" pitchFamily="2" charset="2"/>
                        <a:buChar char="§"/>
                      </a:pPr>
                      <a:r>
                        <a:rPr lang="en-US" sz="1800" b="0" i="0" kern="1200" dirty="0">
                          <a:solidFill>
                            <a:srgbClr val="000000"/>
                          </a:solidFill>
                          <a:latin typeface="MuseoSans-300"/>
                          <a:ea typeface="+mn-ea"/>
                          <a:cs typeface="+mn-cs"/>
                        </a:rPr>
                        <a:t>Dubai FDI </a:t>
                      </a:r>
                    </a:p>
                    <a:p>
                      <a:pPr marL="285750" indent="-285750">
                        <a:buFont typeface="Wingdings" panose="05000000000000000000" pitchFamily="2" charset="2"/>
                        <a:buChar char="§"/>
                      </a:pPr>
                      <a:r>
                        <a:rPr lang="en-US" sz="1800" b="0" i="0" kern="1200" dirty="0">
                          <a:solidFill>
                            <a:srgbClr val="000000"/>
                          </a:solidFill>
                          <a:latin typeface="MuseoSans-300"/>
                          <a:ea typeface="+mn-ea"/>
                          <a:cs typeface="+mn-cs"/>
                        </a:rPr>
                        <a:t>Invest in the UAE</a:t>
                      </a:r>
                    </a:p>
                    <a:p>
                      <a:pPr marL="285750" indent="-285750">
                        <a:buFont typeface="Wingdings" panose="05000000000000000000" pitchFamily="2" charset="2"/>
                        <a:buChar char="§"/>
                      </a:pPr>
                      <a:r>
                        <a:rPr lang="en-US" sz="1800" b="0" i="0" kern="1200" dirty="0">
                          <a:solidFill>
                            <a:srgbClr val="000000"/>
                          </a:solidFill>
                          <a:latin typeface="MuseoSans-300"/>
                          <a:ea typeface="+mn-ea"/>
                          <a:cs typeface="+mn-cs"/>
                        </a:rPr>
                        <a:t>Invest in Abu Dhabi</a:t>
                      </a:r>
                    </a:p>
                    <a:p>
                      <a:pPr marL="285750" indent="-285750">
                        <a:buFont typeface="Wingdings" panose="05000000000000000000" pitchFamily="2" charset="2"/>
                        <a:buChar char="§"/>
                      </a:pPr>
                      <a:r>
                        <a:rPr lang="en-US" sz="1800" b="0" i="0" kern="1200" dirty="0">
                          <a:solidFill>
                            <a:srgbClr val="000000"/>
                          </a:solidFill>
                          <a:latin typeface="MuseoSans-300"/>
                          <a:ea typeface="+mn-ea"/>
                          <a:cs typeface="+mn-cs"/>
                        </a:rPr>
                        <a:t>Invest in Dubai</a:t>
                      </a:r>
                    </a:p>
                    <a:p>
                      <a:pPr marL="285750" indent="-285750">
                        <a:buFont typeface="Wingdings" panose="05000000000000000000" pitchFamily="2" charset="2"/>
                        <a:buChar char="§"/>
                      </a:pPr>
                      <a:r>
                        <a:rPr lang="en-US" sz="1800" b="0" i="0" kern="1200" dirty="0">
                          <a:solidFill>
                            <a:srgbClr val="000000"/>
                          </a:solidFill>
                          <a:latin typeface="MuseoSans-300"/>
                          <a:ea typeface="+mn-ea"/>
                          <a:cs typeface="+mn-cs"/>
                        </a:rPr>
                        <a:t>Invest in Sharjah.</a:t>
                      </a:r>
                    </a:p>
                  </a:txBody>
                  <a:tcPr>
                    <a:solidFill>
                      <a:schemeClr val="bg1"/>
                    </a:solidFill>
                  </a:tcPr>
                </a:tc>
                <a:extLst>
                  <a:ext uri="{0D108BD9-81ED-4DB2-BD59-A6C34878D82A}">
                    <a16:rowId xmlns:a16="http://schemas.microsoft.com/office/drawing/2014/main" val="3023949835"/>
                  </a:ext>
                </a:extLst>
              </a:tr>
            </a:tbl>
          </a:graphicData>
        </a:graphic>
      </p:graphicFrame>
    </p:spTree>
    <p:extLst>
      <p:ext uri="{BB962C8B-B14F-4D97-AF65-F5344CB8AC3E}">
        <p14:creationId xmlns:p14="http://schemas.microsoft.com/office/powerpoint/2010/main" val="259936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Autofit/>
          </a:bodyPr>
          <a:lstStyle/>
          <a:p>
            <a:pPr algn="ctr"/>
            <a:r>
              <a:rPr lang="en-US" sz="3200" b="1" dirty="0">
                <a:latin typeface="Linux Libertine"/>
              </a:rPr>
              <a:t>Investment Promotion Agencies (continued)</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4</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56447"/>
            <a:ext cx="9679640" cy="4941794"/>
          </a:xfrm>
        </p:spPr>
        <p:txBody>
          <a:bodyPr>
            <a:noAutofit/>
          </a:bodyPr>
          <a:lstStyle/>
          <a:p>
            <a:pPr marL="346075" indent="-346075">
              <a:buFont typeface="Wingdings" panose="05000000000000000000" pitchFamily="2" charset="2"/>
              <a:buChar char="Ø"/>
            </a:pPr>
            <a:r>
              <a:rPr lang="en-US" sz="2400" b="1" i="1" dirty="0">
                <a:solidFill>
                  <a:srgbClr val="000000"/>
                </a:solidFill>
                <a:latin typeface="MuseoSans-300"/>
              </a:rPr>
              <a:t>The Ministry of Investment for Saudi Arabia (MISA)</a:t>
            </a:r>
          </a:p>
          <a:p>
            <a:pPr lvl="1">
              <a:buFont typeface="Wingdings" panose="05000000000000000000" pitchFamily="2" charset="2"/>
              <a:buChar char="§"/>
            </a:pPr>
            <a:r>
              <a:rPr lang="en-US" sz="2000" i="1" dirty="0">
                <a:solidFill>
                  <a:srgbClr val="000000"/>
                </a:solidFill>
                <a:latin typeface="MuseoSans-300"/>
              </a:rPr>
              <a:t>To place the KSA among the top performing markets for investments. </a:t>
            </a:r>
          </a:p>
          <a:p>
            <a:pPr lvl="1">
              <a:buFont typeface="Wingdings" panose="05000000000000000000" pitchFamily="2" charset="2"/>
              <a:buChar char="§"/>
            </a:pPr>
            <a:r>
              <a:rPr lang="en-US" sz="2000" i="1" dirty="0">
                <a:solidFill>
                  <a:srgbClr val="000000"/>
                </a:solidFill>
                <a:latin typeface="MuseoSans-300"/>
              </a:rPr>
              <a:t>To promote Saudi Arabia as a world-class investment destination, attract and retain investors, and expand their investments; for the benefit of a sustainable national economic growth.</a:t>
            </a:r>
          </a:p>
          <a:p>
            <a:pPr lvl="1">
              <a:buFont typeface="Wingdings" panose="05000000000000000000" pitchFamily="2" charset="2"/>
              <a:buChar char="§"/>
            </a:pPr>
            <a:r>
              <a:rPr lang="en-US" sz="2000" i="1" dirty="0">
                <a:solidFill>
                  <a:srgbClr val="000000"/>
                </a:solidFill>
                <a:latin typeface="MuseoSans-300"/>
              </a:rPr>
              <a:t>To turn the KSA into an investment powerhouse by driving economic growth and diversifying the economy away from a reliance on oil.</a:t>
            </a:r>
          </a:p>
          <a:p>
            <a:pPr lvl="1" indent="0">
              <a:spcBef>
                <a:spcPts val="0"/>
              </a:spcBef>
              <a:buNone/>
            </a:pPr>
            <a:r>
              <a:rPr lang="en-US" sz="2000" i="1" dirty="0">
                <a:solidFill>
                  <a:srgbClr val="000000"/>
                </a:solidFill>
                <a:latin typeface="MuseoSans-300"/>
                <a:hlinkClick r:id="rId3"/>
              </a:rPr>
              <a:t>https://www.invest.qa/en</a:t>
            </a:r>
            <a:r>
              <a:rPr lang="en-US" sz="2000" i="1" dirty="0">
                <a:solidFill>
                  <a:srgbClr val="000000"/>
                </a:solidFill>
                <a:latin typeface="MuseoSans-300"/>
              </a:rPr>
              <a:t>  </a:t>
            </a:r>
            <a:endParaRPr lang="en-US" sz="2000" b="1" i="1" dirty="0">
              <a:solidFill>
                <a:srgbClr val="000000"/>
              </a:solidFill>
              <a:latin typeface="MuseoSans-300"/>
            </a:endParaRPr>
          </a:p>
          <a:p>
            <a:pPr marL="346075" indent="-346075">
              <a:buFont typeface="Wingdings" panose="05000000000000000000" pitchFamily="2" charset="2"/>
              <a:buChar char="Ø"/>
            </a:pPr>
            <a:r>
              <a:rPr lang="en-US" sz="2400" b="1" i="1" dirty="0">
                <a:solidFill>
                  <a:srgbClr val="000000"/>
                </a:solidFill>
                <a:latin typeface="MuseoSans-300"/>
              </a:rPr>
              <a:t>Saudi Investment Promotion Authority (SIPA)</a:t>
            </a:r>
          </a:p>
          <a:p>
            <a:pPr lvl="1">
              <a:buFont typeface="Wingdings" panose="05000000000000000000" pitchFamily="2" charset="2"/>
              <a:buChar char="§"/>
            </a:pPr>
            <a:r>
              <a:rPr lang="en-US" sz="2000" i="1" dirty="0">
                <a:solidFill>
                  <a:srgbClr val="000000"/>
                </a:solidFill>
                <a:latin typeface="MuseoSans-300"/>
              </a:rPr>
              <a:t>INVEST SAUDI is Saudi Arabia's nation-wide investment attraction and promotion brand. Overseen by the MISA, INVEST SAUDI facilitates investments in Saudi Arabia that support the country's economic growth and position it at the forefront of the global business world.</a:t>
            </a:r>
          </a:p>
          <a:p>
            <a:pPr lvl="1" indent="0">
              <a:spcBef>
                <a:spcPts val="0"/>
              </a:spcBef>
              <a:buNone/>
            </a:pPr>
            <a:r>
              <a:rPr lang="en-US" sz="2000" i="1" dirty="0">
                <a:solidFill>
                  <a:srgbClr val="000000"/>
                </a:solidFill>
                <a:latin typeface="MuseoSans-300"/>
                <a:hlinkClick r:id="rId4"/>
              </a:rPr>
              <a:t>https://www.investsaudi.sa/en</a:t>
            </a:r>
            <a:r>
              <a:rPr lang="en-US" sz="2000" i="1" dirty="0">
                <a:solidFill>
                  <a:srgbClr val="000000"/>
                </a:solidFill>
                <a:latin typeface="MuseoSans-300"/>
              </a:rPr>
              <a:t>   </a:t>
            </a: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Investment authorities and schemes,</a:t>
            </a:r>
          </a:p>
          <a:p>
            <a:pPr marL="117475" algn="l"/>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hlinkClick r:id="rId5"/>
              </a:rPr>
              <a:t>https://u.ae/en/information-and-services/finance-and-investment/investment-schemes</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531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Autofit/>
          </a:bodyPr>
          <a:lstStyle/>
          <a:p>
            <a:pPr algn="ctr"/>
            <a:r>
              <a:rPr lang="en-US" sz="3200" b="1" dirty="0">
                <a:latin typeface="Linux Libertine"/>
              </a:rPr>
              <a:t>Investment Promotion Agencies (continued)</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5</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958103"/>
            <a:ext cx="9679640" cy="5318006"/>
          </a:xfrm>
        </p:spPr>
        <p:txBody>
          <a:bodyPr>
            <a:noAutofit/>
          </a:bodyPr>
          <a:lstStyle/>
          <a:p>
            <a:pPr marL="346075" indent="-346075">
              <a:buFont typeface="Wingdings" panose="05000000000000000000" pitchFamily="2" charset="2"/>
              <a:buChar char="Ø"/>
            </a:pPr>
            <a:r>
              <a:rPr lang="en-US" sz="2400" b="1" i="1" dirty="0">
                <a:solidFill>
                  <a:srgbClr val="000000"/>
                </a:solidFill>
                <a:latin typeface="MuseoSans-300"/>
              </a:rPr>
              <a:t>Invest OMAN</a:t>
            </a:r>
          </a:p>
          <a:p>
            <a:pPr marL="457200" lvl="1" indent="0">
              <a:buNone/>
            </a:pPr>
            <a:r>
              <a:rPr lang="en-US" sz="2000" i="1" dirty="0">
                <a:solidFill>
                  <a:srgbClr val="000000"/>
                </a:solidFill>
                <a:latin typeface="MuseoSans-300"/>
              </a:rPr>
              <a:t>Managed by Ministry of Commerce, Industry &amp; Investment Promotion (</a:t>
            </a:r>
            <a:r>
              <a:rPr lang="en-US" sz="2000" i="1" dirty="0" err="1">
                <a:solidFill>
                  <a:srgbClr val="000000"/>
                </a:solidFill>
                <a:latin typeface="MuseoSans-300"/>
              </a:rPr>
              <a:t>MoCIIP</a:t>
            </a:r>
            <a:r>
              <a:rPr lang="en-US" sz="2000" i="1" dirty="0">
                <a:solidFill>
                  <a:srgbClr val="000000"/>
                </a:solidFill>
                <a:latin typeface="MuseoSans-300"/>
              </a:rPr>
              <a:t>), Invest OMAN is the government`s arm for large-scale investment opportunities across promising in Oman. It offers curated investment opportunities, incentives, and facilities tailored for investors. </a:t>
            </a:r>
            <a:r>
              <a:rPr lang="en-US" sz="2000" i="1" dirty="0">
                <a:solidFill>
                  <a:srgbClr val="000000"/>
                </a:solidFill>
                <a:latin typeface="MuseoSans-300"/>
                <a:hlinkClick r:id="rId3"/>
              </a:rPr>
              <a:t>https://investoman.om/</a:t>
            </a:r>
            <a:r>
              <a:rPr lang="en-US" sz="2000" i="1" dirty="0">
                <a:solidFill>
                  <a:srgbClr val="000000"/>
                </a:solidFill>
                <a:latin typeface="MuseoSans-300"/>
              </a:rPr>
              <a:t> </a:t>
            </a:r>
          </a:p>
          <a:p>
            <a:pPr marL="346075" indent="-346075">
              <a:buFont typeface="Wingdings" panose="05000000000000000000" pitchFamily="2" charset="2"/>
              <a:buChar char="Ø"/>
            </a:pPr>
            <a:r>
              <a:rPr lang="en-US" sz="2400" b="1" i="1" dirty="0">
                <a:solidFill>
                  <a:srgbClr val="000000"/>
                </a:solidFill>
                <a:latin typeface="MuseoSans-300"/>
              </a:rPr>
              <a:t>Investment Promotion Agency </a:t>
            </a:r>
            <a:r>
              <a:rPr lang="en-US" sz="2400" b="1" i="1" dirty="0">
                <a:solidFill>
                  <a:srgbClr val="0000FF"/>
                </a:solidFill>
                <a:latin typeface="MuseoSans-300"/>
              </a:rPr>
              <a:t>Qatar</a:t>
            </a:r>
            <a:r>
              <a:rPr lang="en-US" sz="2400" b="1" i="1" dirty="0">
                <a:solidFill>
                  <a:srgbClr val="000000"/>
                </a:solidFill>
                <a:latin typeface="MuseoSans-300"/>
              </a:rPr>
              <a:t> (Invest Qatar)</a:t>
            </a:r>
          </a:p>
          <a:p>
            <a:pPr marL="457200" lvl="1" indent="0">
              <a:buNone/>
            </a:pPr>
            <a:r>
              <a:rPr lang="en-US" sz="2000" i="1" dirty="0">
                <a:solidFill>
                  <a:srgbClr val="000000"/>
                </a:solidFill>
                <a:latin typeface="MuseoSans-300"/>
              </a:rPr>
              <a:t>The Invest Qatar is responsible for overseeing investment promotion activities, aimed at </a:t>
            </a:r>
            <a:r>
              <a:rPr lang="en-US" sz="2000" i="1" dirty="0">
                <a:solidFill>
                  <a:srgbClr val="0000FF"/>
                </a:solidFill>
                <a:latin typeface="MuseoSans-300"/>
              </a:rPr>
              <a:t>attracting</a:t>
            </a:r>
            <a:r>
              <a:rPr lang="en-US" sz="2000" i="1" dirty="0">
                <a:solidFill>
                  <a:srgbClr val="000000"/>
                </a:solidFill>
                <a:latin typeface="MuseoSans-300"/>
              </a:rPr>
              <a:t> foreign </a:t>
            </a:r>
            <a:r>
              <a:rPr lang="en-US" sz="2000" i="1" dirty="0">
                <a:solidFill>
                  <a:srgbClr val="0000FF"/>
                </a:solidFill>
                <a:latin typeface="MuseoSans-300"/>
              </a:rPr>
              <a:t>direct investment</a:t>
            </a:r>
            <a:r>
              <a:rPr lang="en-US" sz="2000" i="1" dirty="0">
                <a:solidFill>
                  <a:srgbClr val="000000"/>
                </a:solidFill>
                <a:latin typeface="MuseoSans-300"/>
              </a:rPr>
              <a:t> into Qatar. Invest Qatar’s mission is to strengthen Qatar’s position as an ideal investment destination, while facilitating investments that foster economic diversification and development. </a:t>
            </a:r>
            <a:r>
              <a:rPr lang="en-US" sz="2000" i="1" dirty="0">
                <a:solidFill>
                  <a:srgbClr val="000000"/>
                </a:solidFill>
                <a:latin typeface="MuseoSans-300"/>
                <a:hlinkClick r:id="rId4"/>
              </a:rPr>
              <a:t>https://www.invest.qa/en</a:t>
            </a:r>
            <a:r>
              <a:rPr lang="en-US" sz="2000" i="1" dirty="0">
                <a:solidFill>
                  <a:srgbClr val="000000"/>
                </a:solidFill>
                <a:latin typeface="MuseoSans-300"/>
              </a:rPr>
              <a:t>  </a:t>
            </a:r>
            <a:endParaRPr lang="en-US" sz="2000" b="1" i="1" dirty="0">
              <a:solidFill>
                <a:srgbClr val="000000"/>
              </a:solidFill>
              <a:latin typeface="MuseoSans-300"/>
            </a:endParaRPr>
          </a:p>
          <a:p>
            <a:pPr marL="346075" indent="-346075">
              <a:buFont typeface="Wingdings" panose="05000000000000000000" pitchFamily="2" charset="2"/>
              <a:buChar char="Ø"/>
            </a:pPr>
            <a:r>
              <a:rPr lang="en-US" sz="2400" b="1" i="1" dirty="0">
                <a:solidFill>
                  <a:srgbClr val="0000FF"/>
                </a:solidFill>
                <a:latin typeface="MuseoSans-300"/>
              </a:rPr>
              <a:t>Kuwait</a:t>
            </a:r>
            <a:r>
              <a:rPr lang="en-US" sz="2400" b="1" i="1" dirty="0">
                <a:solidFill>
                  <a:srgbClr val="000000"/>
                </a:solidFill>
                <a:latin typeface="MuseoSans-300"/>
              </a:rPr>
              <a:t> Direct Investment Promotion Authority (KDIPA)</a:t>
            </a:r>
          </a:p>
          <a:p>
            <a:pPr marL="457200" lvl="1" indent="0">
              <a:buNone/>
            </a:pPr>
            <a:r>
              <a:rPr lang="en-US" sz="2000" i="1" dirty="0">
                <a:solidFill>
                  <a:srgbClr val="000000"/>
                </a:solidFill>
                <a:latin typeface="MuseoSans-300"/>
              </a:rPr>
              <a:t>The KDIPA is mandated with the tasks of attracting value-added direct investment into Kuwait; promoting Kuwait as a lucrative investment destination; receiving applications for investment licensing and granting incentives; servicing investors; in addition to streamlining business environment and enhancing Kuwait’s competitiveness. </a:t>
            </a:r>
            <a:r>
              <a:rPr lang="en-US" sz="2000" i="1" dirty="0">
                <a:solidFill>
                  <a:srgbClr val="000000"/>
                </a:solidFill>
                <a:latin typeface="MuseoSans-300"/>
                <a:hlinkClick r:id="rId5"/>
              </a:rPr>
              <a:t>https://kdipa.gov.kw/</a:t>
            </a:r>
            <a:r>
              <a:rPr lang="en-US" sz="2000" i="1" dirty="0">
                <a:solidFill>
                  <a:srgbClr val="000000"/>
                </a:solidFill>
                <a:latin typeface="MuseoSans-300"/>
              </a:rPr>
              <a:t> </a:t>
            </a:r>
          </a:p>
        </p:txBody>
      </p:sp>
    </p:spTree>
    <p:extLst>
      <p:ext uri="{BB962C8B-B14F-4D97-AF65-F5344CB8AC3E}">
        <p14:creationId xmlns:p14="http://schemas.microsoft.com/office/powerpoint/2010/main" val="60620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a:bodyPr>
          <a:lstStyle/>
          <a:p>
            <a:pPr algn="ctr"/>
            <a:r>
              <a:rPr lang="en-US" sz="3200" b="1" dirty="0">
                <a:latin typeface="Linux Libertine"/>
              </a:rPr>
              <a:t>FDI and Phantom Investments</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6</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56447"/>
            <a:ext cx="9679640" cy="4941794"/>
          </a:xfrm>
        </p:spPr>
        <p:txBody>
          <a:bodyPr>
            <a:noAutofit/>
          </a:bodyPr>
          <a:lstStyle/>
          <a:p>
            <a:pPr marL="457200" marR="0" indent="-457200">
              <a:lnSpc>
                <a:spcPct val="107000"/>
              </a:lnSpc>
              <a:spcBef>
                <a:spcPts val="0"/>
              </a:spcBef>
              <a:spcAft>
                <a:spcPts val="800"/>
              </a:spcAft>
              <a:buFont typeface="Wingdings" panose="05000000000000000000" pitchFamily="2" charset="2"/>
              <a:buChar char="q"/>
            </a:pPr>
            <a:r>
              <a:rPr lang="en-US" sz="2400" i="1" dirty="0">
                <a:solidFill>
                  <a:srgbClr val="0000FF"/>
                </a:solidFill>
                <a:effectLst/>
                <a:latin typeface="MuseoSans-300"/>
              </a:rPr>
              <a:t>FDI</a:t>
            </a:r>
            <a:r>
              <a:rPr lang="en-US" sz="2400" i="1" dirty="0">
                <a:solidFill>
                  <a:srgbClr val="000000"/>
                </a:solidFill>
                <a:effectLst/>
                <a:latin typeface="MuseoSans-300"/>
              </a:rPr>
              <a:t> </a:t>
            </a:r>
            <a:r>
              <a:rPr lang="en-US" sz="2400" i="1" dirty="0">
                <a:solidFill>
                  <a:srgbClr val="0000FF"/>
                </a:solidFill>
                <a:effectLst/>
                <a:latin typeface="MuseoSans-300"/>
              </a:rPr>
              <a:t>is usually</a:t>
            </a:r>
            <a:r>
              <a:rPr lang="en-US" sz="2400" i="1" dirty="0">
                <a:solidFill>
                  <a:srgbClr val="000000"/>
                </a:solidFill>
                <a:effectLst/>
                <a:latin typeface="MuseoSans-300"/>
              </a:rPr>
              <a:t> perceived </a:t>
            </a:r>
            <a:r>
              <a:rPr lang="en-US" sz="2400" i="1" dirty="0">
                <a:solidFill>
                  <a:srgbClr val="0000FF"/>
                </a:solidFill>
                <a:effectLst/>
                <a:latin typeface="MuseoSans-300"/>
              </a:rPr>
              <a:t>a</a:t>
            </a:r>
            <a:r>
              <a:rPr lang="en-US" sz="2400" i="1" dirty="0">
                <a:solidFill>
                  <a:srgbClr val="000000"/>
                </a:solidFill>
                <a:effectLst/>
                <a:latin typeface="MuseoSans-300"/>
              </a:rPr>
              <a:t>s </a:t>
            </a:r>
            <a:r>
              <a:rPr lang="en-US" sz="2400" i="1" dirty="0">
                <a:solidFill>
                  <a:srgbClr val="0000FF"/>
                </a:solidFill>
                <a:effectLst/>
                <a:latin typeface="MuseoSans-300"/>
              </a:rPr>
              <a:t>long-term strategic and stable investment</a:t>
            </a:r>
            <a:r>
              <a:rPr lang="en-US" sz="2400" i="1" dirty="0">
                <a:solidFill>
                  <a:srgbClr val="000000"/>
                </a:solidFill>
                <a:effectLst/>
                <a:latin typeface="MuseoSans-300"/>
              </a:rPr>
              <a:t> </a:t>
            </a:r>
            <a:r>
              <a:rPr lang="en-US" sz="2400" i="1" dirty="0">
                <a:solidFill>
                  <a:srgbClr val="0000FF"/>
                </a:solidFill>
                <a:effectLst/>
                <a:latin typeface="MuseoSans-300"/>
              </a:rPr>
              <a:t>reflecting fundamental location decisions of multinational firms</a:t>
            </a:r>
            <a:r>
              <a:rPr lang="en-US" sz="2400" i="1" dirty="0">
                <a:solidFill>
                  <a:srgbClr val="000000"/>
                </a:solidFill>
                <a:effectLst/>
                <a:latin typeface="MuseoSans-300"/>
              </a:rPr>
              <a:t>. </a:t>
            </a:r>
          </a:p>
          <a:p>
            <a:pPr marL="457200" marR="0" indent="-457200">
              <a:lnSpc>
                <a:spcPct val="107000"/>
              </a:lnSpc>
              <a:spcBef>
                <a:spcPts val="0"/>
              </a:spcBef>
              <a:spcAft>
                <a:spcPts val="800"/>
              </a:spcAft>
              <a:buFont typeface="Wingdings" panose="05000000000000000000" pitchFamily="2" charset="2"/>
              <a:buChar char="q"/>
            </a:pPr>
            <a:r>
              <a:rPr lang="en-US" sz="2400" i="1" dirty="0">
                <a:solidFill>
                  <a:srgbClr val="000000"/>
                </a:solidFill>
                <a:effectLst/>
                <a:latin typeface="MuseoSans-300"/>
              </a:rPr>
              <a:t>However, not all FDI brings capital in service of productivity gains. In practice, FDI is defined as </a:t>
            </a:r>
            <a:r>
              <a:rPr lang="en-US" sz="2400" i="1" dirty="0">
                <a:solidFill>
                  <a:srgbClr val="0000FF"/>
                </a:solidFill>
                <a:effectLst/>
                <a:latin typeface="MuseoSans-300"/>
              </a:rPr>
              <a:t>cross-border financial investments between firms belonging to the same multinational group, and much of it is phantom in nature—investments that pass through empty corporate shells</a:t>
            </a:r>
            <a:r>
              <a:rPr lang="en-US" sz="2400" i="1" dirty="0">
                <a:solidFill>
                  <a:srgbClr val="000000"/>
                </a:solidFill>
                <a:effectLst/>
                <a:latin typeface="MuseoSans-300"/>
              </a:rPr>
              <a:t>. These shells, also called special purpose entities, have no real business activities. Rather, they carry out holding activities, conduct intrafirm financing, or manage intangible assets—often to minimize multinationals’ global tax bill. Such financial and tax engineering blurs traditional FDI statistics and makes it difficult to understand genuine economic integration.</a:t>
            </a:r>
            <a:r>
              <a:rPr lang="en-US" sz="2400" b="1" baseline="30000" dirty="0">
                <a:solidFill>
                  <a:srgbClr val="0000FF"/>
                </a:solidFill>
                <a:effectLst/>
                <a:latin typeface="MuseoSans-300"/>
              </a:rPr>
              <a:t>*)</a:t>
            </a: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Rise of Phantom Investments”, </a:t>
            </a:r>
            <a:r>
              <a:rPr lang="en-US" sz="14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Jannick</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en-US" sz="14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Damgaard</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Thomas </a:t>
            </a:r>
            <a:r>
              <a:rPr lang="en-US" sz="14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Elkjaer</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Niels Johannesen; IMF Washington, DC. September, 2019</a:t>
            </a:r>
          </a:p>
          <a:p>
            <a:pPr algn="l"/>
            <a:r>
              <a:rPr lang="en-GB" sz="1400" dirty="0">
                <a:solidFill>
                  <a:schemeClr val="bg1"/>
                </a:solidFill>
                <a:hlinkClick r:id="rId3"/>
              </a:rPr>
              <a:t>https://www.imf.org/en/Publications/fandd/issues/2019/09/the-rise-of-phantom-FDI-in-tax-havens-damgaard</a:t>
            </a:r>
            <a:r>
              <a:rPr lang="en-GB" sz="1400" dirty="0">
                <a:solidFill>
                  <a:schemeClr val="bg1"/>
                </a:solidFill>
              </a:rPr>
              <a:t> </a:t>
            </a:r>
          </a:p>
        </p:txBody>
      </p:sp>
    </p:spTree>
    <p:extLst>
      <p:ext uri="{BB962C8B-B14F-4D97-AF65-F5344CB8AC3E}">
        <p14:creationId xmlns:p14="http://schemas.microsoft.com/office/powerpoint/2010/main" val="11348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lstStyle/>
          <a:p>
            <a:pPr algn="ctr"/>
            <a:r>
              <a:rPr lang="en-US" sz="3200" b="1" dirty="0">
                <a:latin typeface="Linux Libertine"/>
              </a:rPr>
              <a:t>Major Pass-Through Economies</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7</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56447"/>
            <a:ext cx="9679640" cy="4941794"/>
          </a:xfrm>
        </p:spPr>
        <p:txBody>
          <a:bodyPr>
            <a:noAutofit/>
          </a:bodyPr>
          <a:lstStyle/>
          <a:p>
            <a:pPr marL="457200" marR="0" indent="-457200">
              <a:lnSpc>
                <a:spcPct val="107000"/>
              </a:lnSpc>
              <a:spcBef>
                <a:spcPts val="0"/>
              </a:spcBef>
              <a:spcAft>
                <a:spcPts val="800"/>
              </a:spcAft>
              <a:buFont typeface="Wingdings" panose="05000000000000000000" pitchFamily="2" charset="2"/>
              <a:buChar char="q"/>
            </a:pPr>
            <a:r>
              <a:rPr lang="en-US" sz="2400" dirty="0">
                <a:solidFill>
                  <a:srgbClr val="0000FF"/>
                </a:solidFill>
                <a:effectLst/>
                <a:latin typeface="MuseoSans-300"/>
              </a:rPr>
              <a:t>An</a:t>
            </a:r>
            <a:r>
              <a:rPr lang="en-US" sz="2400" dirty="0">
                <a:solidFill>
                  <a:srgbClr val="000000"/>
                </a:solidFill>
                <a:effectLst/>
                <a:latin typeface="MuseoSans-300"/>
              </a:rPr>
              <a:t> IMF study of 2017 by </a:t>
            </a:r>
            <a:r>
              <a:rPr lang="en-US" sz="2400" dirty="0" err="1">
                <a:solidFill>
                  <a:srgbClr val="000000"/>
                </a:solidFill>
                <a:effectLst/>
                <a:latin typeface="MuseoSans-300"/>
              </a:rPr>
              <a:t>Jannick</a:t>
            </a:r>
            <a:r>
              <a:rPr lang="en-US" sz="2400" dirty="0">
                <a:solidFill>
                  <a:srgbClr val="000000"/>
                </a:solidFill>
                <a:effectLst/>
                <a:latin typeface="MuseoSans-300"/>
              </a:rPr>
              <a:t> </a:t>
            </a:r>
            <a:r>
              <a:rPr lang="en-US" sz="2400" dirty="0" err="1">
                <a:solidFill>
                  <a:srgbClr val="000000"/>
                </a:solidFill>
                <a:effectLst/>
                <a:latin typeface="MuseoSans-300"/>
              </a:rPr>
              <a:t>Damgaard</a:t>
            </a:r>
            <a:r>
              <a:rPr lang="en-US" sz="2400" dirty="0">
                <a:solidFill>
                  <a:srgbClr val="000000"/>
                </a:solidFill>
                <a:effectLst/>
                <a:latin typeface="MuseoSans-300"/>
              </a:rPr>
              <a:t> and Thomas </a:t>
            </a:r>
            <a:r>
              <a:rPr lang="en-US" sz="2400" dirty="0" err="1">
                <a:solidFill>
                  <a:srgbClr val="000000"/>
                </a:solidFill>
                <a:effectLst/>
                <a:latin typeface="MuseoSans-300"/>
              </a:rPr>
              <a:t>Elkjaer</a:t>
            </a:r>
            <a:r>
              <a:rPr lang="en-US" sz="2400" b="1" baseline="30000" dirty="0">
                <a:solidFill>
                  <a:srgbClr val="0000FF"/>
                </a:solidFill>
                <a:effectLst/>
                <a:latin typeface="MuseoSans-300"/>
              </a:rPr>
              <a:t>*)</a:t>
            </a:r>
            <a:r>
              <a:rPr lang="en-US" sz="2400" dirty="0">
                <a:solidFill>
                  <a:srgbClr val="000000"/>
                </a:solidFill>
                <a:effectLst/>
                <a:latin typeface="MuseoSans-300"/>
              </a:rPr>
              <a:t> found that a stunning </a:t>
            </a:r>
            <a:r>
              <a:rPr lang="en-US" sz="2400" dirty="0">
                <a:solidFill>
                  <a:srgbClr val="0000FF"/>
                </a:solidFill>
                <a:effectLst/>
                <a:latin typeface="MuseoSans-300"/>
              </a:rPr>
              <a:t>$12 trillion—almost 40 percent of all FDI positions globally—is completely artificial: it consists of financial investment passing through empty corporate shells with no real activity.</a:t>
            </a:r>
          </a:p>
          <a:p>
            <a:pPr marL="457200" marR="0" indent="-457200">
              <a:lnSpc>
                <a:spcPct val="107000"/>
              </a:lnSpc>
              <a:spcBef>
                <a:spcPts val="0"/>
              </a:spcBef>
              <a:spcAft>
                <a:spcPts val="800"/>
              </a:spcAft>
              <a:buFont typeface="Wingdings" panose="05000000000000000000" pitchFamily="2" charset="2"/>
              <a:buChar char="q"/>
            </a:pPr>
            <a:r>
              <a:rPr lang="en-US" sz="2400" dirty="0">
                <a:latin typeface="MuseoSans-300"/>
              </a:rPr>
              <a:t>The IMF study “Piercing the Veil” by </a:t>
            </a:r>
            <a:r>
              <a:rPr lang="en-US" sz="2400" dirty="0" err="1">
                <a:latin typeface="MuseoSans-300"/>
              </a:rPr>
              <a:t>Jannick</a:t>
            </a:r>
            <a:r>
              <a:rPr lang="en-US" sz="2400" dirty="0">
                <a:latin typeface="MuseoSans-300"/>
              </a:rPr>
              <a:t> </a:t>
            </a:r>
            <a:r>
              <a:rPr lang="en-US" sz="2400" dirty="0" err="1">
                <a:latin typeface="MuseoSans-300"/>
              </a:rPr>
              <a:t>Damgaard</a:t>
            </a:r>
            <a:r>
              <a:rPr lang="en-US" sz="2400" dirty="0">
                <a:latin typeface="MuseoSans-300"/>
              </a:rPr>
              <a:t>, Thomas </a:t>
            </a:r>
            <a:r>
              <a:rPr lang="en-US" sz="2400" dirty="0" err="1">
                <a:latin typeface="MuseoSans-300"/>
              </a:rPr>
              <a:t>Elkjaer</a:t>
            </a:r>
            <a:r>
              <a:rPr lang="en-US" sz="2400" dirty="0">
                <a:latin typeface="MuseoSans-300"/>
              </a:rPr>
              <a:t>, and Niels Johannesen, June 2018”published in June 2018, identifies eight major pass-through economies—the </a:t>
            </a:r>
            <a:r>
              <a:rPr lang="en-US" sz="2400" b="1" dirty="0">
                <a:solidFill>
                  <a:srgbClr val="0000FF"/>
                </a:solidFill>
                <a:latin typeface="MuseoSans-300"/>
              </a:rPr>
              <a:t>Netherlands</a:t>
            </a:r>
            <a:r>
              <a:rPr lang="en-US" sz="2400" dirty="0">
                <a:latin typeface="MuseoSans-300"/>
              </a:rPr>
              <a:t>, </a:t>
            </a:r>
            <a:r>
              <a:rPr lang="en-US" sz="2400" b="1" dirty="0">
                <a:solidFill>
                  <a:srgbClr val="0000FF"/>
                </a:solidFill>
                <a:latin typeface="MuseoSans-300"/>
              </a:rPr>
              <a:t>Luxembourg</a:t>
            </a:r>
            <a:r>
              <a:rPr lang="en-US" sz="2400" dirty="0">
                <a:latin typeface="MuseoSans-300"/>
              </a:rPr>
              <a:t>, </a:t>
            </a:r>
            <a:r>
              <a:rPr lang="en-US" sz="2400" b="1" dirty="0">
                <a:solidFill>
                  <a:srgbClr val="0000FF"/>
                </a:solidFill>
                <a:latin typeface="MuseoSans-300"/>
              </a:rPr>
              <a:t>Hong Kong SAR</a:t>
            </a:r>
            <a:r>
              <a:rPr lang="en-US" sz="2400" dirty="0">
                <a:latin typeface="MuseoSans-300"/>
              </a:rPr>
              <a:t>, the </a:t>
            </a:r>
            <a:r>
              <a:rPr lang="en-US" sz="2400" b="1" dirty="0">
                <a:solidFill>
                  <a:srgbClr val="0000FF"/>
                </a:solidFill>
                <a:latin typeface="MuseoSans-300"/>
              </a:rPr>
              <a:t>British Virgin Islands</a:t>
            </a:r>
            <a:r>
              <a:rPr lang="en-US" sz="2400" dirty="0">
                <a:latin typeface="MuseoSans-300"/>
              </a:rPr>
              <a:t>, </a:t>
            </a:r>
            <a:r>
              <a:rPr lang="en-US" sz="2400" b="1" dirty="0">
                <a:solidFill>
                  <a:srgbClr val="0000FF"/>
                </a:solidFill>
                <a:latin typeface="MuseoSans-300"/>
              </a:rPr>
              <a:t>Bermuda</a:t>
            </a:r>
            <a:r>
              <a:rPr lang="en-US" sz="2400" dirty="0">
                <a:latin typeface="MuseoSans-300"/>
              </a:rPr>
              <a:t>, the </a:t>
            </a:r>
            <a:r>
              <a:rPr lang="en-US" sz="2400" b="1" dirty="0">
                <a:solidFill>
                  <a:srgbClr val="0000FF"/>
                </a:solidFill>
                <a:latin typeface="MuseoSans-300"/>
              </a:rPr>
              <a:t>Cayman Islands</a:t>
            </a:r>
            <a:r>
              <a:rPr lang="en-US" sz="2400" dirty="0">
                <a:latin typeface="MuseoSans-300"/>
              </a:rPr>
              <a:t>, </a:t>
            </a:r>
            <a:r>
              <a:rPr lang="en-US" sz="2400" b="1" dirty="0">
                <a:solidFill>
                  <a:srgbClr val="0000FF"/>
                </a:solidFill>
                <a:latin typeface="MuseoSans-300"/>
              </a:rPr>
              <a:t>Ireland</a:t>
            </a:r>
            <a:r>
              <a:rPr lang="en-US" sz="2400" dirty="0">
                <a:latin typeface="MuseoSans-300"/>
              </a:rPr>
              <a:t>, and </a:t>
            </a:r>
            <a:r>
              <a:rPr lang="en-US" sz="2400" b="1" dirty="0">
                <a:solidFill>
                  <a:srgbClr val="0000FF"/>
                </a:solidFill>
                <a:latin typeface="MuseoSans-300"/>
              </a:rPr>
              <a:t>Singapore</a:t>
            </a:r>
            <a:r>
              <a:rPr lang="en-US" sz="2400" dirty="0">
                <a:latin typeface="MuseoSans-300"/>
              </a:rPr>
              <a:t>—host more than 85 percent of the world’s investment in special purpose entities, which are often set up for tax reasons. (</a:t>
            </a:r>
            <a:r>
              <a:rPr lang="en-US" sz="2000" dirty="0">
                <a:latin typeface="MuseoSans-300"/>
                <a:hlinkClick r:id="rId3"/>
              </a:rPr>
              <a:t>https://www.imf.org/Publications/fandd/issues/2018/06/inside-the-world-of-global-tax-havens-and-offshore-banking-damgaard</a:t>
            </a:r>
            <a:r>
              <a:rPr lang="en-US" sz="2400" dirty="0">
                <a:latin typeface="MuseoSans-300"/>
              </a:rPr>
              <a:t>)</a:t>
            </a:r>
            <a:endParaRPr lang="en-US" sz="2400" dirty="0">
              <a:effectLst/>
              <a:latin typeface="MuseoSans-300"/>
            </a:endParaRPr>
          </a:p>
          <a:p>
            <a:pPr marL="742950" marR="0" indent="-285750">
              <a:lnSpc>
                <a:spcPct val="107000"/>
              </a:lnSpc>
              <a:spcBef>
                <a:spcPts val="0"/>
              </a:spcBef>
              <a:spcAft>
                <a:spcPts val="800"/>
              </a:spcAft>
              <a:buFont typeface="Wingdings" panose="05000000000000000000" pitchFamily="2" charset="2"/>
              <a:buChar char="Ø"/>
            </a:pPr>
            <a:endParaRPr lang="en-US" sz="2400" b="0" i="0" dirty="0">
              <a:solidFill>
                <a:srgbClr val="000000"/>
              </a:solidFill>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a:t>
            </a: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Global FDI Network: Searching for Ultimate Investors.” IMF Working Paper 17/258, IMF, Washington, DC. November 17, 2017</a:t>
            </a:r>
          </a:p>
          <a:p>
            <a:pPr algn="l"/>
            <a:r>
              <a:rPr lang="en-GB" sz="1400" dirty="0">
                <a:solidFill>
                  <a:schemeClr val="bg1"/>
                </a:solidFill>
                <a:hlinkClick r:id="rId4"/>
              </a:rPr>
              <a:t>https://www.imf.org/en/Publications/WP/Issues/2017/11/17/The-Global-FDI-Network-Searching-for-Ultimate-Investors-45414</a:t>
            </a:r>
            <a:r>
              <a:rPr lang="en-GB" sz="1400" dirty="0">
                <a:solidFill>
                  <a:schemeClr val="bg1"/>
                </a:solidFill>
              </a:rPr>
              <a:t> </a:t>
            </a:r>
          </a:p>
        </p:txBody>
      </p:sp>
    </p:spTree>
    <p:extLst>
      <p:ext uri="{BB962C8B-B14F-4D97-AF65-F5344CB8AC3E}">
        <p14:creationId xmlns:p14="http://schemas.microsoft.com/office/powerpoint/2010/main" val="154243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fontScale="90000"/>
          </a:bodyPr>
          <a:lstStyle/>
          <a:p>
            <a:pPr algn="ctr"/>
            <a:r>
              <a:rPr lang="en-US" sz="3200" b="1" dirty="0">
                <a:latin typeface="Linux Libertine"/>
              </a:rPr>
              <a:t>GCC FDI with Eight Major Pass-through Economies</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8</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74160" y="1156447"/>
            <a:ext cx="9679640" cy="4941794"/>
          </a:xfrm>
        </p:spPr>
        <p:txBody>
          <a:bodyPr>
            <a:noAutofit/>
          </a:bodyPr>
          <a:lstStyle/>
          <a:p>
            <a:pPr marL="457200" marR="0" indent="-457200">
              <a:lnSpc>
                <a:spcPct val="107000"/>
              </a:lnSpc>
              <a:spcBef>
                <a:spcPts val="0"/>
              </a:spcBef>
              <a:spcAft>
                <a:spcPts val="800"/>
              </a:spcAft>
              <a:buFont typeface="Wingdings" panose="05000000000000000000" pitchFamily="2" charset="2"/>
              <a:buChar char="q"/>
            </a:pPr>
            <a:r>
              <a:rPr lang="en-US" sz="2400" b="1" dirty="0">
                <a:effectLst/>
                <a:latin typeface="MuseoSans-300"/>
              </a:rPr>
              <a:t>Outward FDI </a:t>
            </a:r>
            <a:r>
              <a:rPr lang="en-US" sz="2400" b="1" dirty="0">
                <a:latin typeface="MuseoSans-300"/>
              </a:rPr>
              <a:t>Positions, 2022 Year-End </a:t>
            </a:r>
            <a:r>
              <a:rPr lang="en-US" sz="2400" b="1" baseline="30000" dirty="0">
                <a:solidFill>
                  <a:srgbClr val="0000FF"/>
                </a:solidFill>
                <a:latin typeface="MuseoSans-300"/>
              </a:rPr>
              <a:t>*)</a:t>
            </a: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As reported by member states and GCC-STAT estimates</a:t>
            </a:r>
            <a:endParaRPr lang="en-GB" sz="1400" dirty="0">
              <a:solidFill>
                <a:schemeClr val="bg1"/>
              </a:solidFill>
            </a:endParaRPr>
          </a:p>
        </p:txBody>
      </p:sp>
      <p:graphicFrame>
        <p:nvGraphicFramePr>
          <p:cNvPr id="6" name="Object 5">
            <a:extLst>
              <a:ext uri="{FF2B5EF4-FFF2-40B4-BE49-F238E27FC236}">
                <a16:creationId xmlns:a16="http://schemas.microsoft.com/office/drawing/2014/main" id="{7F867F6C-ECF7-433D-972E-8F0DEB5EBC83}"/>
              </a:ext>
            </a:extLst>
          </p:cNvPr>
          <p:cNvGraphicFramePr>
            <a:graphicFrameLocks noChangeAspect="1"/>
          </p:cNvGraphicFramePr>
          <p:nvPr>
            <p:extLst>
              <p:ext uri="{D42A27DB-BD31-4B8C-83A1-F6EECF244321}">
                <p14:modId xmlns:p14="http://schemas.microsoft.com/office/powerpoint/2010/main" val="3520766884"/>
              </p:ext>
            </p:extLst>
          </p:nvPr>
        </p:nvGraphicFramePr>
        <p:xfrm>
          <a:off x="1770529" y="1801906"/>
          <a:ext cx="9639300" cy="4296335"/>
        </p:xfrm>
        <a:graphic>
          <a:graphicData uri="http://schemas.openxmlformats.org/presentationml/2006/ole">
            <mc:AlternateContent xmlns:mc="http://schemas.openxmlformats.org/markup-compatibility/2006">
              <mc:Choice xmlns:v="urn:schemas-microsoft-com:vml" Requires="v">
                <p:oleObj spid="_x0000_s2058" name="Worksheet" r:id="rId4" imgW="9639236" imgH="2866889" progId="Excel.Sheet.12">
                  <p:embed/>
                </p:oleObj>
              </mc:Choice>
              <mc:Fallback>
                <p:oleObj name="Worksheet" r:id="rId4" imgW="9639236" imgH="2866889" progId="Excel.Sheet.12">
                  <p:embed/>
                  <p:pic>
                    <p:nvPicPr>
                      <p:cNvPr id="0" name=""/>
                      <p:cNvPicPr/>
                      <p:nvPr/>
                    </p:nvPicPr>
                    <p:blipFill>
                      <a:blip r:embed="rId5"/>
                      <a:stretch>
                        <a:fillRect/>
                      </a:stretch>
                    </p:blipFill>
                    <p:spPr>
                      <a:xfrm>
                        <a:off x="1770529" y="1801906"/>
                        <a:ext cx="9639300" cy="4296335"/>
                      </a:xfrm>
                      <a:prstGeom prst="rect">
                        <a:avLst/>
                      </a:prstGeom>
                    </p:spPr>
                  </p:pic>
                </p:oleObj>
              </mc:Fallback>
            </mc:AlternateContent>
          </a:graphicData>
        </a:graphic>
      </p:graphicFrame>
    </p:spTree>
    <p:extLst>
      <p:ext uri="{BB962C8B-B14F-4D97-AF65-F5344CB8AC3E}">
        <p14:creationId xmlns:p14="http://schemas.microsoft.com/office/powerpoint/2010/main" val="328865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CA90-AFA1-4973-A4B2-31E45A3179B7}"/>
              </a:ext>
            </a:extLst>
          </p:cNvPr>
          <p:cNvSpPr>
            <a:spLocks noGrp="1"/>
          </p:cNvSpPr>
          <p:nvPr>
            <p:ph type="title"/>
          </p:nvPr>
        </p:nvSpPr>
        <p:spPr>
          <a:xfrm>
            <a:off x="2185370" y="136525"/>
            <a:ext cx="9168430" cy="729014"/>
          </a:xfrm>
        </p:spPr>
        <p:txBody>
          <a:bodyPr>
            <a:normAutofit fontScale="90000"/>
          </a:bodyPr>
          <a:lstStyle/>
          <a:p>
            <a:pPr algn="ctr"/>
            <a:r>
              <a:rPr lang="en-US" sz="3200" b="1" dirty="0">
                <a:latin typeface="Linux Libertine"/>
              </a:rPr>
              <a:t>GCC FDI with Eight Major Pass-through Economies</a:t>
            </a:r>
          </a:p>
        </p:txBody>
      </p:sp>
      <p:sp>
        <p:nvSpPr>
          <p:cNvPr id="4" name="Slide Number Placeholder 3">
            <a:extLst>
              <a:ext uri="{FF2B5EF4-FFF2-40B4-BE49-F238E27FC236}">
                <a16:creationId xmlns:a16="http://schemas.microsoft.com/office/drawing/2014/main" id="{B5320FEB-95B1-4460-9E17-A9566AF3655C}"/>
              </a:ext>
            </a:extLst>
          </p:cNvPr>
          <p:cNvSpPr>
            <a:spLocks noGrp="1"/>
          </p:cNvSpPr>
          <p:nvPr>
            <p:ph type="sldNum" sz="quarter" idx="12"/>
          </p:nvPr>
        </p:nvSpPr>
        <p:spPr/>
        <p:txBody>
          <a:bodyPr/>
          <a:lstStyle/>
          <a:p>
            <a:fld id="{265EE9DD-23B7-45FC-A939-0A202084C108}" type="slidenum">
              <a:rPr lang="en-GB" smtClean="0"/>
              <a:t>9</a:t>
            </a:fld>
            <a:endParaRPr lang="en-GB"/>
          </a:p>
        </p:txBody>
      </p:sp>
      <p:sp>
        <p:nvSpPr>
          <p:cNvPr id="7" name="Content Placeholder 2">
            <a:extLst>
              <a:ext uri="{FF2B5EF4-FFF2-40B4-BE49-F238E27FC236}">
                <a16:creationId xmlns:a16="http://schemas.microsoft.com/office/drawing/2014/main" id="{2B1FB778-DA4C-40F7-9E74-481F02D56B3B}"/>
              </a:ext>
            </a:extLst>
          </p:cNvPr>
          <p:cNvSpPr>
            <a:spLocks noGrp="1"/>
          </p:cNvSpPr>
          <p:nvPr>
            <p:ph idx="1"/>
          </p:nvPr>
        </p:nvSpPr>
        <p:spPr>
          <a:xfrm>
            <a:off x="1653990" y="1140047"/>
            <a:ext cx="9679640" cy="4991812"/>
          </a:xfrm>
        </p:spPr>
        <p:txBody>
          <a:bodyPr>
            <a:noAutofit/>
          </a:bodyPr>
          <a:lstStyle/>
          <a:p>
            <a:pPr marL="457200" indent="-457200">
              <a:lnSpc>
                <a:spcPct val="107000"/>
              </a:lnSpc>
              <a:spcBef>
                <a:spcPts val="0"/>
              </a:spcBef>
              <a:spcAft>
                <a:spcPts val="800"/>
              </a:spcAft>
              <a:buFont typeface="Wingdings" panose="05000000000000000000" pitchFamily="2" charset="2"/>
              <a:buChar char="q"/>
            </a:pPr>
            <a:r>
              <a:rPr lang="en-US" sz="2400" b="1" dirty="0">
                <a:effectLst/>
                <a:latin typeface="MuseoSans-300"/>
              </a:rPr>
              <a:t>Inward FDI Positions, 2022 Year-End </a:t>
            </a:r>
            <a:r>
              <a:rPr lang="en-US" sz="2400" b="1" baseline="30000" dirty="0">
                <a:solidFill>
                  <a:srgbClr val="0000FF"/>
                </a:solidFill>
                <a:latin typeface="MuseoSans-300"/>
              </a:rPr>
              <a:t>*)</a:t>
            </a:r>
            <a:endParaRPr lang="en-US" sz="2400" b="1" i="0" dirty="0">
              <a:effectLst/>
              <a:latin typeface="MuseoSans-300"/>
            </a:endParaRPr>
          </a:p>
          <a:p>
            <a:pPr marL="457200" marR="0" indent="-457200">
              <a:lnSpc>
                <a:spcPct val="107000"/>
              </a:lnSpc>
              <a:spcBef>
                <a:spcPts val="0"/>
              </a:spcBef>
              <a:spcAft>
                <a:spcPts val="800"/>
              </a:spcAft>
              <a:buFont typeface="Wingdings" panose="05000000000000000000" pitchFamily="2" charset="2"/>
              <a:buChar char="q"/>
            </a:pPr>
            <a:endParaRPr lang="en-US" sz="2400" b="1" dirty="0">
              <a:latin typeface="MuseoSans-300"/>
            </a:endParaRPr>
          </a:p>
          <a:p>
            <a:pPr marL="0" marR="0" indent="0">
              <a:lnSpc>
                <a:spcPct val="107000"/>
              </a:lnSpc>
              <a:spcBef>
                <a:spcPts val="0"/>
              </a:spcBef>
              <a:spcAft>
                <a:spcPts val="800"/>
              </a:spcAft>
              <a:buNone/>
            </a:pPr>
            <a:endParaRPr lang="en-US" sz="2400" b="1" i="0" dirty="0">
              <a:effectLst/>
              <a:latin typeface="MuseoSans-300"/>
            </a:endParaRPr>
          </a:p>
          <a:p>
            <a:pPr marL="457200" marR="0" indent="0">
              <a:lnSpc>
                <a:spcPct val="107000"/>
              </a:lnSpc>
              <a:spcBef>
                <a:spcPts val="0"/>
              </a:spcBef>
              <a:spcAft>
                <a:spcPts val="800"/>
              </a:spcAft>
              <a:buNone/>
            </a:pPr>
            <a:endParaRPr lang="en-US" sz="1600" b="0" i="0" dirty="0">
              <a:solidFill>
                <a:srgbClr val="000000"/>
              </a:solidFill>
              <a:effectLst/>
              <a:latin typeface="MuseoSans-300"/>
              <a:ea typeface="Calibri" panose="020F0502020204030204" pitchFamily="34" charset="0"/>
              <a:cs typeface="Arial" panose="020B0604020202020204" pitchFamily="34" charset="0"/>
            </a:endParaRPr>
          </a:p>
          <a:p>
            <a:pPr marL="457200" marR="0" indent="0">
              <a:lnSpc>
                <a:spcPct val="107000"/>
              </a:lnSpc>
              <a:spcBef>
                <a:spcPts val="0"/>
              </a:spcBef>
              <a:spcAft>
                <a:spcPts val="800"/>
              </a:spcAft>
              <a:buNone/>
            </a:pPr>
            <a:endParaRPr lang="en-US" sz="1600" b="0" i="0" dirty="0">
              <a:solidFill>
                <a:srgbClr val="000000"/>
              </a:solidFill>
              <a:effectLst/>
              <a:latin typeface="MuseoSans-300"/>
            </a:endParaRPr>
          </a:p>
        </p:txBody>
      </p:sp>
      <p:sp>
        <p:nvSpPr>
          <p:cNvPr id="3" name="Footer Placeholder 2">
            <a:extLst>
              <a:ext uri="{FF2B5EF4-FFF2-40B4-BE49-F238E27FC236}">
                <a16:creationId xmlns:a16="http://schemas.microsoft.com/office/drawing/2014/main" id="{D1022F4B-B3FE-4FE2-A03B-7C740C587703}"/>
              </a:ext>
            </a:extLst>
          </p:cNvPr>
          <p:cNvSpPr>
            <a:spLocks noGrp="1"/>
          </p:cNvSpPr>
          <p:nvPr>
            <p:ph type="ftr" sz="quarter" idx="11"/>
          </p:nvPr>
        </p:nvSpPr>
        <p:spPr>
          <a:xfrm>
            <a:off x="1674159" y="6356350"/>
            <a:ext cx="9735670" cy="365125"/>
          </a:xfrm>
        </p:spPr>
        <p:txBody>
          <a:bodyPr/>
          <a:lstStyle/>
          <a:p>
            <a:pPr algn="l"/>
            <a:r>
              <a:rPr lang="en-US" sz="1200" b="1" i="0" baseline="30000" dirty="0">
                <a:solidFill>
                  <a:srgbClr val="0000FF"/>
                </a:solidFill>
                <a:effectLst/>
                <a:latin typeface="MuseoSans-300"/>
              </a:rPr>
              <a:t>*) </a:t>
            </a:r>
            <a:r>
              <a:rPr lang="en-US" sz="14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 As reported by member states and GCC-STAT estimates</a:t>
            </a:r>
            <a:endParaRPr lang="en-GB" sz="1400" dirty="0">
              <a:solidFill>
                <a:schemeClr val="bg1"/>
              </a:solidFill>
            </a:endParaRPr>
          </a:p>
        </p:txBody>
      </p:sp>
      <p:graphicFrame>
        <p:nvGraphicFramePr>
          <p:cNvPr id="8" name="Object 7">
            <a:extLst>
              <a:ext uri="{FF2B5EF4-FFF2-40B4-BE49-F238E27FC236}">
                <a16:creationId xmlns:a16="http://schemas.microsoft.com/office/drawing/2014/main" id="{733DE76D-F0F6-48F2-8F9C-13108D3F159B}"/>
              </a:ext>
            </a:extLst>
          </p:cNvPr>
          <p:cNvGraphicFramePr>
            <a:graphicFrameLocks noChangeAspect="1"/>
          </p:cNvGraphicFramePr>
          <p:nvPr>
            <p:extLst>
              <p:ext uri="{D42A27DB-BD31-4B8C-83A1-F6EECF244321}">
                <p14:modId xmlns:p14="http://schemas.microsoft.com/office/powerpoint/2010/main" val="2062158123"/>
              </p:ext>
            </p:extLst>
          </p:nvPr>
        </p:nvGraphicFramePr>
        <p:xfrm>
          <a:off x="1694330" y="1714500"/>
          <a:ext cx="9639300" cy="4188760"/>
        </p:xfrm>
        <a:graphic>
          <a:graphicData uri="http://schemas.openxmlformats.org/presentationml/2006/ole">
            <mc:AlternateContent xmlns:mc="http://schemas.openxmlformats.org/markup-compatibility/2006">
              <mc:Choice xmlns:v="urn:schemas-microsoft-com:vml" Requires="v">
                <p:oleObj spid="_x0000_s1034" name="Worksheet" r:id="rId4" imgW="9639236" imgH="2866889" progId="Excel.Sheet.12">
                  <p:embed/>
                </p:oleObj>
              </mc:Choice>
              <mc:Fallback>
                <p:oleObj name="Worksheet" r:id="rId4" imgW="9639236" imgH="2866889" progId="Excel.Sheet.12">
                  <p:embed/>
                  <p:pic>
                    <p:nvPicPr>
                      <p:cNvPr id="0" name=""/>
                      <p:cNvPicPr/>
                      <p:nvPr/>
                    </p:nvPicPr>
                    <p:blipFill>
                      <a:blip r:embed="rId5"/>
                      <a:stretch>
                        <a:fillRect/>
                      </a:stretch>
                    </p:blipFill>
                    <p:spPr>
                      <a:xfrm>
                        <a:off x="1694330" y="1714500"/>
                        <a:ext cx="9639300" cy="4188760"/>
                      </a:xfrm>
                      <a:prstGeom prst="rect">
                        <a:avLst/>
                      </a:prstGeom>
                    </p:spPr>
                  </p:pic>
                </p:oleObj>
              </mc:Fallback>
            </mc:AlternateContent>
          </a:graphicData>
        </a:graphic>
      </p:graphicFrame>
    </p:spTree>
    <p:extLst>
      <p:ext uri="{BB962C8B-B14F-4D97-AF65-F5344CB8AC3E}">
        <p14:creationId xmlns:p14="http://schemas.microsoft.com/office/powerpoint/2010/main" val="2683190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4149</TotalTime>
  <Words>3112</Words>
  <Application>Microsoft Office PowerPoint</Application>
  <PresentationFormat>Widescreen</PresentationFormat>
  <Paragraphs>291</Paragraphs>
  <Slides>23</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6" baseType="lpstr">
      <vt:lpstr>Arial</vt:lpstr>
      <vt:lpstr>Calibri</vt:lpstr>
      <vt:lpstr>Calibri Light</vt:lpstr>
      <vt:lpstr>GE SS Text Light</vt:lpstr>
      <vt:lpstr>Helvetica</vt:lpstr>
      <vt:lpstr>Linux Libertine</vt:lpstr>
      <vt:lpstr>MinionPro-Regular</vt:lpstr>
      <vt:lpstr>MuseoSans-300</vt:lpstr>
      <vt:lpstr>Sakkal Majalla</vt:lpstr>
      <vt:lpstr>Times New Roman</vt:lpstr>
      <vt:lpstr>Wingdings</vt:lpstr>
      <vt:lpstr>Office Theme</vt:lpstr>
      <vt:lpstr>Worksheet</vt:lpstr>
      <vt:lpstr>PowerPoint Presentation</vt:lpstr>
      <vt:lpstr>Foreign Direct Investment (FDI)</vt:lpstr>
      <vt:lpstr>Investment Promotion Agencies in the GCC Member States</vt:lpstr>
      <vt:lpstr>Investment Promotion Agencies (continued)</vt:lpstr>
      <vt:lpstr>Investment Promotion Agencies (continued)</vt:lpstr>
      <vt:lpstr>FDI and Phantom Investments</vt:lpstr>
      <vt:lpstr>Major Pass-Through Economies</vt:lpstr>
      <vt:lpstr>GCC FDI with Eight Major Pass-through Economies</vt:lpstr>
      <vt:lpstr>GCC FDI with Eight Major Pass-through Economies</vt:lpstr>
      <vt:lpstr>GCC FDI with Eight Major – CDIS Data</vt:lpstr>
      <vt:lpstr>GCC FDI with Eight Major – CDIS Data</vt:lpstr>
      <vt:lpstr>Offshore Financial Centre</vt:lpstr>
      <vt:lpstr>Offshore Financial Centres (OFCs)</vt:lpstr>
      <vt:lpstr>FDI with OFCs - CDIS Data</vt:lpstr>
      <vt:lpstr>FDI with OFCs - CDIS Data</vt:lpstr>
      <vt:lpstr>FDI with OFCs - CDIS Data</vt:lpstr>
      <vt:lpstr>CORPNET Report</vt:lpstr>
      <vt:lpstr>Conduit and Sink OFCs </vt:lpstr>
      <vt:lpstr>Conduit OFCs</vt:lpstr>
      <vt:lpstr>Sink OFCs</vt:lpstr>
      <vt:lpstr>Geographical Specialization.</vt:lpstr>
      <vt:lpstr>Reference Materials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 برنامج العمل في مجال الإحصاءات النقدية والمالية 2021-2022م</dc:title>
  <dc:creator>ALHASAN AL RUMHI</dc:creator>
  <cp:lastModifiedBy>Tigran Terlemezian</cp:lastModifiedBy>
  <cp:revision>255</cp:revision>
  <cp:lastPrinted>2024-05-27T04:31:43Z</cp:lastPrinted>
  <dcterms:created xsi:type="dcterms:W3CDTF">2020-12-08T10:09:05Z</dcterms:created>
  <dcterms:modified xsi:type="dcterms:W3CDTF">2024-05-28T05:19:44Z</dcterms:modified>
</cp:coreProperties>
</file>