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61" r:id="rId2"/>
    <p:sldId id="367" r:id="rId3"/>
    <p:sldId id="369" r:id="rId4"/>
    <p:sldId id="366" r:id="rId5"/>
    <p:sldId id="362" r:id="rId6"/>
  </p:sldIdLst>
  <p:sldSz cx="12192000" cy="6858000"/>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56921"/>
    <a:srgbClr val="D6DCE5"/>
    <a:srgbClr val="EBD08E"/>
    <a:srgbClr val="F0F5F6"/>
    <a:srgbClr val="F9F9F9"/>
    <a:srgbClr val="D0CECE"/>
    <a:srgbClr val="D4BD7D"/>
    <a:srgbClr val="F2F2F2"/>
    <a:srgbClr val="515F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91" autoAdjust="0"/>
    <p:restoredTop sz="94660"/>
  </p:normalViewPr>
  <p:slideViewPr>
    <p:cSldViewPr snapToGrid="0">
      <p:cViewPr varScale="1">
        <p:scale>
          <a:sx n="142" d="100"/>
          <a:sy n="142" d="100"/>
        </p:scale>
        <p:origin x="65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48711"/>
          </a:xfrm>
          <a:prstGeom prst="rect">
            <a:avLst/>
          </a:prstGeom>
        </p:spPr>
        <p:txBody>
          <a:bodyPr vert="horz" lIns="94864" tIns="47433" rIns="94864" bIns="47433" rtlCol="0"/>
          <a:lstStyle>
            <a:lvl1pPr algn="l">
              <a:defRPr sz="1200"/>
            </a:lvl1pPr>
          </a:lstStyle>
          <a:p>
            <a:endParaRPr lang="en-US"/>
          </a:p>
        </p:txBody>
      </p:sp>
      <p:sp>
        <p:nvSpPr>
          <p:cNvPr id="3" name="Date Placeholder 2"/>
          <p:cNvSpPr>
            <a:spLocks noGrp="1"/>
          </p:cNvSpPr>
          <p:nvPr>
            <p:ph type="dt" sz="quarter" idx="1"/>
          </p:nvPr>
        </p:nvSpPr>
        <p:spPr>
          <a:xfrm>
            <a:off x="5231639" y="1"/>
            <a:ext cx="4002299" cy="348711"/>
          </a:xfrm>
          <a:prstGeom prst="rect">
            <a:avLst/>
          </a:prstGeom>
        </p:spPr>
        <p:txBody>
          <a:bodyPr vert="horz" lIns="94864" tIns="47433" rIns="94864" bIns="47433" rtlCol="0"/>
          <a:lstStyle>
            <a:lvl1pPr algn="r">
              <a:defRPr sz="1200"/>
            </a:lvl1pPr>
          </a:lstStyle>
          <a:p>
            <a:fld id="{16A857D6-5997-4BB7-B529-CE2F50E28826}" type="datetimeFigureOut">
              <a:rPr lang="en-US" smtClean="0"/>
              <a:t>6/9/2024</a:t>
            </a:fld>
            <a:endParaRPr lang="en-US"/>
          </a:p>
        </p:txBody>
      </p:sp>
      <p:sp>
        <p:nvSpPr>
          <p:cNvPr id="4" name="Footer Placeholder 3"/>
          <p:cNvSpPr>
            <a:spLocks noGrp="1"/>
          </p:cNvSpPr>
          <p:nvPr>
            <p:ph type="ftr" sz="quarter" idx="2"/>
          </p:nvPr>
        </p:nvSpPr>
        <p:spPr>
          <a:xfrm>
            <a:off x="0" y="6601366"/>
            <a:ext cx="4002299" cy="348710"/>
          </a:xfrm>
          <a:prstGeom prst="rect">
            <a:avLst/>
          </a:prstGeom>
        </p:spPr>
        <p:txBody>
          <a:bodyPr vert="horz" lIns="94864" tIns="47433" rIns="94864" bIns="47433"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01366"/>
            <a:ext cx="4002299" cy="348710"/>
          </a:xfrm>
          <a:prstGeom prst="rect">
            <a:avLst/>
          </a:prstGeom>
        </p:spPr>
        <p:txBody>
          <a:bodyPr vert="horz" lIns="94864" tIns="47433" rIns="94864" bIns="47433" rtlCol="0" anchor="b"/>
          <a:lstStyle>
            <a:lvl1pPr algn="r">
              <a:defRPr sz="1200"/>
            </a:lvl1pPr>
          </a:lstStyle>
          <a:p>
            <a:fld id="{E74DE66E-23F9-491A-9DBF-070B5945859D}" type="slidenum">
              <a:rPr lang="en-US" smtClean="0"/>
              <a:t>‹#›</a:t>
            </a:fld>
            <a:endParaRPr lang="en-US"/>
          </a:p>
        </p:txBody>
      </p:sp>
    </p:spTree>
    <p:extLst>
      <p:ext uri="{BB962C8B-B14F-4D97-AF65-F5344CB8AC3E}">
        <p14:creationId xmlns:p14="http://schemas.microsoft.com/office/powerpoint/2010/main" val="1514178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129" cy="348902"/>
          </a:xfrm>
          <a:prstGeom prst="rect">
            <a:avLst/>
          </a:prstGeom>
        </p:spPr>
        <p:txBody>
          <a:bodyPr vert="horz" lIns="62828" tIns="31414" rIns="62828" bIns="31414" rtlCol="0"/>
          <a:lstStyle>
            <a:lvl1pPr algn="l">
              <a:defRPr sz="800"/>
            </a:lvl1pPr>
          </a:lstStyle>
          <a:p>
            <a:endParaRPr lang="en-US"/>
          </a:p>
        </p:txBody>
      </p:sp>
      <p:sp>
        <p:nvSpPr>
          <p:cNvPr id="3" name="Date Placeholder 2"/>
          <p:cNvSpPr>
            <a:spLocks noGrp="1"/>
          </p:cNvSpPr>
          <p:nvPr>
            <p:ph type="dt" idx="1"/>
          </p:nvPr>
        </p:nvSpPr>
        <p:spPr>
          <a:xfrm>
            <a:off x="5231895" y="0"/>
            <a:ext cx="4002129" cy="348902"/>
          </a:xfrm>
          <a:prstGeom prst="rect">
            <a:avLst/>
          </a:prstGeom>
        </p:spPr>
        <p:txBody>
          <a:bodyPr vert="horz" lIns="62828" tIns="31414" rIns="62828" bIns="31414" rtlCol="0"/>
          <a:lstStyle>
            <a:lvl1pPr algn="r">
              <a:defRPr sz="800"/>
            </a:lvl1pPr>
          </a:lstStyle>
          <a:p>
            <a:fld id="{6C6611E5-783F-42A4-A6F9-2231745B0E9E}" type="datetimeFigureOut">
              <a:rPr lang="en-US" smtClean="0"/>
              <a:t>6/9/2024</a:t>
            </a:fld>
            <a:endParaRPr lang="en-US"/>
          </a:p>
        </p:txBody>
      </p:sp>
      <p:sp>
        <p:nvSpPr>
          <p:cNvPr id="4" name="Slide Image Placeholder 3"/>
          <p:cNvSpPr>
            <a:spLocks noGrp="1" noRot="1" noChangeAspect="1"/>
          </p:cNvSpPr>
          <p:nvPr>
            <p:ph type="sldImg" idx="2"/>
          </p:nvPr>
        </p:nvSpPr>
        <p:spPr>
          <a:xfrm>
            <a:off x="2535238" y="868363"/>
            <a:ext cx="4165600" cy="2344737"/>
          </a:xfrm>
          <a:prstGeom prst="rect">
            <a:avLst/>
          </a:prstGeom>
          <a:noFill/>
          <a:ln w="12700">
            <a:solidFill>
              <a:prstClr val="black"/>
            </a:solidFill>
          </a:ln>
        </p:spPr>
        <p:txBody>
          <a:bodyPr vert="horz" lIns="62828" tIns="31414" rIns="62828" bIns="31414" rtlCol="0" anchor="ctr"/>
          <a:lstStyle/>
          <a:p>
            <a:endParaRPr lang="en-US"/>
          </a:p>
        </p:txBody>
      </p:sp>
      <p:sp>
        <p:nvSpPr>
          <p:cNvPr id="5" name="Notes Placeholder 4"/>
          <p:cNvSpPr>
            <a:spLocks noGrp="1"/>
          </p:cNvSpPr>
          <p:nvPr>
            <p:ph type="body" sz="quarter" idx="3"/>
          </p:nvPr>
        </p:nvSpPr>
        <p:spPr>
          <a:xfrm>
            <a:off x="924120" y="3344759"/>
            <a:ext cx="7388860" cy="2736417"/>
          </a:xfrm>
          <a:prstGeom prst="rect">
            <a:avLst/>
          </a:prstGeom>
        </p:spPr>
        <p:txBody>
          <a:bodyPr vert="horz" lIns="62828" tIns="31414" rIns="62828" bIns="314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01174"/>
            <a:ext cx="4002129" cy="348902"/>
          </a:xfrm>
          <a:prstGeom prst="rect">
            <a:avLst/>
          </a:prstGeom>
        </p:spPr>
        <p:txBody>
          <a:bodyPr vert="horz" lIns="62828" tIns="31414" rIns="62828" bIns="31414" rtlCol="0" anchor="b"/>
          <a:lstStyle>
            <a:lvl1pPr algn="l">
              <a:defRPr sz="800"/>
            </a:lvl1pPr>
          </a:lstStyle>
          <a:p>
            <a:endParaRPr lang="en-US"/>
          </a:p>
        </p:txBody>
      </p:sp>
      <p:sp>
        <p:nvSpPr>
          <p:cNvPr id="7" name="Slide Number Placeholder 6"/>
          <p:cNvSpPr>
            <a:spLocks noGrp="1"/>
          </p:cNvSpPr>
          <p:nvPr>
            <p:ph type="sldNum" sz="quarter" idx="5"/>
          </p:nvPr>
        </p:nvSpPr>
        <p:spPr>
          <a:xfrm>
            <a:off x="5231895" y="6601174"/>
            <a:ext cx="4002129" cy="348902"/>
          </a:xfrm>
          <a:prstGeom prst="rect">
            <a:avLst/>
          </a:prstGeom>
        </p:spPr>
        <p:txBody>
          <a:bodyPr vert="horz" lIns="62828" tIns="31414" rIns="62828" bIns="31414" rtlCol="0" anchor="b"/>
          <a:lstStyle>
            <a:lvl1pPr algn="r">
              <a:defRPr sz="800"/>
            </a:lvl1pPr>
          </a:lstStyle>
          <a:p>
            <a:fld id="{F9AD6040-BC0A-4C0A-BD8C-7F34EA6C797B}" type="slidenum">
              <a:rPr lang="en-US" smtClean="0"/>
              <a:t>‹#›</a:t>
            </a:fld>
            <a:endParaRPr lang="en-US"/>
          </a:p>
        </p:txBody>
      </p:sp>
    </p:spTree>
    <p:extLst>
      <p:ext uri="{BB962C8B-B14F-4D97-AF65-F5344CB8AC3E}">
        <p14:creationId xmlns:p14="http://schemas.microsoft.com/office/powerpoint/2010/main" val="2446695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EBAF26-C86B-4876-8377-DDBE234D7905}" type="datetime1">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412254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2A6237-C1BC-45E7-8322-3CE4AC906A4A}" type="datetime1">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1453786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138561-C17C-484D-84D1-17CE8AF907B5}" type="datetime1">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2258700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770D8EF-6F9F-4029-9CCF-EF6EDD32D142}" type="datetime1">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1700627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A3EBED-FA7B-42E7-9397-78A8135167E4}" type="datetime1">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1562875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D2679F9-DEA6-4767-ADC9-730FEBBDCE20}" type="datetime1">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3924295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E9DBB26-F047-4F7F-8558-5E3D63F3DBD9}" type="datetime1">
              <a:rPr lang="en-GB" smtClean="0"/>
              <a:t>09/06/2024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259025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58CBC68-6B7A-406F-B507-0D682CF34BC8}" type="datetime1">
              <a:rPr lang="en-GB" smtClean="0"/>
              <a:t>09/06/2024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2608177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5B360-2C7C-4ED9-8FC0-DACBDF384ED4}" type="datetime1">
              <a:rPr lang="en-GB" smtClean="0"/>
              <a:t>09/06/2024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2096885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96583A-7B76-4A3F-9766-3D3D936C842F}" type="datetime1">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1186146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1402FB-11B5-45D0-A352-72409B4E0457}" type="datetime1">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3070394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ADE72-960D-46F9-BA00-A84CD66BDEBC}" type="datetime1">
              <a:rPr lang="en-GB" smtClean="0"/>
              <a:t>09/06/2024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EE9DD-23B7-45FC-A939-0A202084C108}" type="slidenum">
              <a:rPr lang="en-GB" smtClean="0"/>
              <a:t>‹#›</a:t>
            </a:fld>
            <a:endParaRPr lang="en-GB"/>
          </a:p>
        </p:txBody>
      </p:sp>
    </p:spTree>
    <p:extLst>
      <p:ext uri="{BB962C8B-B14F-4D97-AF65-F5344CB8AC3E}">
        <p14:creationId xmlns:p14="http://schemas.microsoft.com/office/powerpoint/2010/main" val="3365130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xlsx"/></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Excel_Worksheet1.xlsx"/></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B99F02C-829E-4C00-B1ED-CFB4E4F5BAC2}"/>
              </a:ext>
            </a:extLst>
          </p:cNvPr>
          <p:cNvSpPr>
            <a:spLocks noGrp="1"/>
          </p:cNvSpPr>
          <p:nvPr>
            <p:ph type="sldNum" sz="quarter" idx="12"/>
          </p:nvPr>
        </p:nvSpPr>
        <p:spPr/>
        <p:txBody>
          <a:bodyPr/>
          <a:lstStyle/>
          <a:p>
            <a:fld id="{265EE9DD-23B7-45FC-A939-0A202084C108}" type="slidenum">
              <a:rPr lang="en-GB" smtClean="0"/>
              <a:t>1</a:t>
            </a:fld>
            <a:endParaRPr lang="en-GB"/>
          </a:p>
        </p:txBody>
      </p:sp>
      <p:sp>
        <p:nvSpPr>
          <p:cNvPr id="5" name="Text Box 3">
            <a:extLst>
              <a:ext uri="{FF2B5EF4-FFF2-40B4-BE49-F238E27FC236}">
                <a16:creationId xmlns:a16="http://schemas.microsoft.com/office/drawing/2014/main" id="{B9BBEFF4-10AE-42C8-A6FB-202A38E63812}"/>
              </a:ext>
            </a:extLst>
          </p:cNvPr>
          <p:cNvSpPr txBox="1"/>
          <p:nvPr/>
        </p:nvSpPr>
        <p:spPr>
          <a:xfrm>
            <a:off x="1546412" y="1208747"/>
            <a:ext cx="5593416" cy="1325563"/>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spcAft>
                <a:spcPts val="800"/>
              </a:spcAft>
            </a:pPr>
            <a:r>
              <a:rPr lang="en-US"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Seventh GCC Regional Seminar on Foreign Investment Statistics </a:t>
            </a:r>
            <a:r>
              <a:rPr lang="en-GB"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 cooperation with </a:t>
            </a:r>
            <a:r>
              <a:rPr lang="en-GB" sz="2400" b="1" kern="1200"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UN</a:t>
            </a:r>
            <a:r>
              <a:rPr lang="en-GB"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CTAD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en-GB"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 Box 470">
            <a:extLst>
              <a:ext uri="{FF2B5EF4-FFF2-40B4-BE49-F238E27FC236}">
                <a16:creationId xmlns:a16="http://schemas.microsoft.com/office/drawing/2014/main" id="{331B1CDB-F622-40AC-9D28-2C858A9A9C4C}"/>
              </a:ext>
            </a:extLst>
          </p:cNvPr>
          <p:cNvSpPr txBox="1"/>
          <p:nvPr/>
        </p:nvSpPr>
        <p:spPr>
          <a:xfrm>
            <a:off x="6905625" y="1261800"/>
            <a:ext cx="4448175" cy="1325563"/>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spcAft>
                <a:spcPts val="1200"/>
              </a:spcAft>
            </a:pPr>
            <a:r>
              <a:rPr lang="ar-OM" sz="2600" b="1" u="sng" dirty="0">
                <a:solidFill>
                  <a:srgbClr val="0563C1"/>
                </a:solidFill>
                <a:effectLst/>
                <a:latin typeface="Calibri Light" panose="020F0302020204030204" pitchFamily="34" charset="0"/>
                <a:ea typeface="Calibri" panose="020F0502020204030204" pitchFamily="34" charset="0"/>
                <a:cs typeface="mohammad bold art 1"/>
              </a:rPr>
              <a:t>الندوة الاقليمية سابعا</a:t>
            </a:r>
            <a:r>
              <a:rPr lang="ar-OM" sz="2600" b="1" dirty="0">
                <a:effectLst/>
                <a:latin typeface="Calibri" panose="020F0502020204030204" pitchFamily="34" charset="0"/>
                <a:ea typeface="Calibri" panose="020F0502020204030204" pitchFamily="34" charset="0"/>
                <a:cs typeface="Calibri Light" panose="020F0302020204030204" pitchFamily="34" charset="0"/>
              </a:rPr>
              <a:t> </a:t>
            </a:r>
            <a:r>
              <a:rPr lang="ar-OM" sz="2600" b="1" dirty="0">
                <a:effectLst/>
                <a:latin typeface="Calibri Light" panose="020F0302020204030204" pitchFamily="34" charset="0"/>
                <a:ea typeface="Calibri" panose="020F0502020204030204" pitchFamily="34" charset="0"/>
                <a:cs typeface="mohammad bold art 1"/>
              </a:rPr>
              <a:t>حول</a:t>
            </a:r>
            <a:r>
              <a:rPr lang="ar-OM" sz="2600" b="1" dirty="0">
                <a:effectLst/>
                <a:latin typeface="Calibri" panose="020F0502020204030204" pitchFamily="34" charset="0"/>
                <a:ea typeface="Calibri" panose="020F0502020204030204" pitchFamily="34" charset="0"/>
                <a:cs typeface="Calibri Light" panose="020F0302020204030204" pitchFamily="34" charset="0"/>
              </a:rPr>
              <a:t> </a:t>
            </a:r>
            <a:r>
              <a:rPr lang="ar-OM" sz="2600" b="1" dirty="0">
                <a:effectLst/>
                <a:latin typeface="Calibri Light" panose="020F0302020204030204" pitchFamily="34" charset="0"/>
                <a:ea typeface="Calibri" panose="020F0502020204030204" pitchFamily="34" charset="0"/>
                <a:cs typeface="mohammad bold art 1"/>
              </a:rPr>
              <a:t>إحصاءات الاستثمار الأجنبي بالتعاون مع </a:t>
            </a:r>
            <a:r>
              <a:rPr lang="ar-OM" sz="2600" b="1" dirty="0" err="1">
                <a:effectLst/>
                <a:latin typeface="Calibri Light" panose="020F0302020204030204" pitchFamily="34" charset="0"/>
                <a:ea typeface="Calibri" panose="020F0502020204030204" pitchFamily="34" charset="0"/>
                <a:cs typeface="mohammad bold art 1"/>
              </a:rPr>
              <a:t>الأونكتاد</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en-US" sz="2000" b="1" dirty="0">
                <a:effectLst/>
                <a:latin typeface="Sakkal Majalla" panose="02000000000000000000" pitchFamily="2" charset="-78"/>
                <a:ea typeface="Calibri" panose="020F0502020204030204" pitchFamily="34" charset="0"/>
                <a:cs typeface="GE SS Text Bold"/>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7" name="Text Box 470">
            <a:extLst>
              <a:ext uri="{FF2B5EF4-FFF2-40B4-BE49-F238E27FC236}">
                <a16:creationId xmlns:a16="http://schemas.microsoft.com/office/drawing/2014/main" id="{5B75E079-E4A1-4CA3-80BE-F5CA1BDBFBED}"/>
              </a:ext>
            </a:extLst>
          </p:cNvPr>
          <p:cNvSpPr txBox="1"/>
          <p:nvPr/>
        </p:nvSpPr>
        <p:spPr>
          <a:xfrm>
            <a:off x="4914898" y="2722300"/>
            <a:ext cx="6485965" cy="996278"/>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spcAft>
                <a:spcPts val="1200"/>
              </a:spcAft>
            </a:pPr>
            <a:r>
              <a:rPr lang="ar-OM" sz="2600" b="1" u="sng" dirty="0">
                <a:effectLst/>
                <a:latin typeface="Calibri Light" panose="020F0302020204030204" pitchFamily="34" charset="0"/>
                <a:ea typeface="Calibri" panose="020F0502020204030204" pitchFamily="34" charset="0"/>
                <a:cs typeface="mohammad bold art 1"/>
              </a:rPr>
              <a:t>الفجوات في بيانات الاستثمار الأجنبي المباشر واستثمارات المحافظ مع البيانات التي أبلغت عنها الاقتصادات النظيرة</a:t>
            </a:r>
            <a:r>
              <a:rPr lang="en-US" sz="2000" b="1" dirty="0">
                <a:effectLst/>
                <a:latin typeface="Sakkal Majalla" panose="02000000000000000000" pitchFamily="2" charset="-78"/>
                <a:ea typeface="Calibri" panose="020F0502020204030204" pitchFamily="34" charset="0"/>
                <a:cs typeface="GE SS Text Bold"/>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8" name="Text Box 3">
            <a:extLst>
              <a:ext uri="{FF2B5EF4-FFF2-40B4-BE49-F238E27FC236}">
                <a16:creationId xmlns:a16="http://schemas.microsoft.com/office/drawing/2014/main" id="{E296017C-B742-4B1C-BA0E-928A95820F15}"/>
              </a:ext>
            </a:extLst>
          </p:cNvPr>
          <p:cNvSpPr txBox="1"/>
          <p:nvPr/>
        </p:nvSpPr>
        <p:spPr>
          <a:xfrm>
            <a:off x="4985496" y="3672214"/>
            <a:ext cx="6391835" cy="849826"/>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spcAft>
                <a:spcPts val="800"/>
              </a:spcAft>
            </a:pPr>
            <a:r>
              <a:rPr lang="en-US"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FDI and Portfolio Investments Data Gaps with Data Reported by Counterpart Economies</a:t>
            </a:r>
            <a:r>
              <a:rPr lang="en-GB"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ext Box 4">
            <a:extLst>
              <a:ext uri="{FF2B5EF4-FFF2-40B4-BE49-F238E27FC236}">
                <a16:creationId xmlns:a16="http://schemas.microsoft.com/office/drawing/2014/main" id="{7C85159D-3ADF-4764-B502-AAA21E2DDABF}"/>
              </a:ext>
            </a:extLst>
          </p:cNvPr>
          <p:cNvSpPr txBox="1"/>
          <p:nvPr/>
        </p:nvSpPr>
        <p:spPr>
          <a:xfrm>
            <a:off x="8157882" y="4753116"/>
            <a:ext cx="2619936" cy="66675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spcAft>
                <a:spcPts val="0"/>
              </a:spcAft>
            </a:pPr>
            <a:r>
              <a:rPr lang="en-US" sz="1800" u="sng" dirty="0">
                <a:effectLst/>
                <a:latin typeface="Calibri" panose="020F0502020204030204" pitchFamily="34" charset="0"/>
                <a:ea typeface="Calibri" panose="020F0502020204030204" pitchFamily="34" charset="0"/>
                <a:cs typeface="GE SS Text Light"/>
              </a:rPr>
              <a:t>28</a:t>
            </a:r>
            <a:r>
              <a:rPr lang="en-US" sz="1800" u="sng" dirty="0">
                <a:effectLst/>
                <a:latin typeface="GE SS Text Light"/>
                <a:ea typeface="Calibri" panose="020F0502020204030204" pitchFamily="34" charset="0"/>
                <a:cs typeface="Arial" panose="020B0604020202020204" pitchFamily="34" charset="0"/>
              </a:rPr>
              <a:t> </a:t>
            </a:r>
            <a:r>
              <a:rPr lang="ar-OM" sz="1800" u="sng" dirty="0">
                <a:effectLst/>
                <a:latin typeface="GE SS Text Light"/>
                <a:ea typeface="Calibri" panose="020F0502020204030204" pitchFamily="34" charset="0"/>
                <a:cs typeface="Arial" panose="020B0604020202020204" pitchFamily="34" charset="0"/>
              </a:rPr>
              <a:t>يمكن 2024م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ar-OM" u="sng" dirty="0">
                <a:effectLst/>
                <a:latin typeface="Calibri" panose="020F0502020204030204" pitchFamily="34" charset="0"/>
                <a:ea typeface="Calibri" panose="020F0502020204030204" pitchFamily="34" charset="0"/>
                <a:cs typeface="GE SS Text Light"/>
              </a:rPr>
              <a:t>(باستخدام الوسائط الإلكترونية)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en-US" sz="2000" b="1" dirty="0">
                <a:effectLst/>
                <a:latin typeface="Sakkal Majalla" panose="02000000000000000000" pitchFamily="2" charset="-78"/>
                <a:ea typeface="Calibri" panose="020F0502020204030204" pitchFamily="34" charset="0"/>
                <a:cs typeface="GE SS Text Bold"/>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10" name="Text Box 6">
            <a:extLst>
              <a:ext uri="{FF2B5EF4-FFF2-40B4-BE49-F238E27FC236}">
                <a16:creationId xmlns:a16="http://schemas.microsoft.com/office/drawing/2014/main" id="{63F1E65F-DAD2-470B-B676-581AE0013115}"/>
              </a:ext>
            </a:extLst>
          </p:cNvPr>
          <p:cNvSpPr txBox="1"/>
          <p:nvPr/>
        </p:nvSpPr>
        <p:spPr>
          <a:xfrm>
            <a:off x="6289118" y="4753116"/>
            <a:ext cx="1868762" cy="613697"/>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pPr>
            <a:r>
              <a:rPr lang="en-US" u="sng"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May 28, 2024</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en-US" u="sng"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 Virtual Mode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en-GB"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BCA90-AFA1-4973-A4B2-31E45A3179B7}"/>
              </a:ext>
            </a:extLst>
          </p:cNvPr>
          <p:cNvSpPr>
            <a:spLocks noGrp="1"/>
          </p:cNvSpPr>
          <p:nvPr>
            <p:ph type="title"/>
          </p:nvPr>
        </p:nvSpPr>
        <p:spPr>
          <a:xfrm>
            <a:off x="2185370" y="136525"/>
            <a:ext cx="9168430" cy="729014"/>
          </a:xfrm>
        </p:spPr>
        <p:txBody>
          <a:bodyPr/>
          <a:lstStyle/>
          <a:p>
            <a:pPr algn="ctr"/>
            <a:r>
              <a:rPr lang="en-US" b="1" dirty="0"/>
              <a:t>Foreign Direct Investment (FDI) Positions</a:t>
            </a:r>
          </a:p>
        </p:txBody>
      </p:sp>
      <p:sp>
        <p:nvSpPr>
          <p:cNvPr id="4" name="Slide Number Placeholder 3">
            <a:extLst>
              <a:ext uri="{FF2B5EF4-FFF2-40B4-BE49-F238E27FC236}">
                <a16:creationId xmlns:a16="http://schemas.microsoft.com/office/drawing/2014/main" id="{B5320FEB-95B1-4460-9E17-A9566AF3655C}"/>
              </a:ext>
            </a:extLst>
          </p:cNvPr>
          <p:cNvSpPr>
            <a:spLocks noGrp="1"/>
          </p:cNvSpPr>
          <p:nvPr>
            <p:ph type="sldNum" sz="quarter" idx="12"/>
          </p:nvPr>
        </p:nvSpPr>
        <p:spPr/>
        <p:txBody>
          <a:bodyPr/>
          <a:lstStyle/>
          <a:p>
            <a:fld id="{265EE9DD-23B7-45FC-A939-0A202084C108}" type="slidenum">
              <a:rPr lang="en-GB" smtClean="0"/>
              <a:t>2</a:t>
            </a:fld>
            <a:endParaRPr lang="en-GB"/>
          </a:p>
        </p:txBody>
      </p:sp>
      <p:graphicFrame>
        <p:nvGraphicFramePr>
          <p:cNvPr id="5" name="Object 4">
            <a:extLst>
              <a:ext uri="{FF2B5EF4-FFF2-40B4-BE49-F238E27FC236}">
                <a16:creationId xmlns:a16="http://schemas.microsoft.com/office/drawing/2014/main" id="{F944E6A6-50CF-443B-994F-0F620A2F970A}"/>
              </a:ext>
            </a:extLst>
          </p:cNvPr>
          <p:cNvGraphicFramePr>
            <a:graphicFrameLocks noChangeAspect="1"/>
          </p:cNvGraphicFramePr>
          <p:nvPr>
            <p:extLst>
              <p:ext uri="{D42A27DB-BD31-4B8C-83A1-F6EECF244321}">
                <p14:modId xmlns:p14="http://schemas.microsoft.com/office/powerpoint/2010/main" val="2623145825"/>
              </p:ext>
            </p:extLst>
          </p:nvPr>
        </p:nvGraphicFramePr>
        <p:xfrm>
          <a:off x="2185369" y="949980"/>
          <a:ext cx="9110159" cy="5349968"/>
        </p:xfrm>
        <a:graphic>
          <a:graphicData uri="http://schemas.openxmlformats.org/presentationml/2006/ole">
            <mc:AlternateContent xmlns:mc="http://schemas.openxmlformats.org/markup-compatibility/2006">
              <mc:Choice xmlns:v="urn:schemas-microsoft-com:vml" Requires="v">
                <p:oleObj spid="_x0000_s6150" name="Worksheet" r:id="rId4" imgW="8743931" imgH="5495789" progId="Excel.Sheet.12">
                  <p:embed/>
                </p:oleObj>
              </mc:Choice>
              <mc:Fallback>
                <p:oleObj name="Worksheet" r:id="rId4" imgW="8743931" imgH="5495789" progId="Excel.Sheet.12">
                  <p:embed/>
                  <p:pic>
                    <p:nvPicPr>
                      <p:cNvPr id="0" name=""/>
                      <p:cNvPicPr/>
                      <p:nvPr/>
                    </p:nvPicPr>
                    <p:blipFill>
                      <a:blip r:embed="rId5"/>
                      <a:stretch>
                        <a:fillRect/>
                      </a:stretch>
                    </p:blipFill>
                    <p:spPr>
                      <a:xfrm>
                        <a:off x="2185369" y="949980"/>
                        <a:ext cx="9110159" cy="5349968"/>
                      </a:xfrm>
                      <a:prstGeom prst="rect">
                        <a:avLst/>
                      </a:prstGeom>
                    </p:spPr>
                  </p:pic>
                </p:oleObj>
              </mc:Fallback>
            </mc:AlternateContent>
          </a:graphicData>
        </a:graphic>
      </p:graphicFrame>
    </p:spTree>
    <p:extLst>
      <p:ext uri="{BB962C8B-B14F-4D97-AF65-F5344CB8AC3E}">
        <p14:creationId xmlns:p14="http://schemas.microsoft.com/office/powerpoint/2010/main" val="2305744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BCA90-AFA1-4973-A4B2-31E45A3179B7}"/>
              </a:ext>
            </a:extLst>
          </p:cNvPr>
          <p:cNvSpPr>
            <a:spLocks noGrp="1"/>
          </p:cNvSpPr>
          <p:nvPr>
            <p:ph type="title"/>
          </p:nvPr>
        </p:nvSpPr>
        <p:spPr>
          <a:xfrm>
            <a:off x="2185370" y="136525"/>
            <a:ext cx="9168430" cy="729014"/>
          </a:xfrm>
        </p:spPr>
        <p:txBody>
          <a:bodyPr/>
          <a:lstStyle/>
          <a:p>
            <a:pPr algn="ctr"/>
            <a:r>
              <a:rPr lang="en-US" b="1" dirty="0"/>
              <a:t>Limitation of the CDIS</a:t>
            </a:r>
          </a:p>
        </p:txBody>
      </p:sp>
      <p:sp>
        <p:nvSpPr>
          <p:cNvPr id="4" name="Slide Number Placeholder 3">
            <a:extLst>
              <a:ext uri="{FF2B5EF4-FFF2-40B4-BE49-F238E27FC236}">
                <a16:creationId xmlns:a16="http://schemas.microsoft.com/office/drawing/2014/main" id="{B5320FEB-95B1-4460-9E17-A9566AF3655C}"/>
              </a:ext>
            </a:extLst>
          </p:cNvPr>
          <p:cNvSpPr>
            <a:spLocks noGrp="1"/>
          </p:cNvSpPr>
          <p:nvPr>
            <p:ph type="sldNum" sz="quarter" idx="12"/>
          </p:nvPr>
        </p:nvSpPr>
        <p:spPr/>
        <p:txBody>
          <a:bodyPr/>
          <a:lstStyle/>
          <a:p>
            <a:fld id="{265EE9DD-23B7-45FC-A939-0A202084C108}" type="slidenum">
              <a:rPr lang="en-GB" smtClean="0"/>
              <a:t>3</a:t>
            </a:fld>
            <a:endParaRPr lang="en-GB"/>
          </a:p>
        </p:txBody>
      </p:sp>
      <p:sp>
        <p:nvSpPr>
          <p:cNvPr id="7" name="Content Placeholder 2">
            <a:extLst>
              <a:ext uri="{FF2B5EF4-FFF2-40B4-BE49-F238E27FC236}">
                <a16:creationId xmlns:a16="http://schemas.microsoft.com/office/drawing/2014/main" id="{2B1FB778-DA4C-40F7-9E74-481F02D56B3B}"/>
              </a:ext>
            </a:extLst>
          </p:cNvPr>
          <p:cNvSpPr>
            <a:spLocks noGrp="1"/>
          </p:cNvSpPr>
          <p:nvPr>
            <p:ph idx="1"/>
          </p:nvPr>
        </p:nvSpPr>
        <p:spPr>
          <a:xfrm>
            <a:off x="2420471" y="1156447"/>
            <a:ext cx="8845700" cy="4941794"/>
          </a:xfrm>
        </p:spPr>
        <p:txBody>
          <a:bodyPr>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The CDIS data are underestimated, for two main reasons, the under-coverage and the confidentiality.</a:t>
            </a:r>
          </a:p>
          <a:p>
            <a:pPr marL="0" marR="0">
              <a:lnSpc>
                <a:spcPct val="107000"/>
              </a:lnSpc>
              <a:spcBef>
                <a:spcPts val="0"/>
              </a:spcBef>
              <a:spcAft>
                <a:spcPts val="800"/>
              </a:spcAft>
            </a:pPr>
            <a:r>
              <a:rPr lang="en-US" sz="2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Under-coverage</a:t>
            </a:r>
            <a:r>
              <a:rPr lang="en-US" sz="2400" b="1" dirty="0">
                <a:effectLst/>
                <a:latin typeface="Calibri" panose="020F0502020204030204" pitchFamily="34" charset="0"/>
                <a:ea typeface="Calibri" panose="020F0502020204030204" pitchFamily="34" charset="0"/>
                <a:cs typeface="Arial" panose="020B0604020202020204" pitchFamily="34" charset="0"/>
              </a:rPr>
              <a:t>:</a:t>
            </a:r>
            <a:r>
              <a:rPr lang="en-US" sz="2400" dirty="0">
                <a:effectLst/>
                <a:latin typeface="Calibri" panose="020F0502020204030204" pitchFamily="34" charset="0"/>
                <a:ea typeface="Calibri" panose="020F0502020204030204" pitchFamily="34" charset="0"/>
                <a:cs typeface="Arial" panose="020B0604020202020204" pitchFamily="34" charset="0"/>
              </a:rPr>
              <a:t> The CDIS cover the data of countries that report to the CDIS. For example, the 2022 data include data for 110 economies that reported to the IMF CDIS as of December 7, 2023, including Kuwait both inward and outward FDI, and Bahrain for inward FDI. Thus, the CDIS totals for 2022 do not include data for 80 IMF member states (190 in total) that did not report to the CDIS, including the UAE, Saudi Arabia, Oman and Qatar, which do not report to the CDIS.</a:t>
            </a:r>
          </a:p>
          <a:p>
            <a:pPr marL="0" marR="0">
              <a:lnSpc>
                <a:spcPct val="107000"/>
              </a:lnSpc>
              <a:spcBef>
                <a:spcPts val="0"/>
              </a:spcBef>
              <a:spcAft>
                <a:spcPts val="800"/>
              </a:spcAft>
            </a:pPr>
            <a:r>
              <a:rPr lang="en-US" sz="2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Confidentiality</a:t>
            </a:r>
            <a:r>
              <a:rPr lang="en-US" sz="2400" dirty="0">
                <a:effectLst/>
                <a:latin typeface="Calibri" panose="020F0502020204030204" pitchFamily="34" charset="0"/>
                <a:ea typeface="Calibri" panose="020F0502020204030204" pitchFamily="34" charset="0"/>
                <a:cs typeface="Arial" panose="020B0604020202020204" pitchFamily="34" charset="0"/>
              </a:rPr>
              <a:t>: The data of a significant number of countries are confidential, including, </a:t>
            </a:r>
            <a:r>
              <a:rPr lang="en-US" sz="2400" b="1" u="sng" dirty="0">
                <a:effectLst/>
                <a:latin typeface="Calibri" panose="020F0502020204030204" pitchFamily="34" charset="0"/>
                <a:ea typeface="Calibri" panose="020F0502020204030204" pitchFamily="34" charset="0"/>
                <a:cs typeface="Arial" panose="020B0604020202020204" pitchFamily="34" charset="0"/>
              </a:rPr>
              <a:t>often</a:t>
            </a:r>
            <a:r>
              <a:rPr lang="en-US" sz="2400" dirty="0">
                <a:effectLst/>
                <a:latin typeface="Calibri" panose="020F0502020204030204" pitchFamily="34" charset="0"/>
                <a:ea typeface="Calibri" panose="020F0502020204030204" pitchFamily="34" charset="0"/>
                <a:cs typeface="Arial" panose="020B0604020202020204" pitchFamily="34" charset="0"/>
              </a:rPr>
              <a:t>, the data China, United States, United Kingdom, and more.</a:t>
            </a:r>
          </a:p>
        </p:txBody>
      </p:sp>
    </p:spTree>
    <p:extLst>
      <p:ext uri="{BB962C8B-B14F-4D97-AF65-F5344CB8AC3E}">
        <p14:creationId xmlns:p14="http://schemas.microsoft.com/office/powerpoint/2010/main" val="2634344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BCA90-AFA1-4973-A4B2-31E45A3179B7}"/>
              </a:ext>
            </a:extLst>
          </p:cNvPr>
          <p:cNvSpPr>
            <a:spLocks noGrp="1"/>
          </p:cNvSpPr>
          <p:nvPr>
            <p:ph type="title"/>
          </p:nvPr>
        </p:nvSpPr>
        <p:spPr>
          <a:xfrm>
            <a:off x="2185370" y="136525"/>
            <a:ext cx="9168430" cy="729014"/>
          </a:xfrm>
        </p:spPr>
        <p:txBody>
          <a:bodyPr/>
          <a:lstStyle/>
          <a:p>
            <a:pPr algn="ctr"/>
            <a:r>
              <a:rPr lang="en-US" b="1" dirty="0"/>
              <a:t>Portfolio Investment (FI) Positions</a:t>
            </a:r>
          </a:p>
        </p:txBody>
      </p:sp>
      <p:sp>
        <p:nvSpPr>
          <p:cNvPr id="4" name="Slide Number Placeholder 3">
            <a:extLst>
              <a:ext uri="{FF2B5EF4-FFF2-40B4-BE49-F238E27FC236}">
                <a16:creationId xmlns:a16="http://schemas.microsoft.com/office/drawing/2014/main" id="{B5320FEB-95B1-4460-9E17-A9566AF3655C}"/>
              </a:ext>
            </a:extLst>
          </p:cNvPr>
          <p:cNvSpPr>
            <a:spLocks noGrp="1"/>
          </p:cNvSpPr>
          <p:nvPr>
            <p:ph type="sldNum" sz="quarter" idx="12"/>
          </p:nvPr>
        </p:nvSpPr>
        <p:spPr/>
        <p:txBody>
          <a:bodyPr/>
          <a:lstStyle/>
          <a:p>
            <a:fld id="{265EE9DD-23B7-45FC-A939-0A202084C108}" type="slidenum">
              <a:rPr lang="en-GB" smtClean="0"/>
              <a:t>4</a:t>
            </a:fld>
            <a:endParaRPr lang="en-GB"/>
          </a:p>
        </p:txBody>
      </p:sp>
      <p:graphicFrame>
        <p:nvGraphicFramePr>
          <p:cNvPr id="10" name="Object 9">
            <a:extLst>
              <a:ext uri="{FF2B5EF4-FFF2-40B4-BE49-F238E27FC236}">
                <a16:creationId xmlns:a16="http://schemas.microsoft.com/office/drawing/2014/main" id="{E0BA159D-14DF-4EA0-8A46-A8C0110AD7A7}"/>
              </a:ext>
            </a:extLst>
          </p:cNvPr>
          <p:cNvGraphicFramePr>
            <a:graphicFrameLocks noChangeAspect="1"/>
          </p:cNvGraphicFramePr>
          <p:nvPr>
            <p:extLst>
              <p:ext uri="{D42A27DB-BD31-4B8C-83A1-F6EECF244321}">
                <p14:modId xmlns:p14="http://schemas.microsoft.com/office/powerpoint/2010/main" val="122580902"/>
              </p:ext>
            </p:extLst>
          </p:nvPr>
        </p:nvGraphicFramePr>
        <p:xfrm>
          <a:off x="1971674" y="1143000"/>
          <a:ext cx="9411121" cy="4988859"/>
        </p:xfrm>
        <a:graphic>
          <a:graphicData uri="http://schemas.openxmlformats.org/presentationml/2006/ole">
            <mc:AlternateContent xmlns:mc="http://schemas.openxmlformats.org/markup-compatibility/2006">
              <mc:Choice xmlns:v="urn:schemas-microsoft-com:vml" Requires="v">
                <p:oleObj spid="_x0000_s5129" name="Worksheet" r:id="rId4" imgW="8248490" imgH="4219711" progId="Excel.Sheet.12">
                  <p:embed/>
                </p:oleObj>
              </mc:Choice>
              <mc:Fallback>
                <p:oleObj name="Worksheet" r:id="rId4" imgW="8248490" imgH="4219711" progId="Excel.Sheet.12">
                  <p:embed/>
                  <p:pic>
                    <p:nvPicPr>
                      <p:cNvPr id="0" name=""/>
                      <p:cNvPicPr/>
                      <p:nvPr/>
                    </p:nvPicPr>
                    <p:blipFill>
                      <a:blip r:embed="rId5"/>
                      <a:stretch>
                        <a:fillRect/>
                      </a:stretch>
                    </p:blipFill>
                    <p:spPr>
                      <a:xfrm>
                        <a:off x="1971674" y="1143000"/>
                        <a:ext cx="9411121" cy="4988859"/>
                      </a:xfrm>
                      <a:prstGeom prst="rect">
                        <a:avLst/>
                      </a:prstGeom>
                    </p:spPr>
                  </p:pic>
                </p:oleObj>
              </mc:Fallback>
            </mc:AlternateContent>
          </a:graphicData>
        </a:graphic>
      </p:graphicFrame>
    </p:spTree>
    <p:extLst>
      <p:ext uri="{BB962C8B-B14F-4D97-AF65-F5344CB8AC3E}">
        <p14:creationId xmlns:p14="http://schemas.microsoft.com/office/powerpoint/2010/main" val="2582611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B99F02C-829E-4C00-B1ED-CFB4E4F5BAC2}"/>
              </a:ext>
            </a:extLst>
          </p:cNvPr>
          <p:cNvSpPr>
            <a:spLocks noGrp="1"/>
          </p:cNvSpPr>
          <p:nvPr>
            <p:ph type="sldNum" sz="quarter" idx="12"/>
          </p:nvPr>
        </p:nvSpPr>
        <p:spPr/>
        <p:txBody>
          <a:bodyPr/>
          <a:lstStyle/>
          <a:p>
            <a:fld id="{265EE9DD-23B7-45FC-A939-0A202084C108}" type="slidenum">
              <a:rPr lang="en-GB" smtClean="0"/>
              <a:t>5</a:t>
            </a:fld>
            <a:endParaRPr lang="en-GB"/>
          </a:p>
        </p:txBody>
      </p:sp>
      <p:sp>
        <p:nvSpPr>
          <p:cNvPr id="8" name="Text Box 3">
            <a:extLst>
              <a:ext uri="{FF2B5EF4-FFF2-40B4-BE49-F238E27FC236}">
                <a16:creationId xmlns:a16="http://schemas.microsoft.com/office/drawing/2014/main" id="{E296017C-B742-4B1C-BA0E-928A95820F15}"/>
              </a:ext>
            </a:extLst>
          </p:cNvPr>
          <p:cNvSpPr txBox="1"/>
          <p:nvPr/>
        </p:nvSpPr>
        <p:spPr>
          <a:xfrm>
            <a:off x="4985496" y="3672214"/>
            <a:ext cx="6391835" cy="522858"/>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spcAft>
                <a:spcPts val="800"/>
              </a:spcAft>
            </a:pPr>
            <a:r>
              <a:rPr lang="en-US"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THANK YOU!</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1260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3151</TotalTime>
  <Words>244</Words>
  <Application>Microsoft Office PowerPoint</Application>
  <PresentationFormat>Widescreen</PresentationFormat>
  <Paragraphs>27</Paragraphs>
  <Slides>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3" baseType="lpstr">
      <vt:lpstr>Arial</vt:lpstr>
      <vt:lpstr>Calibri</vt:lpstr>
      <vt:lpstr>Calibri Light</vt:lpstr>
      <vt:lpstr>GE SS Text Light</vt:lpstr>
      <vt:lpstr>Sakkal Majalla</vt:lpstr>
      <vt:lpstr>Times New Roman</vt:lpstr>
      <vt:lpstr>Office Theme</vt:lpstr>
      <vt:lpstr>Microsoft Excel Worksheet</vt:lpstr>
      <vt:lpstr>PowerPoint Presentation</vt:lpstr>
      <vt:lpstr>Foreign Direct Investment (FDI) Positions</vt:lpstr>
      <vt:lpstr>Limitation of the CDIS</vt:lpstr>
      <vt:lpstr>Portfolio Investment (FI) Positions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 برنامج العمل في مجال الإحصاءات النقدية والمالية 2021-2022م</dc:title>
  <dc:creator>ALHASAN AL RUMHI</dc:creator>
  <cp:lastModifiedBy>Tigran Terlemezian</cp:lastModifiedBy>
  <cp:revision>200</cp:revision>
  <cp:lastPrinted>2021-03-22T10:36:23Z</cp:lastPrinted>
  <dcterms:created xsi:type="dcterms:W3CDTF">2020-12-08T10:09:05Z</dcterms:created>
  <dcterms:modified xsi:type="dcterms:W3CDTF">2024-06-09T07:22:52Z</dcterms:modified>
</cp:coreProperties>
</file>