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1554" r:id="rId3"/>
    <p:sldId id="1555" r:id="rId4"/>
    <p:sldId id="1556" r:id="rId5"/>
    <p:sldId id="1557" r:id="rId6"/>
    <p:sldId id="1558" r:id="rId7"/>
    <p:sldId id="1559" r:id="rId8"/>
    <p:sldId id="1560" r:id="rId9"/>
    <p:sldId id="1562" r:id="rId10"/>
    <p:sldId id="1551" r:id="rId11"/>
    <p:sldId id="1561" r:id="rId12"/>
    <p:sldId id="1553" r:id="rId13"/>
    <p:sldId id="270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69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DFAF6A-5ACC-4606-B268-481595DFB6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81A32B0-7A3A-4E78-8DFD-4472B69CFB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6F1B18-8F05-403A-A737-B039DE999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1332-F04F-4A2C-BC0C-4C52242316B4}" type="datetimeFigureOut">
              <a:rPr lang="fr-FR" smtClean="0"/>
              <a:t>16/04/2024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2E7585-C1EC-4CF4-AF8E-A71F59EB0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054B5F-D8B8-44F1-AB3A-C05B66B0D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5E3E-B3BA-4D68-A1DC-71978B71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241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5616BB-AF8C-4CF9-AF83-5B58BE293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BADE603-792E-4F71-AF2C-EC6210550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DE8FDC-ECC3-46E9-B0C4-972A39E04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1332-F04F-4A2C-BC0C-4C52242316B4}" type="datetimeFigureOut">
              <a:rPr lang="fr-FR" smtClean="0"/>
              <a:t>16/04/2024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FBE4C0-3C07-4511-A719-E4B6EFF14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E2CA24-A438-4221-A0C5-702BAA987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5E3E-B3BA-4D68-A1DC-71978B71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9964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D9673BE-3315-45D3-A45E-AE172E9B0A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A4E6500-D900-488E-BEB5-25A57E2CB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43ABF9-FA76-4849-8113-4FA87FD21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1332-F04F-4A2C-BC0C-4C52242316B4}" type="datetimeFigureOut">
              <a:rPr lang="fr-FR" smtClean="0"/>
              <a:t>16/04/2024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483FBC-4EDE-4E0C-95C9-7A28939F0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DAC20B-6A1C-475B-BEE3-7C2E1236F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5E3E-B3BA-4D68-A1DC-71978B71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616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ED3D0E0D-B645-4A34-BBCB-C41FBC1229BD}"/>
              </a:ext>
            </a:extLst>
          </p:cNvPr>
          <p:cNvSpPr txBox="1"/>
          <p:nvPr userDrawn="1"/>
        </p:nvSpPr>
        <p:spPr>
          <a:xfrm>
            <a:off x="9918701" y="6349600"/>
            <a:ext cx="1739900" cy="2654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350"/>
              </a:spcAft>
            </a:pPr>
            <a:endParaRPr lang="en-US" sz="1125" b="1" spc="-38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0CA3B42-DE9C-4F26-A7D6-EF15C43F21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9568" y="1828799"/>
            <a:ext cx="10849889" cy="4301461"/>
          </a:xfrm>
        </p:spPr>
        <p:txBody>
          <a:bodyPr/>
          <a:lstStyle>
            <a:lvl1pPr>
              <a:defRPr sz="1800">
                <a:latin typeface="Roboto" panose="02000000000000000000"/>
              </a:defRPr>
            </a:lvl1pPr>
            <a:lvl2pPr>
              <a:defRPr sz="1650">
                <a:latin typeface="Roboto" panose="02000000000000000000"/>
              </a:defRPr>
            </a:lvl2pPr>
            <a:lvl3pPr>
              <a:defRPr>
                <a:latin typeface="Roboto" panose="02000000000000000000"/>
              </a:defRPr>
            </a:lvl3pPr>
            <a:lvl4pPr>
              <a:defRPr>
                <a:latin typeface="Roboto" panose="02000000000000000000"/>
              </a:defRPr>
            </a:lvl4pPr>
            <a:lvl5pPr>
              <a:defRPr>
                <a:latin typeface="Roboto" panose="0200000000000000000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C915257C-20D5-4CF1-8677-EDB4DB09BE1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3505" y="1133390"/>
            <a:ext cx="7523163" cy="579437"/>
          </a:xfrm>
        </p:spPr>
        <p:txBody>
          <a:bodyPr>
            <a:normAutofit/>
          </a:bodyPr>
          <a:lstStyle>
            <a:lvl1pPr marL="0" indent="0">
              <a:buNone/>
              <a:defRPr sz="2325">
                <a:latin typeface="Montserrat" panose="0000050000000000000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/>
              <a:t>Click to edit Master title styles</a:t>
            </a:r>
          </a:p>
        </p:txBody>
      </p:sp>
      <p:sp>
        <p:nvSpPr>
          <p:cNvPr id="24" name="Text Placeholder 22">
            <a:extLst>
              <a:ext uri="{FF2B5EF4-FFF2-40B4-BE49-F238E27FC236}">
                <a16:creationId xmlns:a16="http://schemas.microsoft.com/office/drawing/2014/main" id="{0ED48733-BB41-4D6C-A919-02A677AC71F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67132" y="146306"/>
            <a:ext cx="4908785" cy="492125"/>
          </a:xfrm>
        </p:spPr>
        <p:txBody>
          <a:bodyPr>
            <a:noAutofit/>
          </a:bodyPr>
          <a:lstStyle>
            <a:lvl1pPr marL="0" indent="0" algn="r">
              <a:buNone/>
              <a:defRPr sz="2325" b="1">
                <a:latin typeface="Montserrat" panose="00000500000000000000"/>
              </a:defRPr>
            </a:lvl1pPr>
          </a:lstStyle>
          <a:p>
            <a:pPr lvl="0"/>
            <a:r>
              <a:rPr lang="en-US" dirty="0"/>
              <a:t>Presentation Title or Section</a:t>
            </a:r>
          </a:p>
        </p:txBody>
      </p:sp>
    </p:spTree>
    <p:extLst>
      <p:ext uri="{BB962C8B-B14F-4D97-AF65-F5344CB8AC3E}">
        <p14:creationId xmlns:p14="http://schemas.microsoft.com/office/powerpoint/2010/main" val="3660000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7452F-2F8F-499C-A614-A9E06095D2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3504" y="1873189"/>
            <a:ext cx="5257800" cy="4303774"/>
          </a:xfrm>
        </p:spPr>
        <p:txBody>
          <a:bodyPr/>
          <a:lstStyle>
            <a:lvl1pPr>
              <a:defRPr sz="1800">
                <a:latin typeface="Roboto" panose="02000000000000000000"/>
              </a:defRPr>
            </a:lvl1pPr>
            <a:lvl2pPr>
              <a:defRPr sz="1650">
                <a:latin typeface="Roboto" panose="02000000000000000000"/>
              </a:defRPr>
            </a:lvl2pPr>
            <a:lvl3pPr>
              <a:defRPr>
                <a:latin typeface="Roboto" panose="02000000000000000000"/>
              </a:defRPr>
            </a:lvl3pPr>
            <a:lvl4pPr>
              <a:defRPr>
                <a:latin typeface="Roboto" panose="02000000000000000000"/>
              </a:defRPr>
            </a:lvl4pPr>
            <a:lvl5pPr>
              <a:defRPr>
                <a:latin typeface="Roboto" panose="0200000000000000000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85341-7F7F-456F-AB6B-B686AD6DF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6816" y="1873189"/>
            <a:ext cx="5257800" cy="4303774"/>
          </a:xfrm>
        </p:spPr>
        <p:txBody>
          <a:bodyPr/>
          <a:lstStyle>
            <a:lvl1pPr>
              <a:defRPr sz="1800">
                <a:latin typeface="Roboto" panose="02000000000000000000"/>
              </a:defRPr>
            </a:lvl1pPr>
            <a:lvl2pPr>
              <a:defRPr sz="1650">
                <a:latin typeface="Roboto" panose="02000000000000000000"/>
              </a:defRPr>
            </a:lvl2pPr>
            <a:lvl3pPr>
              <a:defRPr>
                <a:latin typeface="Roboto" panose="02000000000000000000"/>
              </a:defRPr>
            </a:lvl3pPr>
            <a:lvl4pPr>
              <a:defRPr>
                <a:latin typeface="Roboto" panose="02000000000000000000"/>
              </a:defRPr>
            </a:lvl4pPr>
            <a:lvl5pPr>
              <a:defRPr>
                <a:latin typeface="Roboto" panose="0200000000000000000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20">
            <a:extLst>
              <a:ext uri="{FF2B5EF4-FFF2-40B4-BE49-F238E27FC236}">
                <a16:creationId xmlns:a16="http://schemas.microsoft.com/office/drawing/2014/main" id="{DC876087-1182-41B2-83C5-CB0793820F5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3505" y="1133390"/>
            <a:ext cx="7523163" cy="579437"/>
          </a:xfrm>
        </p:spPr>
        <p:txBody>
          <a:bodyPr>
            <a:normAutofit/>
          </a:bodyPr>
          <a:lstStyle>
            <a:lvl1pPr marL="0" indent="0">
              <a:buNone/>
              <a:defRPr sz="2325">
                <a:latin typeface="Montserrat" panose="0000050000000000000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/>
              <a:t>Click to edit Master title styles</a:t>
            </a:r>
          </a:p>
        </p:txBody>
      </p:sp>
      <p:sp>
        <p:nvSpPr>
          <p:cNvPr id="16" name="Text Placeholder 22">
            <a:extLst>
              <a:ext uri="{FF2B5EF4-FFF2-40B4-BE49-F238E27FC236}">
                <a16:creationId xmlns:a16="http://schemas.microsoft.com/office/drawing/2014/main" id="{3DEEB10B-8EB5-4996-BB0B-2D469DFCA4A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67132" y="146306"/>
            <a:ext cx="4908785" cy="492125"/>
          </a:xfrm>
        </p:spPr>
        <p:txBody>
          <a:bodyPr>
            <a:noAutofit/>
          </a:bodyPr>
          <a:lstStyle>
            <a:lvl1pPr marL="0" indent="0" algn="r">
              <a:buNone/>
              <a:defRPr sz="2325" b="1">
                <a:latin typeface="Montserrat" panose="00000500000000000000"/>
              </a:defRPr>
            </a:lvl1pPr>
          </a:lstStyle>
          <a:p>
            <a:pPr lvl="0"/>
            <a:r>
              <a:rPr lang="en-US"/>
              <a:t>Presentation Title or Section</a:t>
            </a:r>
          </a:p>
        </p:txBody>
      </p:sp>
    </p:spTree>
    <p:extLst>
      <p:ext uri="{BB962C8B-B14F-4D97-AF65-F5344CB8AC3E}">
        <p14:creationId xmlns:p14="http://schemas.microsoft.com/office/powerpoint/2010/main" val="702863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ABE95CB-9A13-49B5-BA9F-69B2E425EF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7062" y="4199138"/>
            <a:ext cx="10917877" cy="1058662"/>
          </a:xfrm>
        </p:spPr>
        <p:txBody>
          <a:bodyPr/>
          <a:lstStyle>
            <a:lvl1pPr marL="0" indent="0" algn="ctr">
              <a:buNone/>
              <a:defRPr sz="1800">
                <a:latin typeface="Montserrat" panose="0000050000000000000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950C376-0FE1-41ED-90D6-30DDEE9795B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37062" y="3040448"/>
            <a:ext cx="10917877" cy="765111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pPr algn="ctr"/>
            <a:r>
              <a:rPr lang="en-US" sz="4050">
                <a:latin typeface="Montserrat" panose="00000500000000000000"/>
                <a:ea typeface="Roboto" panose="02000000000000000000" pitchFamily="2" charset="0"/>
                <a:cs typeface="Raavi" panose="020B0502040204020203" pitchFamily="34" charset="0"/>
              </a:rPr>
              <a:t>Click to edit Master title style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77EE3CE-C476-4801-9EED-0259DEA4B88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81426" y="423504"/>
            <a:ext cx="3073513" cy="655688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buNone/>
              <a:defRPr sz="1500" b="1">
                <a:latin typeface="Montserrat" panose="00000500000000000000"/>
              </a:defRPr>
            </a:lvl1pPr>
          </a:lstStyle>
          <a:p>
            <a:pPr lvl="0"/>
            <a:r>
              <a:rPr lang="en-US"/>
              <a:t>Occasion</a:t>
            </a:r>
          </a:p>
          <a:p>
            <a:pPr lvl="0"/>
            <a:r>
              <a:rPr lang="en-US"/>
              <a:t>Location, Date</a:t>
            </a:r>
          </a:p>
        </p:txBody>
      </p:sp>
    </p:spTree>
    <p:extLst>
      <p:ext uri="{BB962C8B-B14F-4D97-AF65-F5344CB8AC3E}">
        <p14:creationId xmlns:p14="http://schemas.microsoft.com/office/powerpoint/2010/main" val="1968250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13ACA9-7E63-4247-AFC2-393643D0C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7E0B08-8A7F-4BE6-80B9-9E4F2BC59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7C124A-1736-49FB-BC96-6F417ADA7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1332-F04F-4A2C-BC0C-4C52242316B4}" type="datetimeFigureOut">
              <a:rPr lang="fr-FR" smtClean="0"/>
              <a:t>16/04/2024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526E3D-39CC-4D74-B35A-B553A293D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DBDB617-ECC0-4A32-8661-9330D543B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5E3E-B3BA-4D68-A1DC-71978B71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1953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6C9AF3-EEDD-4340-B5A4-A7FE4FEE0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8171D37-2953-4ACF-9459-844F5CD28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B9BCD5-216E-4DC1-A39F-A05048F28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1332-F04F-4A2C-BC0C-4C52242316B4}" type="datetimeFigureOut">
              <a:rPr lang="fr-FR" smtClean="0"/>
              <a:t>16/04/2024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FA4245-FB57-4F54-8E55-9A2247821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3685C2-EA79-4E0D-9623-7680797C7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5E3E-B3BA-4D68-A1DC-71978B71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478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DB8138-E4FE-4531-B4B9-96080BAA5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7C6C4C-96D0-4BE0-B421-0D7CC8021A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AC4D5B2-DB54-4B47-B1FC-0BACAE8C9F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C8CB96B-E471-45D5-94EC-9F3623FBE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1332-F04F-4A2C-BC0C-4C52242316B4}" type="datetimeFigureOut">
              <a:rPr lang="fr-FR" smtClean="0"/>
              <a:t>16/04/2024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532DFCB-6E7A-479B-9D58-15DC6AF2E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A959CCE-BAC6-43E8-A765-595B5971A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5E3E-B3BA-4D68-A1DC-71978B71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0132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A8F902-99B4-4723-8C72-E5D77E5F1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9320232-2FBA-4AFB-A10B-482928C18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1E59E08-CE23-40C1-BC02-D17755C4DD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CCA6BFB-04E1-47C4-B696-9C9CC2C4BE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D12E4AD-2BC9-4BBA-A435-03A84DCE16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2E08BEA-EEC0-4179-B3EE-2AEBD3EDE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1332-F04F-4A2C-BC0C-4C52242316B4}" type="datetimeFigureOut">
              <a:rPr lang="fr-FR" smtClean="0"/>
              <a:t>16/04/2024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D57914E-215F-4B15-B1B5-E1A96E582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ECBFB0A-3703-42A1-AD01-BC6AF096F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5E3E-B3BA-4D68-A1DC-71978B71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119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F5F7A5-B096-49DF-A3EB-597164542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6459572-1561-41CD-8CA2-4763A0D06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1332-F04F-4A2C-BC0C-4C52242316B4}" type="datetimeFigureOut">
              <a:rPr lang="fr-FR" smtClean="0"/>
              <a:t>16/04/2024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B20F061-910D-493F-AD34-2FB0C496D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DD1AFC8-2F3B-4626-97B9-EF758BA9D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5E3E-B3BA-4D68-A1DC-71978B71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7836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65C2EC0-F818-434A-8B84-4B486924B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1332-F04F-4A2C-BC0C-4C52242316B4}" type="datetimeFigureOut">
              <a:rPr lang="fr-FR" smtClean="0"/>
              <a:t>16/04/2024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3F932E7-11ED-46B1-8890-8DF8EC8C9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DEB889B-3A48-4667-8C9C-5864EF2B2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5E3E-B3BA-4D68-A1DC-71978B71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2318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A10128-BB14-48D5-A47C-EFEF804E3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3343C8-195A-4BD8-872C-2ACA4902A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E890C75-8A53-43B8-84F2-6418B78A89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EB2343D-014F-46B8-B7A5-AF189BD48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1332-F04F-4A2C-BC0C-4C52242316B4}" type="datetimeFigureOut">
              <a:rPr lang="fr-FR" smtClean="0"/>
              <a:t>16/04/2024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7D8FC5D-3F25-4021-8772-CFE32871B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575CC33-52D7-4C81-89AB-08CB61AA1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5E3E-B3BA-4D68-A1DC-71978B71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9480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22C1D0-97F2-46BF-945A-BE88370D7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8D942BE-7251-47A5-A999-4110DE98C2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6A05480-342C-4C01-9B3A-E9B8F8D45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FE7F7FA-D394-4001-87CE-381407275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1332-F04F-4A2C-BC0C-4C52242316B4}" type="datetimeFigureOut">
              <a:rPr lang="fr-FR" smtClean="0"/>
              <a:t>16/04/2024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59B9CB5-4F82-4D19-BD4C-32C984576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4C5DC7-9A49-4843-9D11-3771DFEA5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5E3E-B3BA-4D68-A1DC-71978B71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580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46D4319-B0ED-4B79-A467-C3B16E584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30F1C7-5BE8-4AF4-B5C0-A0469A60C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42EA51-A7FD-456A-8D37-9EA63925C2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B1332-F04F-4A2C-BC0C-4C52242316B4}" type="datetimeFigureOut">
              <a:rPr lang="fr-FR" smtClean="0"/>
              <a:t>16/04/2024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202658-1179-44D5-8C2B-00F87FA4E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6106AD-503D-407B-B4A1-26AD6068EB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15E3E-B3BA-4D68-A1DC-71978B71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8419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4F8FBD-EDFB-4D29-8142-747C95B8A8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48398"/>
            <a:ext cx="9144000" cy="2387600"/>
          </a:xfrm>
        </p:spPr>
        <p:txBody>
          <a:bodyPr>
            <a:normAutofit/>
          </a:bodyPr>
          <a:lstStyle/>
          <a:p>
            <a:r>
              <a:rPr lang="ar-MA" sz="4800" dirty="0"/>
              <a:t>دليل المؤشرات الرئيسية لإحصاءات الأعمال والتجارة</a:t>
            </a:r>
            <a:endParaRPr lang="fr-FR" sz="48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823D28F-FBBE-4DE8-88B5-9BABD5F488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r>
              <a:rPr lang="ar-MA" dirty="0"/>
              <a:t>رؤساء التحرير (مكتب الصرف، المغرب</a:t>
            </a:r>
            <a:r>
              <a:rPr lang="fr-FR" dirty="0"/>
              <a:t> </a:t>
            </a:r>
            <a:r>
              <a:rPr lang="ar-MA" dirty="0"/>
              <a:t>و </a:t>
            </a:r>
            <a:r>
              <a:rPr lang="ar-MA" dirty="0" err="1"/>
              <a:t>الأونكتاد</a:t>
            </a:r>
            <a:r>
              <a:rPr lang="ar-MA" dirty="0"/>
              <a:t>)</a:t>
            </a:r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E767ABA-2466-4280-A6DD-D97594B117E0}"/>
              </a:ext>
            </a:extLst>
          </p:cNvPr>
          <p:cNvSpPr txBox="1"/>
          <p:nvPr/>
        </p:nvSpPr>
        <p:spPr>
          <a:xfrm>
            <a:off x="6339840" y="5039082"/>
            <a:ext cx="4114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MA" dirty="0" err="1"/>
              <a:t>ا</a:t>
            </a:r>
            <a:r>
              <a:rPr lang="ar-MA" sz="1800" dirty="0" err="1"/>
              <a:t>و</a:t>
            </a:r>
            <a:r>
              <a:rPr lang="ar-MA" dirty="0" err="1"/>
              <a:t>لجور</a:t>
            </a:r>
            <a:r>
              <a:rPr lang="ar-MA" dirty="0"/>
              <a:t> الحسين،</a:t>
            </a:r>
            <a:r>
              <a:rPr lang="fr-FR" dirty="0"/>
              <a:t>  </a:t>
            </a:r>
            <a:r>
              <a:rPr lang="ar-MA" dirty="0"/>
              <a:t>المغرب</a:t>
            </a: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62ED69E-DC61-4839-8E0C-784D46D0C145}"/>
              </a:ext>
            </a:extLst>
          </p:cNvPr>
          <p:cNvSpPr txBox="1"/>
          <p:nvPr/>
        </p:nvSpPr>
        <p:spPr>
          <a:xfrm>
            <a:off x="7498080" y="5466695"/>
            <a:ext cx="4622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Markie Muryawan &amp; Habib Khan</a:t>
            </a:r>
            <a:br>
              <a:rPr kumimoji="0" lang="en-US" alt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</a:br>
            <a:r>
              <a:rPr kumimoji="0" lang="en-US" alt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United Nations Statistics Division</a:t>
            </a:r>
            <a:br>
              <a:rPr kumimoji="0" lang="en-US" alt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</a:br>
            <a:endParaRPr kumimoji="0" lang="en-US" altLang="en-US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pic>
        <p:nvPicPr>
          <p:cNvPr id="8" name="Picture 3" descr="Description: UN">
            <a:extLst>
              <a:ext uri="{FF2B5EF4-FFF2-40B4-BE49-F238E27FC236}">
                <a16:creationId xmlns:a16="http://schemas.microsoft.com/office/drawing/2014/main" id="{38EA891E-99BF-48FE-AF1A-4E906633A0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6877" y="178316"/>
            <a:ext cx="16859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9672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8">
            <a:extLst>
              <a:ext uri="{FF2B5EF4-FFF2-40B4-BE49-F238E27FC236}">
                <a16:creationId xmlns:a16="http://schemas.microsoft.com/office/drawing/2014/main" id="{4774BA6B-7FC4-98BF-ED86-2A6A119725AE}"/>
              </a:ext>
            </a:extLst>
          </p:cNvPr>
          <p:cNvSpPr txBox="1">
            <a:spLocks/>
          </p:cNvSpPr>
          <p:nvPr/>
        </p:nvSpPr>
        <p:spPr>
          <a:xfrm>
            <a:off x="6667132" y="146306"/>
            <a:ext cx="4908785" cy="492125"/>
          </a:xfrm>
        </p:spPr>
        <p:txBody>
          <a:bodyPr/>
          <a:lstStyle>
            <a:defPPr>
              <a:defRPr lang="pt-PT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C0C0C0"/>
                </a:highlight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Handbook/Guidelines</a:t>
            </a: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4DD1174C-C67B-682A-93F3-AD510A551216}"/>
              </a:ext>
            </a:extLst>
          </p:cNvPr>
          <p:cNvSpPr txBox="1">
            <a:spLocks/>
          </p:cNvSpPr>
          <p:nvPr/>
        </p:nvSpPr>
        <p:spPr>
          <a:xfrm>
            <a:off x="2633644" y="2044444"/>
            <a:ext cx="7523163" cy="3066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defTabSz="68580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325">
                <a:latin typeface="Montserrat" panose="00000500000000000000"/>
                <a:cs typeface="+mn-cs"/>
              </a:defRPr>
            </a:lvl1pPr>
            <a:lvl2pPr marL="342900" indent="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50">
                <a:latin typeface="Roboto" panose="02000000000000000000"/>
                <a:cs typeface="+mn-cs"/>
              </a:defRPr>
            </a:lvl2pPr>
            <a:lvl3pPr marL="8572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Roboto" panose="02000000000000000000"/>
                <a:cs typeface="+mn-cs"/>
              </a:defRPr>
            </a:lvl3pPr>
            <a:lvl4pPr marL="12001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Roboto" panose="02000000000000000000"/>
                <a:cs typeface="+mn-cs"/>
              </a:defRPr>
            </a:lvl4pPr>
            <a:lvl5pPr marL="15430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Roboto" panose="02000000000000000000"/>
                <a:cs typeface="+mn-cs"/>
              </a:defRPr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  <a:cs typeface="+mn-cs"/>
              </a:defRPr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  <a:cs typeface="+mn-cs"/>
              </a:defRPr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  <a:cs typeface="+mn-cs"/>
              </a:defRPr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  <a:cs typeface="+mn-cs"/>
              </a:defRPr>
            </a:lvl9pPr>
          </a:lstStyle>
          <a:p>
            <a:pPr marL="0" marR="0" lvl="0" indent="0" algn="r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MA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ontserrat" panose="00000500000000000000"/>
                <a:ea typeface="+mn-ea"/>
                <a:cs typeface="+mn-cs"/>
              </a:rPr>
              <a:t>ملحق</a:t>
            </a:r>
            <a:r>
              <a:rPr kumimoji="0" lang="ar-M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/>
                <a:ea typeface="+mn-ea"/>
                <a:cs typeface="+mn-cs"/>
              </a:rPr>
              <a:t>: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0000500000000000000"/>
              <a:ea typeface="+mn-ea"/>
              <a:cs typeface="+mn-cs"/>
            </a:endParaRPr>
          </a:p>
          <a:p>
            <a:pPr marL="0" marR="0" lvl="0" indent="0" algn="r" defTabSz="685800" rtl="1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MA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/>
                <a:ea typeface="+mn-ea"/>
                <a:cs typeface="+mn-cs"/>
              </a:rPr>
              <a:t>اوراق المؤشرات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/>
                <a:ea typeface="+mn-ea"/>
                <a:cs typeface="+mn-cs"/>
              </a:rPr>
              <a:t> </a:t>
            </a:r>
          </a:p>
          <a:p>
            <a:pPr lvl="0" algn="r" fontAlgn="base">
              <a:spcAft>
                <a:spcPct val="0"/>
              </a:spcAft>
              <a:defRPr/>
            </a:pPr>
            <a:r>
              <a:rPr kumimoji="0" lang="ar-MA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/>
                <a:ea typeface="+mn-ea"/>
                <a:cs typeface="+mn-cs"/>
              </a:rPr>
              <a:t>تجارب </a:t>
            </a:r>
            <a:r>
              <a:rPr lang="ar-MA" sz="3200" dirty="0">
                <a:solidFill>
                  <a:prstClr val="black"/>
                </a:solidFill>
              </a:rPr>
              <a:t>البلدان</a:t>
            </a:r>
            <a:endParaRPr lang="en-US" sz="3200" dirty="0">
              <a:solidFill>
                <a:prstClr val="black"/>
              </a:solidFill>
            </a:endParaRP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A1086FF2-46C7-42CE-B1EF-8DE253D9AD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588060"/>
              </p:ext>
            </p:extLst>
          </p:nvPr>
        </p:nvGraphicFramePr>
        <p:xfrm>
          <a:off x="904240" y="392368"/>
          <a:ext cx="5632167" cy="5076596"/>
        </p:xfrm>
        <a:graphic>
          <a:graphicData uri="http://schemas.openxmlformats.org/drawingml/2006/table">
            <a:tbl>
              <a:tblPr/>
              <a:tblGrid>
                <a:gridCol w="1652718">
                  <a:extLst>
                    <a:ext uri="{9D8B030D-6E8A-4147-A177-3AD203B41FA5}">
                      <a16:colId xmlns:a16="http://schemas.microsoft.com/office/drawing/2014/main" val="2801622018"/>
                    </a:ext>
                  </a:extLst>
                </a:gridCol>
                <a:gridCol w="3979449">
                  <a:extLst>
                    <a:ext uri="{9D8B030D-6E8A-4147-A177-3AD203B41FA5}">
                      <a16:colId xmlns:a16="http://schemas.microsoft.com/office/drawing/2014/main" val="2519702056"/>
                    </a:ext>
                  </a:extLst>
                </a:gridCol>
              </a:tblGrid>
              <a:tr h="521378">
                <a:tc>
                  <a:txBody>
                    <a:bodyPr/>
                    <a:lstStyle/>
                    <a:p>
                      <a:pPr fontAlgn="ctr"/>
                      <a:endParaRPr lang="en-US" sz="1600" dirty="0">
                        <a:effectLst/>
                        <a:latin typeface="Roboto"/>
                        <a:ea typeface="Roboto"/>
                      </a:endParaRPr>
                    </a:p>
                    <a:p>
                      <a:pPr algn="l" rtl="0" fontAlgn="base"/>
                      <a:endParaRPr lang="en-US" sz="1600" b="0" i="0" dirty="0">
                        <a:effectLst/>
                        <a:latin typeface="Roboto"/>
                        <a:ea typeface="Roboto"/>
                      </a:endParaRPr>
                    </a:p>
                  </a:txBody>
                  <a:tcPr marL="86594" marR="86594" marT="43297" marB="43297" anchor="ctr">
                    <a:lnL>
                      <a:noFill/>
                    </a:lnL>
                    <a:lnR w="6350" cap="flat" cmpd="sng" algn="ctr">
                      <a:solidFill>
                        <a:srgbClr val="705B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068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dirty="0">
                        <a:effectLst/>
                        <a:latin typeface="Roboto"/>
                        <a:ea typeface="Roboto"/>
                      </a:endParaRPr>
                    </a:p>
                    <a:p>
                      <a:pPr algn="ctr" rtl="0" fontAlgn="base"/>
                      <a:r>
                        <a:rPr lang="en-US" sz="1600" b="1" i="0" dirty="0">
                          <a:effectLst/>
                          <a:latin typeface="Roboto"/>
                          <a:ea typeface="Roboto"/>
                        </a:rPr>
                        <a:t>Metadata</a:t>
                      </a:r>
                      <a:r>
                        <a:rPr lang="en-US" sz="1600" b="0" i="0" dirty="0">
                          <a:effectLst/>
                          <a:latin typeface="Roboto"/>
                          <a:ea typeface="Roboto"/>
                        </a:rPr>
                        <a:t> </a:t>
                      </a:r>
                    </a:p>
                  </a:txBody>
                  <a:tcPr marL="86594" marR="86594" marT="43297" marB="43297" anchor="ctr">
                    <a:lnL w="6350" cap="flat" cmpd="sng" algn="ctr">
                      <a:solidFill>
                        <a:srgbClr val="705B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355369"/>
                  </a:ext>
                </a:extLst>
              </a:tr>
              <a:tr h="742759">
                <a:tc>
                  <a:txBody>
                    <a:bodyPr/>
                    <a:lstStyle/>
                    <a:p>
                      <a:pPr fontAlgn="ctr"/>
                      <a:endParaRPr lang="en-US" sz="1600" dirty="0">
                        <a:effectLst/>
                        <a:latin typeface="Roboto"/>
                        <a:ea typeface="Roboto"/>
                      </a:endParaRPr>
                    </a:p>
                    <a:p>
                      <a:pPr algn="l" rtl="0" fontAlgn="base"/>
                      <a:r>
                        <a:rPr lang="en-US" sz="1600" b="1" i="0" dirty="0">
                          <a:effectLst/>
                          <a:latin typeface="Roboto"/>
                          <a:ea typeface="Roboto"/>
                        </a:rPr>
                        <a:t>Name of the indicator</a:t>
                      </a:r>
                      <a:r>
                        <a:rPr lang="en-US" sz="1600" b="0" i="0" dirty="0">
                          <a:effectLst/>
                          <a:latin typeface="Roboto"/>
                          <a:ea typeface="Roboto"/>
                        </a:rPr>
                        <a:t> </a:t>
                      </a:r>
                    </a:p>
                  </a:txBody>
                  <a:tcPr marL="86594" marR="86594" marT="43297" marB="43297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068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en-US" sz="1600" dirty="0">
                        <a:effectLst/>
                        <a:latin typeface="Roboto"/>
                        <a:ea typeface="Roboto"/>
                      </a:endParaRPr>
                    </a:p>
                    <a:p>
                      <a:pPr algn="l" rtl="0" fontAlgn="base"/>
                      <a:endParaRPr lang="en-US" sz="1600" b="0" i="0" dirty="0">
                        <a:effectLst/>
                        <a:latin typeface="Roboto"/>
                        <a:ea typeface="Roboto"/>
                      </a:endParaRPr>
                    </a:p>
                  </a:txBody>
                  <a:tcPr marL="86594" marR="86594" marT="43297" marB="43297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15716"/>
                  </a:ext>
                </a:extLst>
              </a:tr>
              <a:tr h="655592">
                <a:tc>
                  <a:txBody>
                    <a:bodyPr/>
                    <a:lstStyle/>
                    <a:p>
                      <a:pPr fontAlgn="ctr"/>
                      <a:endParaRPr lang="en-US" sz="1600" dirty="0">
                        <a:effectLst/>
                        <a:latin typeface="Roboto"/>
                        <a:ea typeface="Roboto"/>
                      </a:endParaRPr>
                    </a:p>
                    <a:p>
                      <a:pPr algn="l" rtl="0" fontAlgn="base"/>
                      <a:r>
                        <a:rPr lang="en-US" sz="1600" b="1" i="0" dirty="0">
                          <a:effectLst/>
                          <a:latin typeface="Roboto"/>
                          <a:ea typeface="Roboto"/>
                        </a:rPr>
                        <a:t>Definition:</a:t>
                      </a:r>
                      <a:r>
                        <a:rPr lang="en-US" sz="1600" b="0" i="0" dirty="0">
                          <a:effectLst/>
                          <a:latin typeface="Roboto"/>
                          <a:ea typeface="Roboto"/>
                        </a:rPr>
                        <a:t> </a:t>
                      </a:r>
                    </a:p>
                  </a:txBody>
                  <a:tcPr marL="86594" marR="86594" marT="43297" marB="43297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en-US" sz="1600" dirty="0">
                        <a:effectLst/>
                        <a:latin typeface="Roboto"/>
                        <a:ea typeface="Roboto"/>
                      </a:endParaRPr>
                    </a:p>
                    <a:p>
                      <a:pPr algn="l" rtl="0" fontAlgn="base"/>
                      <a:endParaRPr lang="en-US" sz="1600" b="0" i="0" dirty="0">
                        <a:effectLst/>
                        <a:latin typeface="Roboto"/>
                        <a:ea typeface="Roboto"/>
                      </a:endParaRPr>
                    </a:p>
                  </a:txBody>
                  <a:tcPr marL="86594" marR="86594" marT="43297" marB="43297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7760750"/>
                  </a:ext>
                </a:extLst>
              </a:tr>
              <a:tr h="742759">
                <a:tc>
                  <a:txBody>
                    <a:bodyPr/>
                    <a:lstStyle/>
                    <a:p>
                      <a:pPr fontAlgn="ctr"/>
                      <a:endParaRPr lang="en-US" sz="1600" dirty="0">
                        <a:effectLst/>
                        <a:latin typeface="Roboto"/>
                        <a:ea typeface="Roboto"/>
                      </a:endParaRPr>
                    </a:p>
                    <a:p>
                      <a:pPr algn="l" rtl="0" fontAlgn="base"/>
                      <a:r>
                        <a:rPr lang="en-US" sz="1600" b="1" i="0" dirty="0">
                          <a:effectLst/>
                          <a:latin typeface="Roboto"/>
                          <a:ea typeface="Roboto"/>
                        </a:rPr>
                        <a:t>Mathematical formula:</a:t>
                      </a:r>
                      <a:r>
                        <a:rPr lang="en-US" sz="1600" b="0" i="0" dirty="0">
                          <a:effectLst/>
                          <a:latin typeface="Roboto"/>
                          <a:ea typeface="Roboto"/>
                        </a:rPr>
                        <a:t> </a:t>
                      </a:r>
                    </a:p>
                  </a:txBody>
                  <a:tcPr marL="86594" marR="86594" marT="43297" marB="43297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en-US" sz="1600" dirty="0">
                        <a:effectLst/>
                        <a:latin typeface="Roboto"/>
                        <a:ea typeface="Roboto"/>
                      </a:endParaRPr>
                    </a:p>
                  </a:txBody>
                  <a:tcPr marL="86594" marR="86594" marT="43297" marB="43297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1293948"/>
                  </a:ext>
                </a:extLst>
              </a:tr>
              <a:tr h="786711">
                <a:tc>
                  <a:txBody>
                    <a:bodyPr/>
                    <a:lstStyle/>
                    <a:p>
                      <a:pPr fontAlgn="ctr"/>
                      <a:endParaRPr lang="en-US" sz="1600" dirty="0">
                        <a:effectLst/>
                        <a:latin typeface="Roboto"/>
                        <a:ea typeface="Roboto"/>
                      </a:endParaRPr>
                    </a:p>
                    <a:p>
                      <a:pPr algn="l" rtl="0" fontAlgn="base"/>
                      <a:r>
                        <a:rPr lang="en-US" sz="1600" b="1" i="0" dirty="0">
                          <a:effectLst/>
                          <a:latin typeface="Roboto"/>
                          <a:ea typeface="Roboto"/>
                        </a:rPr>
                        <a:t>Economic interpretation:</a:t>
                      </a:r>
                      <a:r>
                        <a:rPr lang="en-US" sz="1600" b="0" i="0" dirty="0">
                          <a:effectLst/>
                          <a:latin typeface="Roboto"/>
                          <a:ea typeface="Roboto"/>
                        </a:rPr>
                        <a:t> </a:t>
                      </a:r>
                    </a:p>
                  </a:txBody>
                  <a:tcPr marL="86594" marR="86594" marT="43297" marB="43297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en-US" sz="1600" dirty="0">
                        <a:effectLst/>
                        <a:latin typeface="Roboto"/>
                        <a:ea typeface="Roboto"/>
                      </a:endParaRPr>
                    </a:p>
                  </a:txBody>
                  <a:tcPr marL="86594" marR="86594" marT="43297" marB="43297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162509"/>
                  </a:ext>
                </a:extLst>
              </a:tr>
              <a:tr h="521378">
                <a:tc>
                  <a:txBody>
                    <a:bodyPr/>
                    <a:lstStyle/>
                    <a:p>
                      <a:pPr fontAlgn="ctr"/>
                      <a:endParaRPr lang="en-US" sz="1600" dirty="0">
                        <a:effectLst/>
                        <a:latin typeface="Roboto"/>
                        <a:ea typeface="Roboto"/>
                      </a:endParaRPr>
                    </a:p>
                    <a:p>
                      <a:pPr algn="l" rtl="0" fontAlgn="base"/>
                      <a:r>
                        <a:rPr lang="en-US" sz="1600" b="1" i="0" dirty="0">
                          <a:effectLst/>
                          <a:latin typeface="Roboto"/>
                          <a:ea typeface="Roboto"/>
                        </a:rPr>
                        <a:t>Data sources:</a:t>
                      </a:r>
                      <a:r>
                        <a:rPr lang="en-US" sz="1600" b="0" i="0" dirty="0">
                          <a:effectLst/>
                          <a:latin typeface="Roboto"/>
                          <a:ea typeface="Roboto"/>
                        </a:rPr>
                        <a:t> </a:t>
                      </a:r>
                    </a:p>
                  </a:txBody>
                  <a:tcPr marL="86594" marR="86594" marT="43297" marB="43297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en-US" sz="1600" dirty="0">
                        <a:effectLst/>
                        <a:latin typeface="Roboto"/>
                        <a:ea typeface="Roboto"/>
                      </a:endParaRPr>
                    </a:p>
                    <a:p>
                      <a:pPr algn="l" rtl="0" fontAlgn="base"/>
                      <a:endParaRPr lang="en-US" sz="1600" b="0" i="0" dirty="0">
                        <a:effectLst/>
                        <a:latin typeface="Roboto"/>
                        <a:ea typeface="Roboto"/>
                      </a:endParaRPr>
                    </a:p>
                  </a:txBody>
                  <a:tcPr marL="86594" marR="86594" marT="43297" marB="43297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8099752"/>
                  </a:ext>
                </a:extLst>
              </a:tr>
              <a:tr h="742759">
                <a:tc>
                  <a:txBody>
                    <a:bodyPr/>
                    <a:lstStyle/>
                    <a:p>
                      <a:pPr fontAlgn="ctr"/>
                      <a:endParaRPr lang="en-US" sz="1600" dirty="0">
                        <a:effectLst/>
                        <a:latin typeface="Roboto"/>
                        <a:ea typeface="Roboto"/>
                      </a:endParaRPr>
                    </a:p>
                    <a:p>
                      <a:pPr algn="l" rtl="0" fontAlgn="base"/>
                      <a:r>
                        <a:rPr lang="en-US" sz="1600" b="1" i="0" dirty="0">
                          <a:effectLst/>
                          <a:latin typeface="Roboto"/>
                          <a:ea typeface="Roboto"/>
                        </a:rPr>
                        <a:t>Associated classifications:</a:t>
                      </a:r>
                      <a:r>
                        <a:rPr lang="en-US" sz="1600" b="0" i="0" dirty="0">
                          <a:effectLst/>
                          <a:latin typeface="Roboto"/>
                          <a:ea typeface="Roboto"/>
                        </a:rPr>
                        <a:t> </a:t>
                      </a:r>
                    </a:p>
                  </a:txBody>
                  <a:tcPr marL="86594" marR="86594" marT="43297" marB="43297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en-US" sz="1600" dirty="0">
                        <a:effectLst/>
                        <a:latin typeface="Roboto"/>
                        <a:ea typeface="Roboto"/>
                      </a:endParaRPr>
                    </a:p>
                    <a:p>
                      <a:pPr algn="l" rtl="0" fontAlgn="base"/>
                      <a:endParaRPr lang="en-US" sz="1600" b="0" i="0" dirty="0">
                        <a:effectLst/>
                        <a:latin typeface="Roboto"/>
                        <a:ea typeface="Roboto"/>
                      </a:endParaRPr>
                    </a:p>
                  </a:txBody>
                  <a:tcPr marL="86594" marR="86594" marT="43297" marB="43297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2942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7288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8403920D-DA97-4E14-8B91-E5AE1B9CE9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19068" y="1571270"/>
            <a:ext cx="10849889" cy="1483361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MA" sz="2800" b="1" dirty="0">
                <a:solidFill>
                  <a:schemeClr val="accent1"/>
                </a:solidFill>
              </a:rPr>
              <a:t>المراحل المكتملة والقرارات الرئيسية:</a:t>
            </a:r>
            <a:endParaRPr lang="fr-FR" sz="2800" b="1" dirty="0">
              <a:solidFill>
                <a:schemeClr val="accent1"/>
              </a:solidFill>
            </a:endParaRPr>
          </a:p>
          <a:p>
            <a:pPr lvl="1" algn="r" rtl="1"/>
            <a:r>
              <a:rPr lang="ar-MA" sz="2400" dirty="0"/>
              <a:t>تم الانتهاء من مسودة الخطوط العريضة للدليل؛</a:t>
            </a:r>
            <a:endParaRPr lang="fr-FR" sz="2400" dirty="0"/>
          </a:p>
          <a:p>
            <a:pPr lvl="1" algn="r" rtl="1"/>
            <a:r>
              <a:rPr lang="ar-MA" sz="2400" dirty="0"/>
              <a:t>مراجعة وتنقيح المؤشرات الأساسية (الفصل الثالث) ومجالاتها </a:t>
            </a:r>
            <a:r>
              <a:rPr lang="ar-MA" sz="2400" dirty="0" err="1"/>
              <a:t>المواضيعية</a:t>
            </a:r>
            <a:r>
              <a:rPr lang="ar-MA" sz="2400" dirty="0"/>
              <a:t>؛</a:t>
            </a:r>
            <a:endParaRPr lang="fr-FR" sz="2400" dirty="0"/>
          </a:p>
          <a:p>
            <a:pPr lvl="1" algn="r" rtl="1"/>
            <a:r>
              <a:rPr lang="ar-MA" sz="2400" dirty="0"/>
              <a:t>تم تحديد المساهمين في الصياغة.</a:t>
            </a:r>
            <a:endParaRPr lang="fr-FR" sz="2400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5EB9DFD-26B3-47C2-8AB5-CCD2BB9D8C4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25265" y="943896"/>
            <a:ext cx="7523163" cy="579437"/>
          </a:xfrm>
        </p:spPr>
        <p:txBody>
          <a:bodyPr/>
          <a:lstStyle/>
          <a:p>
            <a:pPr algn="r"/>
            <a:r>
              <a:rPr lang="ar-MA" b="1" dirty="0">
                <a:solidFill>
                  <a:schemeClr val="accent1"/>
                </a:solidFill>
              </a:rPr>
              <a:t>الوضع الحالي والخطوات المتبقية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6AEE5F5-E5BB-455C-9E73-482BC7D2BBD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3D49CE4-26AF-4694-886C-FA3F64A32E8C}"/>
              </a:ext>
            </a:extLst>
          </p:cNvPr>
          <p:cNvSpPr txBox="1"/>
          <p:nvPr/>
        </p:nvSpPr>
        <p:spPr>
          <a:xfrm>
            <a:off x="5952428" y="3429000"/>
            <a:ext cx="6096000" cy="369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indent="0" algn="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325" b="1">
                <a:solidFill>
                  <a:schemeClr val="accent1"/>
                </a:solidFill>
                <a:latin typeface="Montserrat" panose="00000500000000000000"/>
              </a:defRPr>
            </a:lvl1pPr>
            <a:lvl2pPr marL="342900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ar-MA" dirty="0"/>
              <a:t>الخطوات التالية والجدول الزمني</a:t>
            </a:r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EFABA62-96D9-4BA8-9A03-29431DAB7239}"/>
              </a:ext>
            </a:extLst>
          </p:cNvPr>
          <p:cNvSpPr txBox="1"/>
          <p:nvPr/>
        </p:nvSpPr>
        <p:spPr>
          <a:xfrm>
            <a:off x="4525265" y="3891281"/>
            <a:ext cx="6809581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MA" sz="2000" dirty="0"/>
              <a:t>صياغة الفصول والأقسام المختلفة</a:t>
            </a:r>
            <a:endParaRPr lang="fr-FR" sz="2000" dirty="0"/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MA" sz="2000" dirty="0"/>
              <a:t>مراجعة المؤشرات الطموحة (الفصل الرابع) ؛</a:t>
            </a:r>
            <a:endParaRPr lang="fr-FR" sz="2000" dirty="0"/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MA" sz="2000" dirty="0"/>
              <a:t>المسودة الأولى بحلول يونيو 2024؛</a:t>
            </a:r>
            <a:endParaRPr lang="fr-FR" sz="2000" dirty="0"/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MA" sz="2000" dirty="0"/>
              <a:t>مشاورة عالمية في يوليو 2024 </a:t>
            </a:r>
            <a:r>
              <a:rPr lang="fr-FR" sz="2000" dirty="0"/>
              <a:t>؛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MA" sz="2000" dirty="0"/>
              <a:t>المسودة النهائية بحلول سبتمبر/أكتوبر 2024</a:t>
            </a:r>
            <a:r>
              <a:rPr lang="ar-MA" sz="2400" dirty="0"/>
              <a:t>.</a:t>
            </a:r>
            <a:endParaRPr lang="fr-FR" sz="2400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0636C54-D0F2-457B-BE41-6914BADD3123}"/>
              </a:ext>
            </a:extLst>
          </p:cNvPr>
          <p:cNvSpPr txBox="1"/>
          <p:nvPr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ctr"/>
            <a:endParaRPr lang="en-US" sz="1800" dirty="0">
              <a:effectLst/>
              <a:latin typeface="Roboto"/>
              <a:ea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847809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679A2579-98FC-41A8-8ECB-6575063B8A06}"/>
              </a:ext>
            </a:extLst>
          </p:cNvPr>
          <p:cNvSpPr txBox="1">
            <a:spLocks/>
          </p:cNvSpPr>
          <p:nvPr/>
        </p:nvSpPr>
        <p:spPr>
          <a:xfrm>
            <a:off x="332572" y="2705467"/>
            <a:ext cx="4180162" cy="579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defTabSz="68580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325">
                <a:latin typeface="Montserrat" panose="00000500000000000000"/>
                <a:cs typeface="+mn-cs"/>
              </a:defRPr>
            </a:lvl1pPr>
            <a:lvl2pPr marL="342900" indent="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50">
                <a:latin typeface="Roboto" panose="02000000000000000000"/>
                <a:cs typeface="+mn-cs"/>
              </a:defRPr>
            </a:lvl2pPr>
            <a:lvl3pPr marL="8572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Roboto" panose="02000000000000000000"/>
                <a:cs typeface="+mn-cs"/>
              </a:defRPr>
            </a:lvl3pPr>
            <a:lvl4pPr marL="12001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Roboto" panose="02000000000000000000"/>
                <a:cs typeface="+mn-cs"/>
              </a:defRPr>
            </a:lvl4pPr>
            <a:lvl5pPr marL="15430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Roboto" panose="02000000000000000000"/>
                <a:cs typeface="+mn-cs"/>
              </a:defRPr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  <a:cs typeface="+mn-cs"/>
              </a:defRPr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  <a:cs typeface="+mn-cs"/>
              </a:defRPr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  <a:cs typeface="+mn-cs"/>
              </a:defRPr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  <a:cs typeface="+mn-cs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/>
                <a:ea typeface="+mn-ea"/>
                <a:cs typeface="+mn-cs"/>
              </a:rPr>
              <a:t>First list of indicators</a:t>
            </a:r>
          </a:p>
          <a:p>
            <a:pPr marL="0" marR="0" lvl="0" indent="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3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0000500000000000000"/>
              <a:ea typeface="+mn-ea"/>
              <a:cs typeface="+mn-cs"/>
            </a:endParaRPr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FE807C7D-C8B6-4BA5-964B-143249911866}"/>
              </a:ext>
            </a:extLst>
          </p:cNvPr>
          <p:cNvSpPr txBox="1">
            <a:spLocks/>
          </p:cNvSpPr>
          <p:nvPr/>
        </p:nvSpPr>
        <p:spPr>
          <a:xfrm>
            <a:off x="6667132" y="146306"/>
            <a:ext cx="4908785" cy="492125"/>
          </a:xfrm>
        </p:spPr>
        <p:txBody>
          <a:bodyPr/>
          <a:lstStyle>
            <a:defPPr>
              <a:defRPr lang="pt-PT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C0C0C0"/>
                </a:highlight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Handbook/Guidelines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1ACF1BF-6FD8-4278-806C-380E92F36033}"/>
              </a:ext>
            </a:extLst>
          </p:cNvPr>
          <p:cNvSpPr txBox="1"/>
          <p:nvPr/>
        </p:nvSpPr>
        <p:spPr>
          <a:xfrm>
            <a:off x="4512734" y="227706"/>
            <a:ext cx="6942666" cy="64025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rtl="0">
              <a:lnSpc>
                <a:spcPct val="107000"/>
              </a:lnSpc>
              <a:buFont typeface="+mj-lt"/>
              <a:buAutoNum type="arabicPeriod"/>
            </a:pPr>
            <a:r>
              <a:rPr lang="fr-FR" sz="1600" b="1" dirty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Trade balance 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1600" b="1" dirty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Foreign trade coverage</a:t>
            </a:r>
            <a:r>
              <a:rPr lang="fr-FR" sz="1600" b="1" dirty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ratio 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1600" b="1" dirty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Trade balance in goods and services as a percentage of GDP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fr-FR" sz="1600" b="1" dirty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Trade to GDP ratio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fr-FR" sz="1600" b="1" dirty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Export </a:t>
            </a:r>
            <a:r>
              <a:rPr lang="en-US" sz="1600" b="1" dirty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propensity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fr-FR" sz="1600" b="1" dirty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Import </a:t>
            </a:r>
            <a:r>
              <a:rPr lang="en-US" sz="1600" b="1" dirty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penetration</a:t>
            </a:r>
            <a:r>
              <a:rPr lang="fr-FR" sz="1600" b="1" dirty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ratio 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1600" b="1" dirty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Trade per capita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1600" b="1" dirty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Trade share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1600" b="1" dirty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Market share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1600" b="1" dirty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Terms of trade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1600" b="1" dirty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Herfindahl index of geographical concentration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1600" b="1" dirty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Hirschman-Herfindahl Index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1600" b="1" dirty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Export Diversification (or Concentration) Index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1600" b="1" dirty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Export Product Concentration Index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1600" b="1" dirty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Import Product Concentration Index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1600" b="1" dirty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THEIL Index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1600" b="1" dirty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Revealed Comparative Advantage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1600" b="1" dirty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Export Specialization Index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1600" b="1" dirty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Intra-industry trade by sector (Grubel-Lloyd Index)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1600" b="1" dirty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Trade Intensity Index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1600" b="1" dirty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Trade Complementarity Index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1600" b="1" dirty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Export Market Concentration Index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1600" b="1" dirty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Import Market Concentration Index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1600" b="1" dirty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Intra-regional trade intensity index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605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7EDDD5F-4D81-F757-6D0F-F435FDAE6B8E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37062" y="3040448"/>
            <a:ext cx="10917877" cy="765111"/>
          </a:xfrm>
        </p:spPr>
        <p:txBody>
          <a:bodyPr/>
          <a:lstStyle/>
          <a:p>
            <a:pPr algn="ctr"/>
            <a:r>
              <a:rPr lang="en-US" b="1" dirty="0"/>
              <a:t>Thank you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48EC1C5-9A09-4869-9694-E01AE660D2D0}"/>
              </a:ext>
            </a:extLst>
          </p:cNvPr>
          <p:cNvSpPr txBox="1"/>
          <p:nvPr/>
        </p:nvSpPr>
        <p:spPr>
          <a:xfrm>
            <a:off x="5567680" y="2394117"/>
            <a:ext cx="179832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MA" sz="4400" dirty="0"/>
              <a:t>شكرًا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439358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3B8DC8B0-9326-4737-B1FA-343956A8BA4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MA" sz="2000" dirty="0"/>
              <a:t>أحاطت اللجنة الإحصائية للأمم المتحدة (الدورة الثالثة والخمسون، 2022) علما بالمجلد الأول من دليل المؤشرات الرئيسية لإحصاءات الأعمال والتجارة (</a:t>
            </a:r>
            <a:r>
              <a:rPr lang="fr-FR" sz="2000" dirty="0"/>
              <a:t> (HIBTS </a:t>
            </a:r>
            <a:r>
              <a:rPr lang="ar-MA" sz="2000" dirty="0"/>
              <a:t>وشجعت على إعداد المجلد الثاني من الدليل لمزيد من التفصيل بشأن مؤشرات التجارة الدولية.</a:t>
            </a:r>
            <a:endParaRPr lang="fr-FR" sz="2000" dirty="0"/>
          </a:p>
          <a:p>
            <a:pPr marL="0" indent="0" algn="just" rtl="1">
              <a:buNone/>
            </a:pPr>
            <a:endParaRPr lang="fr-FR" sz="2000" dirty="0"/>
          </a:p>
          <a:p>
            <a:pPr algn="just" rtl="1"/>
            <a:r>
              <a:rPr lang="ar-MA" sz="2000" dirty="0"/>
              <a:t>ويعتبر المستخدمون البيانات التي ينتجها القائمون على تجميع إحصاءات التجارة الدولية بيانات أولية.</a:t>
            </a:r>
            <a:endParaRPr lang="fr-FR" sz="2000" dirty="0"/>
          </a:p>
          <a:p>
            <a:pPr algn="just" rtl="1"/>
            <a:r>
              <a:rPr lang="ar-MA" sz="2000" dirty="0"/>
              <a:t>ويشكل تطوير مؤشرات التجارة الخارجية في السلع والخدمات عرضا ديناميكيا لهذه البيانات.</a:t>
            </a:r>
            <a:endParaRPr lang="fr-FR" sz="2000" dirty="0"/>
          </a:p>
          <a:p>
            <a:pPr algn="just" rtl="1"/>
            <a:r>
              <a:rPr lang="ar-MA" sz="2000" dirty="0"/>
              <a:t>والهدف هو جعل البيانات ذات معنى أكبر وأكثر قابلية للفهم بالنسبة للمستخدمين، ولا سيما صانعي السياسات.</a:t>
            </a:r>
            <a:endParaRPr lang="fr-FR" sz="2000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48A0E9-4600-4167-8842-DF7538C3B6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052754" y="1041950"/>
            <a:ext cx="7523163" cy="579437"/>
          </a:xfrm>
        </p:spPr>
        <p:txBody>
          <a:bodyPr/>
          <a:lstStyle/>
          <a:p>
            <a:pPr algn="r" rtl="1"/>
            <a:r>
              <a:rPr lang="ar-MA" b="1" dirty="0">
                <a:solidFill>
                  <a:schemeClr val="accent1"/>
                </a:solidFill>
              </a:rPr>
              <a:t>أهداف الدليل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0D0C1C5-C20C-4916-8561-C8CACC4DC6D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2751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8470FFB1-69D5-4CB1-8E50-DA2890DED0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MA" sz="2200" dirty="0"/>
              <a:t>يستخدم واضعو السياسات إحصاءات التجارة في السلع والخدمات من أجل:</a:t>
            </a:r>
            <a:endParaRPr lang="fr-FR" sz="2200" dirty="0"/>
          </a:p>
          <a:p>
            <a:pPr algn="just" rtl="1"/>
            <a:r>
              <a:rPr lang="ar-MA" sz="2200" dirty="0"/>
              <a:t>صياغة السياسات الاقتصادية.</a:t>
            </a:r>
            <a:endParaRPr lang="fr-FR" sz="2200" dirty="0"/>
          </a:p>
          <a:p>
            <a:pPr algn="just" rtl="1"/>
            <a:r>
              <a:rPr lang="ar-MA" sz="2200" dirty="0"/>
              <a:t>تقييم درجة اندماج الاقتصاد الوطني في الاقتصاد العالمي؛</a:t>
            </a:r>
            <a:endParaRPr lang="fr-FR" sz="2200" dirty="0"/>
          </a:p>
          <a:p>
            <a:pPr algn="just" rtl="1"/>
            <a:r>
              <a:rPr lang="ar-MA" sz="2200" dirty="0"/>
              <a:t>مراقبة الوضع الاقتصادي الوطني والدولي؛</a:t>
            </a:r>
            <a:endParaRPr lang="fr-FR" sz="2200" dirty="0"/>
          </a:p>
          <a:p>
            <a:pPr algn="just" rtl="1"/>
            <a:r>
              <a:rPr lang="ar-MA" sz="2200" dirty="0"/>
              <a:t>دراسة التوازنات الخارجية بهدف رسم السياسة اللازمة لتصحيح الاختلالات.</a:t>
            </a:r>
            <a:endParaRPr lang="fr-FR" sz="2200" dirty="0"/>
          </a:p>
          <a:p>
            <a:pPr algn="just" rtl="1"/>
            <a:r>
              <a:rPr lang="ar-MA" sz="2200" dirty="0"/>
              <a:t>توقعات؛</a:t>
            </a:r>
            <a:endParaRPr lang="fr-FR" sz="2200" dirty="0"/>
          </a:p>
          <a:p>
            <a:pPr algn="just" rtl="1"/>
            <a:r>
              <a:rPr lang="ar-MA" sz="2200" dirty="0"/>
              <a:t>تتبع</a:t>
            </a:r>
            <a:r>
              <a:rPr lang="fr-FR" sz="2200" dirty="0"/>
              <a:t> </a:t>
            </a:r>
            <a:r>
              <a:rPr lang="ar-MA" sz="2200" dirty="0"/>
              <a:t>و</a:t>
            </a:r>
            <a:r>
              <a:rPr lang="fr-FR" sz="2200" dirty="0"/>
              <a:t> </a:t>
            </a:r>
            <a:r>
              <a:rPr lang="ar-MA" sz="2200" dirty="0"/>
              <a:t>تطوير اتفاقيات التجارة الحرة.</a:t>
            </a:r>
            <a:endParaRPr lang="fr-FR" sz="2200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262E49F-1AA8-4B8E-895A-8861F837166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Graphique 3">
            <a:extLst>
              <a:ext uri="{FF2B5EF4-FFF2-40B4-BE49-F238E27FC236}">
                <a16:creationId xmlns:a16="http://schemas.microsoft.com/office/drawing/2014/main" id="{05B94EB6-30B3-415A-A25F-9B723728871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27624" y="1678257"/>
            <a:ext cx="6330696" cy="4184063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E698B6C7-812C-4202-AABA-0B5BBCE44513}"/>
              </a:ext>
            </a:extLst>
          </p:cNvPr>
          <p:cNvSpPr txBox="1"/>
          <p:nvPr/>
        </p:nvSpPr>
        <p:spPr>
          <a:xfrm>
            <a:off x="8046720" y="1133390"/>
            <a:ext cx="2895600" cy="4501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MA" sz="2325" b="1" dirty="0">
                <a:latin typeface="Montserrat" panose="00000500000000000000"/>
              </a:rPr>
              <a:t>أهمية التجارة الدولية</a:t>
            </a:r>
            <a:endParaRPr lang="fr-FR" sz="2325" b="1" dirty="0">
              <a:latin typeface="Montserrat" panose="0000050000000000000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B2F0480E-AAB3-4DA3-BDC7-C08C31091F7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6544" y="1098820"/>
            <a:ext cx="3582415" cy="579437"/>
          </a:xfrm>
        </p:spPr>
        <p:txBody>
          <a:bodyPr>
            <a:normAutofit/>
          </a:bodyPr>
          <a:lstStyle/>
          <a:p>
            <a:pPr algn="r" rtl="1"/>
            <a:r>
              <a:rPr lang="ar-MA" b="1" dirty="0"/>
              <a:t>استخدام</a:t>
            </a:r>
            <a:r>
              <a:rPr lang="fr-FR" b="1" dirty="0"/>
              <a:t> </a:t>
            </a:r>
            <a:r>
              <a:rPr lang="ar-MA" b="1" dirty="0"/>
              <a:t>بيانات التجارة الدولية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03220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D43CB357-DE88-4EF3-B13E-70984F5E24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1055" y="1828799"/>
            <a:ext cx="10849889" cy="4301461"/>
          </a:xfrm>
        </p:spPr>
        <p:txBody>
          <a:bodyPr/>
          <a:lstStyle/>
          <a:p>
            <a:pPr algn="r" rtl="1"/>
            <a:endParaRPr lang="fr-FR" dirty="0"/>
          </a:p>
          <a:p>
            <a:pPr marL="0" indent="0" algn="r" rtl="1">
              <a:buNone/>
            </a:pPr>
            <a:r>
              <a:rPr lang="fr-FR" dirty="0"/>
              <a:t>		</a:t>
            </a:r>
            <a:r>
              <a:rPr lang="ar-MA" sz="2400" b="1" dirty="0">
                <a:solidFill>
                  <a:schemeClr val="accent1"/>
                </a:solidFill>
              </a:rPr>
              <a:t>الأهداف</a:t>
            </a:r>
            <a:endParaRPr lang="fr-FR" b="1" dirty="0">
              <a:solidFill>
                <a:schemeClr val="accent1"/>
              </a:solidFill>
            </a:endParaRPr>
          </a:p>
          <a:p>
            <a:pPr algn="r" rtl="1"/>
            <a:r>
              <a:rPr lang="ar-MA" dirty="0"/>
              <a:t>تلبية احتياجات السياسات بما في ذلك التأثير على التجارة في مجالات أخرى (مثل النوع الاجتماعي والرفاهية والبيئة)؛</a:t>
            </a:r>
            <a:endParaRPr lang="fr-FR" dirty="0"/>
          </a:p>
          <a:p>
            <a:pPr algn="r" rtl="1"/>
            <a:r>
              <a:rPr lang="ar-MA" dirty="0"/>
              <a:t>قراءة أسهل وأفضل لبيانات التجارة الخارجية .</a:t>
            </a:r>
            <a:endParaRPr lang="fr-FR" dirty="0"/>
          </a:p>
          <a:p>
            <a:pPr algn="r" rtl="1"/>
            <a:endParaRPr lang="fr-FR" dirty="0"/>
          </a:p>
          <a:p>
            <a:pPr marL="1371600" lvl="3" indent="0" algn="r" rtl="1">
              <a:buNone/>
            </a:pPr>
            <a:r>
              <a:rPr lang="fr-FR" sz="2400" b="1" dirty="0">
                <a:solidFill>
                  <a:schemeClr val="accent1"/>
                </a:solidFill>
              </a:rPr>
              <a:t>	</a:t>
            </a:r>
            <a:r>
              <a:rPr lang="ar-MA" sz="2400" b="1" dirty="0">
                <a:solidFill>
                  <a:schemeClr val="accent1"/>
                </a:solidFill>
              </a:rPr>
              <a:t>المخرجات الرئيسية المتوقعة</a:t>
            </a:r>
            <a:endParaRPr lang="fr-FR" sz="2400" b="1" dirty="0">
              <a:solidFill>
                <a:schemeClr val="accent1"/>
              </a:solidFill>
            </a:endParaRPr>
          </a:p>
          <a:p>
            <a:pPr marL="1371600" lvl="3" indent="0" algn="r" rtl="1">
              <a:buNone/>
            </a:pPr>
            <a:endParaRPr lang="fr-FR" sz="2400" b="1" dirty="0">
              <a:solidFill>
                <a:schemeClr val="accent1"/>
              </a:solidFill>
            </a:endParaRPr>
          </a:p>
          <a:p>
            <a:pPr marL="228600" lvl="3" algn="r" rtl="1">
              <a:spcBef>
                <a:spcPts val="1000"/>
              </a:spcBef>
            </a:pPr>
            <a:r>
              <a:rPr lang="ar-MA" dirty="0"/>
              <a:t>تحديد مجموعة من المؤشرات الرئيسية للتوصية للدول؛</a:t>
            </a:r>
            <a:endParaRPr lang="fr-FR" dirty="0"/>
          </a:p>
          <a:p>
            <a:pPr marL="228600" lvl="3" algn="r" rtl="1">
              <a:spcBef>
                <a:spcPts val="1000"/>
              </a:spcBef>
            </a:pPr>
            <a:r>
              <a:rPr lang="ar-MA" dirty="0"/>
              <a:t>التفسير والمنهجية والبيانات الوصفية للمؤشرات الرئيسية المقترحة؛</a:t>
            </a:r>
            <a:endParaRPr lang="fr-FR" dirty="0"/>
          </a:p>
          <a:p>
            <a:pPr marL="228600" lvl="3" algn="r" rtl="1">
              <a:spcBef>
                <a:spcPts val="1000"/>
              </a:spcBef>
            </a:pPr>
            <a:r>
              <a:rPr lang="ar-MA" dirty="0"/>
              <a:t>دليل تفصيلي للممارسات القطرية ومنهجية</a:t>
            </a:r>
            <a:r>
              <a:rPr lang="fr-FR" dirty="0"/>
              <a:t> </a:t>
            </a:r>
            <a:r>
              <a:rPr lang="ar-MA" dirty="0"/>
              <a:t>التجميع (مطبوع و ، ويب، نسخة حية).</a:t>
            </a:r>
            <a:endParaRPr lang="fr-FR" dirty="0"/>
          </a:p>
          <a:p>
            <a:pPr algn="r" rtl="1"/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BC8EFE0-BB7C-4172-A396-7F5C946AB4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98358" y="1249362"/>
            <a:ext cx="7523163" cy="579437"/>
          </a:xfrm>
        </p:spPr>
        <p:txBody>
          <a:bodyPr>
            <a:normAutofit/>
          </a:bodyPr>
          <a:lstStyle/>
          <a:p>
            <a:pPr algn="r"/>
            <a:r>
              <a:rPr lang="ar-MA" sz="3200" b="1" dirty="0">
                <a:solidFill>
                  <a:schemeClr val="accent1"/>
                </a:solidFill>
              </a:rPr>
              <a:t>الأهداف والمخرجات</a:t>
            </a:r>
            <a:endParaRPr lang="fr-FR" sz="3200" b="1" dirty="0">
              <a:solidFill>
                <a:schemeClr val="accent1"/>
              </a:solidFill>
            </a:endParaRP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D7B3B0-789C-480F-B4F3-5D396C7BF90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4074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B9118C1-DDCF-4788-B533-B74CA6FF96A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r"/>
            <a:r>
              <a:rPr lang="ar-MA" dirty="0"/>
              <a:t>هيكل المسودة: الخطوط العريضة</a:t>
            </a: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B5A9A48-7DD2-4508-9549-10B8676ABBA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047CA0B-D880-4979-99CA-C90FF61EAF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377833"/>
              </p:ext>
            </p:extLst>
          </p:nvPr>
        </p:nvGraphicFramePr>
        <p:xfrm>
          <a:off x="603505" y="1634316"/>
          <a:ext cx="10129520" cy="42946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2560">
                  <a:extLst>
                    <a:ext uri="{9D8B030D-6E8A-4147-A177-3AD203B41FA5}">
                      <a16:colId xmlns:a16="http://schemas.microsoft.com/office/drawing/2014/main" val="29217088"/>
                    </a:ext>
                  </a:extLst>
                </a:gridCol>
                <a:gridCol w="7426960">
                  <a:extLst>
                    <a:ext uri="{9D8B030D-6E8A-4147-A177-3AD203B41FA5}">
                      <a16:colId xmlns:a16="http://schemas.microsoft.com/office/drawing/2014/main" val="1358403024"/>
                    </a:ext>
                  </a:extLst>
                </a:gridCol>
              </a:tblGrid>
              <a:tr h="341082">
                <a:tc>
                  <a:txBody>
                    <a:bodyPr/>
                    <a:lstStyle/>
                    <a:p>
                      <a:pPr algn="r" rtl="1"/>
                      <a:r>
                        <a:rPr lang="ar-MA" sz="1800" b="1" dirty="0"/>
                        <a:t>فصول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MA" sz="1800" b="1" dirty="0"/>
                        <a:t>الأسئلة التي يتعين معالجتها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4417607"/>
                  </a:ext>
                </a:extLst>
              </a:tr>
              <a:tr h="341082">
                <a:tc>
                  <a:txBody>
                    <a:bodyPr/>
                    <a:lstStyle/>
                    <a:p>
                      <a:pPr lvl="0" algn="r" rtl="1">
                        <a:spcAft>
                          <a:spcPts val="600"/>
                        </a:spcAft>
                      </a:pPr>
                      <a:r>
                        <a:rPr lang="en-US" sz="1800" dirty="0"/>
                        <a:t>1. </a:t>
                      </a:r>
                      <a:r>
                        <a:rPr lang="ar-MA" dirty="0"/>
                        <a:t>مقدمة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6033939"/>
                  </a:ext>
                </a:extLst>
              </a:tr>
              <a:tr h="1397153">
                <a:tc>
                  <a:txBody>
                    <a:bodyPr/>
                    <a:lstStyle/>
                    <a:p>
                      <a:pPr marL="263525" indent="-263525" algn="r" rtl="1">
                        <a:spcAft>
                          <a:spcPts val="600"/>
                        </a:spcAft>
                      </a:pPr>
                      <a:r>
                        <a:rPr lang="en-US" sz="1800" dirty="0"/>
                        <a:t> 2. </a:t>
                      </a:r>
                      <a:r>
                        <a:rPr lang="ar-MA" sz="1800" dirty="0"/>
                        <a:t>دور إحصاءات التجارة الدولية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ar-MA" sz="1800" dirty="0">
                          <a:solidFill>
                            <a:srgbClr val="0070C0"/>
                          </a:solidFill>
                        </a:rPr>
                        <a:t>ما الذي يمكن أن تساهم به إحصاءات التجارة الدولية؟</a:t>
                      </a:r>
                      <a:endParaRPr lang="fr-FR" sz="1800" dirty="0">
                        <a:solidFill>
                          <a:srgbClr val="0070C0"/>
                        </a:solidFill>
                      </a:endParaRP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ar-MA" sz="1800" dirty="0">
                          <a:solidFill>
                            <a:srgbClr val="0070C0"/>
                          </a:solidFill>
                        </a:rPr>
                        <a:t>ما هي الأسئلة والمشاكل التي يمكن أن تساعد في حلها؟</a:t>
                      </a:r>
                      <a:endParaRPr lang="fr-FR" sz="1800" dirty="0">
                        <a:solidFill>
                          <a:srgbClr val="0070C0"/>
                        </a:solidFill>
                      </a:endParaRP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ar-MA" sz="1800" dirty="0">
                          <a:solidFill>
                            <a:srgbClr val="0070C0"/>
                          </a:solidFill>
                        </a:rPr>
                        <a:t>وما هي حدوده؟</a:t>
                      </a:r>
                      <a:endParaRPr lang="fr-FR" sz="1800" dirty="0">
                        <a:solidFill>
                          <a:srgbClr val="0070C0"/>
                        </a:solidFill>
                      </a:endParaRP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ar-MA" sz="1800" dirty="0">
                          <a:solidFill>
                            <a:srgbClr val="0070C0"/>
                          </a:solidFill>
                        </a:rPr>
                        <a:t>وما هي القيود والموارد المحددة؟</a:t>
                      </a:r>
                      <a:endParaRPr lang="fr-FR" sz="1800" dirty="0">
                        <a:solidFill>
                          <a:srgbClr val="0070C0"/>
                        </a:solidFill>
                      </a:endParaRP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ar-MA" sz="1800" dirty="0">
                          <a:solidFill>
                            <a:srgbClr val="0070C0"/>
                          </a:solidFill>
                        </a:rPr>
                        <a:t>كيف ترتبط إحصاءات التجارة الدولية بالمجالات الأخرى؟</a:t>
                      </a:r>
                      <a:endParaRPr lang="en-US" sz="1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7070462"/>
                  </a:ext>
                </a:extLst>
              </a:tr>
              <a:tr h="532649">
                <a:tc>
                  <a:txBody>
                    <a:bodyPr/>
                    <a:lstStyle/>
                    <a:p>
                      <a:pPr algn="r" rtl="1">
                        <a:spcAft>
                          <a:spcPts val="600"/>
                        </a:spcAft>
                      </a:pPr>
                      <a:r>
                        <a:rPr lang="en-US" sz="1800" dirty="0"/>
                        <a:t> 3. </a:t>
                      </a:r>
                      <a:r>
                        <a:rPr lang="ar-MA" sz="1800" dirty="0"/>
                        <a:t>المؤشرات الأساسية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ar-MA" sz="1800" dirty="0">
                          <a:solidFill>
                            <a:srgbClr val="0070C0"/>
                          </a:solidFill>
                        </a:rPr>
                        <a:t>ما هي المؤشرات </a:t>
                      </a:r>
                      <a:r>
                        <a:rPr lang="ar-MA" sz="1800" dirty="0" err="1">
                          <a:solidFill>
                            <a:srgbClr val="0070C0"/>
                          </a:solidFill>
                        </a:rPr>
                        <a:t>الموصى</a:t>
                      </a:r>
                      <a:r>
                        <a:rPr lang="ar-MA" sz="1800" dirty="0">
                          <a:solidFill>
                            <a:srgbClr val="0070C0"/>
                          </a:solidFill>
                        </a:rPr>
                        <a:t> بها والتي يمكن استخلاصها من إحصاءات التجارة الدولية (الكلاسيكية) وحدها؟</a:t>
                      </a:r>
                      <a:endParaRPr lang="en-US" sz="1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1683133"/>
                  </a:ext>
                </a:extLst>
              </a:tr>
              <a:tr h="756922">
                <a:tc>
                  <a:txBody>
                    <a:bodyPr/>
                    <a:lstStyle/>
                    <a:p>
                      <a:pPr marL="263525" indent="-263525" algn="r" rtl="1">
                        <a:spcAft>
                          <a:spcPts val="600"/>
                        </a:spcAft>
                      </a:pPr>
                      <a:r>
                        <a:rPr lang="en-US" sz="1800" dirty="0"/>
                        <a:t>  4. </a:t>
                      </a:r>
                      <a:r>
                        <a:rPr lang="ar-MA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المؤشرات</a:t>
                      </a: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MA" sz="1800" dirty="0"/>
                        <a:t>المتقاطع</a:t>
                      </a:r>
                      <a:r>
                        <a:rPr lang="ar-MA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ة</a:t>
                      </a:r>
                      <a:endParaRPr lang="fr-F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3525" indent="-263525" algn="r" rtl="1">
                        <a:spcAft>
                          <a:spcPts val="600"/>
                        </a:spcAft>
                      </a:pPr>
                      <a:r>
                        <a:rPr lang="ar-MA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مع مجالات الأخرى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ar-MA" sz="18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كيف يمكن لإحصاءات التجارة الدولية أن تستفيد من التكامل الوثيق مع المجالات الأخرى؟</a:t>
                      </a:r>
                      <a:endParaRPr lang="fr-FR" sz="18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r" rtl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ar-MA" sz="18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ما هي المؤشرات </a:t>
                      </a:r>
                      <a:r>
                        <a:rPr lang="ar-MA" sz="1800" kern="12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الموصى</a:t>
                      </a:r>
                      <a:r>
                        <a:rPr lang="ar-MA" sz="18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بها التي يمكن بناؤها على أساس هذا التكامل؟</a:t>
                      </a:r>
                      <a:endParaRPr lang="en-US" sz="1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2809120"/>
                  </a:ext>
                </a:extLst>
              </a:tr>
              <a:tr h="398251">
                <a:tc>
                  <a:txBody>
                    <a:bodyPr/>
                    <a:lstStyle/>
                    <a:p>
                      <a:pPr algn="r" rtl="1">
                        <a:spcAft>
                          <a:spcPts val="600"/>
                        </a:spcAft>
                      </a:pPr>
                      <a:r>
                        <a:rPr lang="en-US" sz="1800" dirty="0"/>
                        <a:t>Annex: indicator sheets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600"/>
                        </a:spcAft>
                      </a:pPr>
                      <a:endParaRPr lang="en-US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0815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7217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57DD9898-9B1D-4F09-81BB-9E5B5AA5A0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71644" y="1568705"/>
            <a:ext cx="5699759" cy="4913692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ar-MA" sz="2800" b="1" dirty="0"/>
              <a:t>مقدمة</a:t>
            </a:r>
            <a:endParaRPr lang="fr-FR" sz="2800" b="1" dirty="0"/>
          </a:p>
          <a:p>
            <a:pPr lvl="1" algn="r" rtl="1"/>
            <a:r>
              <a:rPr lang="ar-MA" sz="2400" dirty="0"/>
              <a:t>أ. الأهداف</a:t>
            </a:r>
            <a:endParaRPr lang="fr-FR" sz="2400" dirty="0"/>
          </a:p>
          <a:p>
            <a:pPr lvl="1" algn="r" rtl="1"/>
            <a:r>
              <a:rPr lang="ar-MA" sz="2400" dirty="0"/>
              <a:t>ب. هيكل الدليل</a:t>
            </a:r>
            <a:endParaRPr lang="fr-FR" sz="2400" dirty="0"/>
          </a:p>
          <a:p>
            <a:pPr lvl="1" algn="r" rtl="1"/>
            <a:r>
              <a:rPr lang="ar-MA" sz="2400" dirty="0"/>
              <a:t>ج- عملية إعداد الدليل</a:t>
            </a:r>
            <a:endParaRPr lang="fr-FR" sz="2400" dirty="0"/>
          </a:p>
          <a:p>
            <a:pPr lvl="1" algn="r" rtl="1"/>
            <a:r>
              <a:rPr lang="ar-MA" sz="2400" dirty="0"/>
              <a:t>د- الجمهور المستهدف</a:t>
            </a:r>
            <a:endParaRPr lang="fr-FR" sz="2400" dirty="0"/>
          </a:p>
          <a:p>
            <a:pPr algn="r" rtl="1"/>
            <a:r>
              <a:rPr lang="ar-MA" sz="2800" b="1" dirty="0"/>
              <a:t>2. دور إحصاءات التجارة الدولية</a:t>
            </a:r>
            <a:endParaRPr lang="fr-FR" sz="2800" b="1" dirty="0"/>
          </a:p>
          <a:p>
            <a:pPr lvl="1" algn="r" rtl="1"/>
            <a:r>
              <a:rPr lang="ar-MA" sz="2400" dirty="0"/>
              <a:t>أ. الأغراض والاستخدامات</a:t>
            </a:r>
            <a:r>
              <a:rPr lang="fr-FR" sz="2400" dirty="0"/>
              <a:t> </a:t>
            </a:r>
          </a:p>
          <a:p>
            <a:pPr lvl="1" algn="r" rtl="1"/>
            <a:r>
              <a:rPr lang="ar-MA" sz="2400" dirty="0"/>
              <a:t>ب. الجوانب المفاهيمية</a:t>
            </a:r>
            <a:r>
              <a:rPr lang="fr-FR" sz="2400" dirty="0"/>
              <a:t>  </a:t>
            </a:r>
          </a:p>
          <a:p>
            <a:pPr lvl="1" algn="r" rtl="1"/>
            <a:r>
              <a:rPr lang="ar-MA" sz="2400" dirty="0"/>
              <a:t>ج. بيئة البيانات وأطر التجميع</a:t>
            </a:r>
            <a:endParaRPr lang="fr-FR" sz="2400" dirty="0"/>
          </a:p>
          <a:p>
            <a:pPr algn="r" rtl="1"/>
            <a:r>
              <a:rPr lang="ar-MA" sz="3000" dirty="0"/>
              <a:t>3</a:t>
            </a:r>
            <a:r>
              <a:rPr lang="ar-MA" sz="2800" b="1" dirty="0"/>
              <a:t>. المؤشرات الأساسية</a:t>
            </a:r>
            <a:endParaRPr lang="fr-FR" sz="2800" b="1" dirty="0"/>
          </a:p>
          <a:p>
            <a:pPr lvl="1" algn="r" rtl="1"/>
            <a:r>
              <a:rPr lang="ar-MA" sz="2400" dirty="0"/>
              <a:t>أ. تقديم المجالات </a:t>
            </a:r>
            <a:r>
              <a:rPr lang="ar-MA" sz="2400" dirty="0" err="1"/>
              <a:t>المواضيعية</a:t>
            </a:r>
            <a:endParaRPr lang="fr-FR" sz="2400" dirty="0"/>
          </a:p>
          <a:p>
            <a:pPr lvl="1" algn="r" rtl="1"/>
            <a:r>
              <a:rPr lang="ar-MA" sz="2400" dirty="0"/>
              <a:t>ب. التجارة والاقتصاد الوطني (المجال 1)</a:t>
            </a:r>
            <a:endParaRPr lang="fr-FR" sz="2400" dirty="0"/>
          </a:p>
          <a:p>
            <a:pPr lvl="1" algn="r" rtl="1"/>
            <a:r>
              <a:rPr lang="ar-MA" sz="2400" dirty="0"/>
              <a:t>ج. الهيكل التجاري (المجال 2)</a:t>
            </a:r>
            <a:endParaRPr lang="fr-FR" sz="2400" dirty="0"/>
          </a:p>
          <a:p>
            <a:pPr lvl="1" algn="r" rtl="1"/>
            <a:r>
              <a:rPr lang="ar-MA" sz="2400" dirty="0"/>
              <a:t>د. التكامل الإقليمي وسلاسل القيمة العالمية (المجال 3)</a:t>
            </a:r>
            <a:endParaRPr lang="fr-FR" sz="2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BA9085-2AF8-4008-A2F4-5E86E16949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0597" y="2071149"/>
            <a:ext cx="5257800" cy="4303774"/>
          </a:xfrm>
        </p:spPr>
        <p:txBody>
          <a:bodyPr>
            <a:normAutofit/>
          </a:bodyPr>
          <a:lstStyle/>
          <a:p>
            <a:pPr algn="r" rtl="1"/>
            <a:r>
              <a:rPr lang="ar-MA" sz="2400" b="1" dirty="0"/>
              <a:t>4. المؤشرات الطموحة / دمج إحصاءات التجارة مع المجالات </a:t>
            </a:r>
            <a:r>
              <a:rPr lang="ar-MA" sz="2800" b="1" dirty="0"/>
              <a:t>الأخرى</a:t>
            </a:r>
            <a:endParaRPr lang="fr-FR" sz="2400" b="1" dirty="0"/>
          </a:p>
          <a:p>
            <a:pPr algn="r" rtl="1"/>
            <a:r>
              <a:rPr lang="ar-MA" sz="2000" dirty="0"/>
              <a:t>احصاءات المقاولات</a:t>
            </a:r>
            <a:endParaRPr lang="fr-FR" sz="2000" dirty="0"/>
          </a:p>
          <a:p>
            <a:pPr algn="r" rtl="1"/>
            <a:r>
              <a:rPr lang="ar-MA" sz="2000" dirty="0"/>
              <a:t>الإحصاءات الاجتماعية</a:t>
            </a:r>
            <a:r>
              <a:rPr lang="fr-FR" sz="2000" dirty="0"/>
              <a:t> </a:t>
            </a:r>
            <a:r>
              <a:rPr lang="ar-MA" sz="2000" dirty="0"/>
              <a:t> / النوع / الرفاهية</a:t>
            </a:r>
            <a:endParaRPr lang="fr-FR" sz="2000" dirty="0"/>
          </a:p>
          <a:p>
            <a:pPr algn="r" rtl="1"/>
            <a:r>
              <a:rPr lang="fr-FR" sz="2000" dirty="0"/>
              <a:t> </a:t>
            </a:r>
            <a:r>
              <a:rPr lang="ar-MA" sz="2000" dirty="0"/>
              <a:t>الإحصاءات البيئية،</a:t>
            </a:r>
            <a:endParaRPr lang="fr-FR" sz="2000" dirty="0"/>
          </a:p>
          <a:p>
            <a:pPr algn="r" rtl="1"/>
            <a:r>
              <a:rPr lang="ar-MA" sz="2000" dirty="0"/>
              <a:t> الاقتصاد الأزرق</a:t>
            </a:r>
            <a:r>
              <a:rPr lang="fr-FR" sz="2000" dirty="0"/>
              <a:t>  </a:t>
            </a:r>
            <a:r>
              <a:rPr lang="ar-MA" sz="2000" dirty="0"/>
              <a:t>إحصائيات النقل</a:t>
            </a:r>
            <a:endParaRPr lang="fr-FR" sz="2000" dirty="0"/>
          </a:p>
          <a:p>
            <a:pPr algn="r" rtl="1"/>
            <a:r>
              <a:rPr lang="ar-MA" sz="2000" dirty="0"/>
              <a:t>تكنولوجيا المعلومات والاتصالات والتجارة الإلكترونية</a:t>
            </a:r>
            <a:endParaRPr lang="fr-FR" sz="2000" dirty="0"/>
          </a:p>
          <a:p>
            <a:pPr algn="r" rtl="1"/>
            <a:r>
              <a:rPr lang="ar-MA" sz="2000" dirty="0"/>
              <a:t>إحصائيات السياحة</a:t>
            </a:r>
            <a:endParaRPr lang="fr-FR" sz="2000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06454A7-24A7-4393-B167-8FE4AA00B38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2">
            <a:extLst>
              <a:ext uri="{FF2B5EF4-FFF2-40B4-BE49-F238E27FC236}">
                <a16:creationId xmlns:a16="http://schemas.microsoft.com/office/drawing/2014/main" id="{94C256AA-46BF-4292-A85B-BA52F8B2734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83680" y="877191"/>
            <a:ext cx="4519868" cy="579437"/>
          </a:xfrm>
        </p:spPr>
        <p:txBody>
          <a:bodyPr/>
          <a:lstStyle/>
          <a:p>
            <a:pPr algn="r" rtl="1"/>
            <a:r>
              <a:rPr lang="ar-MA" b="1" dirty="0">
                <a:solidFill>
                  <a:schemeClr val="accent1"/>
                </a:solidFill>
              </a:rPr>
              <a:t>هيكل المسودة</a:t>
            </a:r>
            <a:r>
              <a:rPr lang="fr-FR" b="1" dirty="0">
                <a:solidFill>
                  <a:schemeClr val="accent1"/>
                </a:solidFill>
              </a:rPr>
              <a:t>   </a:t>
            </a:r>
            <a:r>
              <a:rPr lang="ar-MA" b="1" dirty="0">
                <a:solidFill>
                  <a:schemeClr val="accent1"/>
                </a:solidFill>
              </a:rPr>
              <a:t>: الخطوط العريضة</a:t>
            </a:r>
            <a:endParaRPr lang="fr-FR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0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368D0C83-1F36-4A0A-8862-02177E5E0D51}"/>
              </a:ext>
            </a:extLst>
          </p:cNvPr>
          <p:cNvSpPr txBox="1"/>
          <p:nvPr/>
        </p:nvSpPr>
        <p:spPr>
          <a:xfrm>
            <a:off x="6217920" y="1284516"/>
            <a:ext cx="568960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MA" sz="2800" b="1" dirty="0"/>
              <a:t>دور إحصاءات التجارة الدولية</a:t>
            </a:r>
            <a:r>
              <a:rPr lang="fr-FR" sz="2800" b="1" dirty="0"/>
              <a:t> </a:t>
            </a:r>
            <a:r>
              <a:rPr lang="ar-MA" sz="2400" dirty="0"/>
              <a:t>الأسئلة الرئيسية:</a:t>
            </a:r>
            <a:endParaRPr lang="fr-FR" sz="2400" dirty="0"/>
          </a:p>
          <a:p>
            <a:pPr algn="r" rtl="1"/>
            <a:r>
              <a:rPr lang="ar-MA" sz="2400" dirty="0"/>
              <a:t> كيف يمكن استخدام إحصاءات التجارة الدولية لتوجيه السياسات؟</a:t>
            </a:r>
            <a:endParaRPr lang="fr-FR" sz="2400" dirty="0"/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ar-MA" sz="2400" dirty="0"/>
              <a:t> </a:t>
            </a:r>
            <a:r>
              <a:rPr lang="ar-MA" sz="2000" dirty="0"/>
              <a:t>ما هي حدودها؟</a:t>
            </a:r>
            <a:r>
              <a:rPr lang="fr-FR" sz="2000" dirty="0"/>
              <a:t> </a:t>
            </a: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ar-MA" sz="2000" dirty="0"/>
              <a:t> وكيف يتم ربطها بالمجالات الأخرى</a:t>
            </a:r>
            <a:r>
              <a:rPr lang="ar-MA" sz="2400" dirty="0"/>
              <a:t>؟</a:t>
            </a:r>
            <a:endParaRPr lang="fr-FR" sz="2400" dirty="0"/>
          </a:p>
          <a:p>
            <a:pPr algn="r" rtl="1"/>
            <a:endParaRPr lang="fr-FR" sz="2400" dirty="0"/>
          </a:p>
          <a:p>
            <a:pPr algn="r" rtl="1"/>
            <a:r>
              <a:rPr lang="ar-MA" sz="2400" b="1" dirty="0"/>
              <a:t>2</a:t>
            </a:r>
            <a:r>
              <a:rPr lang="ar-MA" sz="2800" dirty="0"/>
              <a:t>.أ</a:t>
            </a:r>
            <a:r>
              <a:rPr lang="ar-MA" sz="2400" b="1" dirty="0"/>
              <a:t>. الأغراض والاستخدامات</a:t>
            </a:r>
            <a:endParaRPr lang="fr-FR" sz="2400" b="1" dirty="0"/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ar-MA" sz="2000" dirty="0"/>
              <a:t>فهم دور الدولة في الاقتصاد العالمي</a:t>
            </a:r>
            <a:endParaRPr lang="fr-FR" sz="2000" dirty="0"/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ar-MA" sz="2000" dirty="0"/>
              <a:t>فهم دور التجارة في اقتصاد الدولة</a:t>
            </a:r>
            <a:endParaRPr lang="fr-FR" sz="2000" dirty="0"/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ar-MA" sz="2000" dirty="0"/>
              <a:t>مراقبة الأرصدة الخارجية</a:t>
            </a:r>
            <a:endParaRPr lang="fr-FR" sz="2000" dirty="0"/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ar-MA" sz="2000" dirty="0"/>
              <a:t>إعداد اتفاقيات التجارة الحرة</a:t>
            </a:r>
            <a:endParaRPr lang="fr-FR" sz="2000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1737948-6BD1-4BFC-A87A-4800D0E3E745}"/>
              </a:ext>
            </a:extLst>
          </p:cNvPr>
          <p:cNvSpPr txBox="1"/>
          <p:nvPr/>
        </p:nvSpPr>
        <p:spPr>
          <a:xfrm>
            <a:off x="6456680" y="333127"/>
            <a:ext cx="52120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MA" sz="2800" b="1" dirty="0">
                <a:solidFill>
                  <a:schemeClr val="accent1"/>
                </a:solidFill>
              </a:rPr>
              <a:t>مزيد من التفاصيل في الفصل 2</a:t>
            </a:r>
            <a:endParaRPr lang="fr-FR" sz="2800" b="1" dirty="0">
              <a:solidFill>
                <a:schemeClr val="accent1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CBCE6B8-A0D8-4AAF-A2C1-A878786CB697}"/>
              </a:ext>
            </a:extLst>
          </p:cNvPr>
          <p:cNvSpPr txBox="1"/>
          <p:nvPr/>
        </p:nvSpPr>
        <p:spPr>
          <a:xfrm>
            <a:off x="284480" y="951398"/>
            <a:ext cx="5933440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MA" sz="2400" dirty="0"/>
              <a:t>2</a:t>
            </a:r>
            <a:r>
              <a:rPr lang="ar-MA" sz="2800" b="1" dirty="0"/>
              <a:t>.ب. الجوانب المفاهيمية</a:t>
            </a:r>
            <a:endParaRPr lang="fr-FR" sz="2400" b="1" dirty="0"/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ar-MA" sz="2000" dirty="0"/>
              <a:t>التركيز على المناطق (عادةً البلدان) أو السكان المقيمين فيها كوحدات تحليل</a:t>
            </a:r>
            <a:r>
              <a:rPr lang="fr-FR" sz="2000" dirty="0"/>
              <a:t> </a:t>
            </a: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ar-MA" sz="2000" dirty="0"/>
              <a:t>العلاقة مع المجالات الأخرى مثل الحسابات القومية وميزان المدفوعات</a:t>
            </a:r>
            <a:r>
              <a:rPr lang="ar-MA" sz="2400" dirty="0"/>
              <a:t>.</a:t>
            </a:r>
            <a:endParaRPr lang="fr-FR" sz="2400" dirty="0"/>
          </a:p>
          <a:p>
            <a:pPr algn="r" rtl="1"/>
            <a:r>
              <a:rPr lang="ar-MA" sz="2400" b="1" dirty="0"/>
              <a:t>2</a:t>
            </a:r>
            <a:r>
              <a:rPr lang="fr-FR" sz="2400" b="1" dirty="0"/>
              <a:t> </a:t>
            </a:r>
            <a:r>
              <a:rPr lang="ar-MA" sz="2400" b="1" dirty="0"/>
              <a:t>ج. بيئة البيانات وأطر التجميع</a:t>
            </a:r>
            <a:r>
              <a:rPr lang="fr-FR" sz="2400" b="1" dirty="0"/>
              <a:t> </a:t>
            </a: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ar-MA" sz="2000" dirty="0"/>
              <a:t>وجود مجموعات بيانات راسخة، استنادًا إلى السجلات الجمركية،</a:t>
            </a:r>
            <a:r>
              <a:rPr lang="fr-FR" sz="2000" dirty="0"/>
              <a:t> </a:t>
            </a:r>
            <a:r>
              <a:rPr lang="ar-MA" sz="2000" dirty="0"/>
              <a:t> وأنظمة تقارير المعلومات الدولية (</a:t>
            </a:r>
            <a:r>
              <a:rPr lang="fr-FR" sz="2000" dirty="0"/>
              <a:t>ITRS)، </a:t>
            </a:r>
            <a:r>
              <a:rPr lang="ar-MA" sz="2000" dirty="0"/>
              <a:t>واستقصاءات المؤسسات، ...</a:t>
            </a:r>
            <a:endParaRPr lang="fr-FR" sz="2000" dirty="0"/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ar-MA" sz="2000" dirty="0"/>
              <a:t>توافر بيانات المرآة للتحقق من الصحة وملء فجوات البيانات</a:t>
            </a:r>
            <a:r>
              <a:rPr lang="fr-FR" sz="2000" dirty="0"/>
              <a:t> </a:t>
            </a: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ar-MA" sz="2000" dirty="0"/>
              <a:t>إشراك الوكالات الوطنية المختلفة في تجميع البيانات</a:t>
            </a:r>
            <a:r>
              <a:rPr lang="fr-FR" sz="2000" dirty="0"/>
              <a:t> </a:t>
            </a: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ar-MA" sz="2000" dirty="0"/>
              <a:t>فوائد التعاون بين الدول (لحل أوجه عدم التماثل)</a:t>
            </a:r>
            <a:endParaRPr lang="fr-FR" sz="2000" dirty="0"/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ar-MA" sz="2000" dirty="0"/>
              <a:t>مصادر البيانات الناشئة (مثل تتبع السفن والتجارة الرقمية)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752244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05D0CCE-D3A5-4615-B652-5160AA693A89}"/>
              </a:ext>
            </a:extLst>
          </p:cNvPr>
          <p:cNvSpPr txBox="1"/>
          <p:nvPr/>
        </p:nvSpPr>
        <p:spPr>
          <a:xfrm>
            <a:off x="5770880" y="734814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MA" sz="2400" b="1" dirty="0">
                <a:solidFill>
                  <a:schemeClr val="accent1"/>
                </a:solidFill>
              </a:rPr>
              <a:t>مزيد من التفاصيل في الفصل 3</a:t>
            </a:r>
            <a:endParaRPr lang="fr-FR" sz="2400" b="1" dirty="0">
              <a:solidFill>
                <a:schemeClr val="accent1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FEC8299-3967-4EB9-9F4E-729245D7FE79}"/>
              </a:ext>
            </a:extLst>
          </p:cNvPr>
          <p:cNvSpPr txBox="1"/>
          <p:nvPr/>
        </p:nvSpPr>
        <p:spPr>
          <a:xfrm>
            <a:off x="1391920" y="1713915"/>
            <a:ext cx="1047496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MA" sz="2000" b="1" dirty="0"/>
              <a:t>السؤال الرئيسي: </a:t>
            </a:r>
            <a:r>
              <a:rPr lang="ar-MA" sz="2000" dirty="0"/>
              <a:t>ما هي المؤشرات </a:t>
            </a:r>
            <a:r>
              <a:rPr lang="ar-MA" sz="2000" dirty="0" err="1"/>
              <a:t>الموصى</a:t>
            </a:r>
            <a:r>
              <a:rPr lang="ar-MA" sz="2000" dirty="0"/>
              <a:t> بها والتي يمكن استخلاصها من إحصاءات التجارة الدولية (الكلاسيكية) وحدها</a:t>
            </a:r>
            <a:r>
              <a:rPr lang="ar-MA" sz="2000" b="1" dirty="0"/>
              <a:t>؟</a:t>
            </a:r>
            <a:endParaRPr lang="fr-FR" sz="2000" b="1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61184FD-3CD9-49C9-B45B-DD07B31B4B9C}"/>
              </a:ext>
            </a:extLst>
          </p:cNvPr>
          <p:cNvSpPr txBox="1"/>
          <p:nvPr/>
        </p:nvSpPr>
        <p:spPr>
          <a:xfrm>
            <a:off x="4348480" y="2215495"/>
            <a:ext cx="60960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endParaRPr lang="fr-FR" sz="2000" dirty="0"/>
          </a:p>
          <a:p>
            <a:pPr algn="r" rtl="1"/>
            <a:r>
              <a:rPr lang="ar-MA" sz="2000" dirty="0"/>
              <a:t>.أ. تقديم المجالات</a:t>
            </a:r>
            <a:r>
              <a:rPr lang="fr-FR" sz="2000" dirty="0"/>
              <a:t> </a:t>
            </a:r>
            <a:r>
              <a:rPr lang="ar-MA" sz="2000" dirty="0"/>
              <a:t>حسب المواضيع</a:t>
            </a:r>
            <a:r>
              <a:rPr lang="fr-FR" sz="2000" dirty="0"/>
              <a:t> </a:t>
            </a:r>
            <a:r>
              <a:rPr lang="ar-MA" sz="2000" dirty="0"/>
              <a:t>الثلاثة</a:t>
            </a:r>
            <a:r>
              <a:rPr lang="fr-FR" sz="2000" dirty="0"/>
              <a:t> </a:t>
            </a:r>
          </a:p>
          <a:p>
            <a:pPr algn="r" rtl="1"/>
            <a:r>
              <a:rPr lang="ar-MA" sz="2000" dirty="0"/>
              <a:t>.ب. المجال الأول: التجارة والاقتصاد الوطني</a:t>
            </a:r>
            <a:endParaRPr lang="fr-FR" sz="2000" dirty="0"/>
          </a:p>
          <a:p>
            <a:pPr algn="r" rtl="1"/>
            <a:r>
              <a:rPr lang="ar-MA" sz="2000" dirty="0"/>
              <a:t>.ج. المجال 2: هيكل التجارة</a:t>
            </a:r>
            <a:endParaRPr lang="fr-FR" sz="2000" dirty="0"/>
          </a:p>
          <a:p>
            <a:pPr algn="r" rtl="1"/>
            <a:r>
              <a:rPr lang="ar-MA" sz="2000" dirty="0"/>
              <a:t>. د. المجال 3: التكامل الإقليمي والاندماج</a:t>
            </a:r>
            <a:r>
              <a:rPr lang="fr-FR" sz="2000" dirty="0"/>
              <a:t> </a:t>
            </a:r>
            <a:r>
              <a:rPr lang="ar-MA" sz="2000" dirty="0"/>
              <a:t>في</a:t>
            </a:r>
            <a:r>
              <a:rPr lang="fr-FR" sz="2000" dirty="0"/>
              <a:t> </a:t>
            </a:r>
            <a:r>
              <a:rPr lang="ar-MA" sz="2000" dirty="0"/>
              <a:t>سلاسل القيمة العالمية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386087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AF25FCB0-7D52-4FEE-B5FF-968A4A25C62A}"/>
              </a:ext>
            </a:extLst>
          </p:cNvPr>
          <p:cNvSpPr txBox="1"/>
          <p:nvPr/>
        </p:nvSpPr>
        <p:spPr>
          <a:xfrm>
            <a:off x="4866640" y="1110734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MA" sz="2400" dirty="0">
                <a:solidFill>
                  <a:schemeClr val="accent1"/>
                </a:solidFill>
              </a:rPr>
              <a:t>مزيد من التفاصيل في الفصل 4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F05F74E-A329-4884-9023-65FB0920FEEF}"/>
              </a:ext>
            </a:extLst>
          </p:cNvPr>
          <p:cNvSpPr txBox="1"/>
          <p:nvPr/>
        </p:nvSpPr>
        <p:spPr>
          <a:xfrm>
            <a:off x="802640" y="1982877"/>
            <a:ext cx="977392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MA" dirty="0"/>
              <a:t>. المؤشرات الطموحة / دمج إحصاءات التجارة مع المجالات الأخرى</a:t>
            </a:r>
            <a:endParaRPr lang="fr-FR" dirty="0"/>
          </a:p>
          <a:p>
            <a:pPr algn="r" rtl="1"/>
            <a:r>
              <a:rPr lang="ar-MA" dirty="0"/>
              <a:t>السؤال الرئيسي: كيف يمكن لإحصاءات التجارة الدولية الاستفادة من التكامل الوثيق مع المجالات الأخرى؟</a:t>
            </a:r>
            <a:endParaRPr lang="fr-FR" dirty="0"/>
          </a:p>
          <a:p>
            <a:pPr algn="r" rtl="1"/>
            <a:r>
              <a:rPr lang="ar-MA" dirty="0"/>
              <a:t> ما هي المؤشرات </a:t>
            </a:r>
            <a:r>
              <a:rPr lang="ar-MA" dirty="0" err="1"/>
              <a:t>الموصى</a:t>
            </a:r>
            <a:r>
              <a:rPr lang="ar-MA" dirty="0"/>
              <a:t> بها التي يمكن بناؤها على أساس هذا التكامل؟</a:t>
            </a:r>
            <a:endParaRPr lang="fr-FR" dirty="0"/>
          </a:p>
          <a:p>
            <a:pPr algn="r" rtl="1"/>
            <a:r>
              <a:rPr lang="ar-MA" dirty="0"/>
              <a:t>الإحصاءات التجارية</a:t>
            </a:r>
            <a:endParaRPr lang="fr-FR" dirty="0"/>
          </a:p>
          <a:p>
            <a:pPr algn="r" rtl="1"/>
            <a:r>
              <a:rPr lang="ar-MA" dirty="0"/>
              <a:t>الإحصاءات الاجتماعية/الرفاهية</a:t>
            </a:r>
            <a:r>
              <a:rPr lang="fr-FR" dirty="0"/>
              <a:t> </a:t>
            </a:r>
            <a:r>
              <a:rPr lang="ar-MA" dirty="0"/>
              <a:t>مؤشرات الرفاهية</a:t>
            </a:r>
            <a:endParaRPr lang="fr-FR" dirty="0"/>
          </a:p>
          <a:p>
            <a:pPr algn="r" rtl="1"/>
            <a:r>
              <a:rPr lang="ar-MA" dirty="0"/>
              <a:t>الإحصاءات البيئية، الاقتصاد الأزرق</a:t>
            </a:r>
            <a:r>
              <a:rPr lang="fr-FR" dirty="0"/>
              <a:t> </a:t>
            </a:r>
          </a:p>
          <a:p>
            <a:pPr algn="r" rtl="1"/>
            <a:r>
              <a:rPr lang="ar-MA" dirty="0"/>
              <a:t>إحصائيات النقل</a:t>
            </a:r>
            <a:endParaRPr lang="fr-FR" dirty="0"/>
          </a:p>
          <a:p>
            <a:pPr algn="r" rtl="1"/>
            <a:r>
              <a:rPr lang="ar-MA" dirty="0"/>
              <a:t>تكنولوجيا المعلومات والاتصالات والتجارة الإلكترونية</a:t>
            </a:r>
            <a:endParaRPr lang="fr-FR" dirty="0"/>
          </a:p>
          <a:p>
            <a:pPr algn="r" rtl="1"/>
            <a:r>
              <a:rPr lang="ar-MA" dirty="0"/>
              <a:t>إحصائيات السياحة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11258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958</Words>
  <Application>Microsoft Office PowerPoint</Application>
  <PresentationFormat>Grand écran</PresentationFormat>
  <Paragraphs>163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Montserrat</vt:lpstr>
      <vt:lpstr>Roboto</vt:lpstr>
      <vt:lpstr>Times New Roman</vt:lpstr>
      <vt:lpstr>Thème Office</vt:lpstr>
      <vt:lpstr>دليل المؤشرات الرئيسية لإحصاءات الأعمال والتجارة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OULJOUR Houssein</dc:creator>
  <cp:lastModifiedBy>OULJOUR Houssein</cp:lastModifiedBy>
  <cp:revision>25</cp:revision>
  <dcterms:created xsi:type="dcterms:W3CDTF">2024-04-15T20:12:29Z</dcterms:created>
  <dcterms:modified xsi:type="dcterms:W3CDTF">2024-04-16T00:40:48Z</dcterms:modified>
</cp:coreProperties>
</file>