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1218" r:id="rId2"/>
    <p:sldId id="1190" r:id="rId3"/>
    <p:sldId id="1194" r:id="rId4"/>
    <p:sldId id="1198" r:id="rId5"/>
    <p:sldId id="1200" r:id="rId6"/>
    <p:sldId id="1202" r:id="rId7"/>
    <p:sldId id="1204" r:id="rId8"/>
    <p:sldId id="1206" r:id="rId9"/>
    <p:sldId id="1209" r:id="rId10"/>
    <p:sldId id="1210" r:id="rId11"/>
    <p:sldId id="1212" r:id="rId12"/>
    <p:sldId id="1216" r:id="rId13"/>
  </p:sldIdLst>
  <p:sldSz cx="12192000" cy="6858000"/>
  <p:notesSz cx="6799263" cy="9929813"/>
  <p:defaultTextStyle>
    <a:defPPr>
      <a:defRPr lang="en-US"/>
    </a:defPPr>
    <a:lvl1pPr marL="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754463-30FA-824E-9681-17E0926DDDD5}">
          <p14:sldIdLst>
            <p14:sldId id="1218"/>
            <p14:sldId id="1190"/>
            <p14:sldId id="1194"/>
            <p14:sldId id="1198"/>
            <p14:sldId id="1200"/>
            <p14:sldId id="1202"/>
            <p14:sldId id="1204"/>
            <p14:sldId id="1206"/>
            <p14:sldId id="1209"/>
            <p14:sldId id="1210"/>
            <p14:sldId id="1212"/>
            <p14:sldId id="121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34" userDrawn="1">
          <p15:clr>
            <a:srgbClr val="A4A3A4"/>
          </p15:clr>
        </p15:guide>
        <p15:guide id="2" pos="2056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pofford, Laura" initials="SL" lastIdx="2" clrIdx="6">
    <p:extLst>
      <p:ext uri="{19B8F6BF-5375-455C-9EA6-DF929625EA0E}">
        <p15:presenceInfo xmlns:p15="http://schemas.microsoft.com/office/powerpoint/2012/main" userId="S::lspofford@imf.org::729f3023-7458-4886-8b15-5f4e1b9d797d" providerId="AD"/>
      </p:ext>
    </p:extLst>
  </p:cmAuthor>
  <p:cmAuthor id="1" name="Nandwa, Boaz" initials="NB" lastIdx="10" clrIdx="0"/>
  <p:cmAuthor id="2" name="Kamil Dybczak" initials="KD" lastIdx="10" clrIdx="1"/>
  <p:cmAuthor id="3" name="Tamirisa, Natalia" initials="TN" lastIdx="12" clrIdx="2"/>
  <p:cmAuthor id="4" name="Almalik, Mansour" initials="AM" lastIdx="6" clrIdx="3"/>
  <p:cmAuthor id="5" name="Pierre, Gaelle" initials="PG" lastIdx="3" clrIdx="4"/>
  <p:cmAuthor id="6" name="Basile, Gregory" initials="BG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900"/>
    <a:srgbClr val="009CDE"/>
    <a:srgbClr val="5E8AB4"/>
    <a:srgbClr val="FF8200"/>
    <a:srgbClr val="E46C0A"/>
    <a:srgbClr val="6E6259"/>
    <a:srgbClr val="B1B3B3"/>
    <a:srgbClr val="78BE20"/>
    <a:srgbClr val="707372"/>
    <a:srgbClr val="25D1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07" d="100"/>
          <a:sy n="107" d="100"/>
        </p:scale>
        <p:origin x="612" y="114"/>
      </p:cViewPr>
      <p:guideLst/>
    </p:cSldViewPr>
  </p:slideViewPr>
  <p:outlineViewPr>
    <p:cViewPr>
      <p:scale>
        <a:sx n="33" d="100"/>
        <a:sy n="33" d="100"/>
      </p:scale>
      <p:origin x="0" y="-24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4152" y="184"/>
      </p:cViewPr>
      <p:guideLst>
        <p:guide orient="horz" pos="3034"/>
        <p:guide pos="2056"/>
        <p:guide orient="horz" pos="3128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'Q.7-8'!$A$3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'Q.7-8'!$B$2:$C$2</c:f>
              <c:strCache>
                <c:ptCount val="2"/>
                <c:pt idx="0">
                  <c:v>Q7. For issue 3.1, do you agree that Islamic financial corporations: a) Can set up separate institutional units which will then be the economic owners (...), and/or b) Can facilitate transferring the economic ownership (...) from the sellers to clients?</c:v>
                </c:pt>
                <c:pt idx="1">
                  <c:v>Q8. For issue 3.2, do you agree that clients who default on payment for the underlying non-financial assets in Murabaha and Bai Muajjal are still the economic owners of these assets?</c:v>
                </c:pt>
              </c:strCache>
            </c:strRef>
          </c:cat>
          <c:val>
            <c:numRef>
              <c:f>'Q.7-8'!$B$3:$C$3</c:f>
              <c:numCache>
                <c:formatCode>General</c:formatCode>
                <c:ptCount val="2"/>
                <c:pt idx="0">
                  <c:v>24</c:v>
                </c:pt>
                <c:pt idx="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39-49DF-9BA5-7C1506499AFF}"/>
            </c:ext>
          </c:extLst>
        </c:ser>
        <c:ser>
          <c:idx val="1"/>
          <c:order val="1"/>
          <c:tx>
            <c:strRef>
              <c:f>'Q.7-8'!$A$4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'Q.7-8'!$B$2:$C$2</c:f>
              <c:strCache>
                <c:ptCount val="2"/>
                <c:pt idx="0">
                  <c:v>Q7. For issue 3.1, do you agree that Islamic financial corporations: a) Can set up separate institutional units which will then be the economic owners (...), and/or b) Can facilitate transferring the economic ownership (...) from the sellers to clients?</c:v>
                </c:pt>
                <c:pt idx="1">
                  <c:v>Q8. For issue 3.2, do you agree that clients who default on payment for the underlying non-financial assets in Murabaha and Bai Muajjal are still the economic owners of these assets?</c:v>
                </c:pt>
              </c:strCache>
            </c:strRef>
          </c:cat>
          <c:val>
            <c:numRef>
              <c:f>'Q.7-8'!$B$4:$C$4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39-49DF-9BA5-7C1506499AFF}"/>
            </c:ext>
          </c:extLst>
        </c:ser>
        <c:ser>
          <c:idx val="2"/>
          <c:order val="2"/>
          <c:tx>
            <c:strRef>
              <c:f>'Q.7-8'!$A$5</c:f>
              <c:strCache>
                <c:ptCount val="1"/>
                <c:pt idx="0">
                  <c:v>Undecided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'Q.7-8'!$B$2:$C$2</c:f>
              <c:strCache>
                <c:ptCount val="2"/>
                <c:pt idx="0">
                  <c:v>Q7. For issue 3.1, do you agree that Islamic financial corporations: a) Can set up separate institutional units which will then be the economic owners (...), and/or b) Can facilitate transferring the economic ownership (...) from the sellers to clients?</c:v>
                </c:pt>
                <c:pt idx="1">
                  <c:v>Q8. For issue 3.2, do you agree that clients who default on payment for the underlying non-financial assets in Murabaha and Bai Muajjal are still the economic owners of these assets?</c:v>
                </c:pt>
              </c:strCache>
            </c:strRef>
          </c:cat>
          <c:val>
            <c:numRef>
              <c:f>'Q.7-8'!$B$5:$C$5</c:f>
              <c:numCache>
                <c:formatCode>General</c:formatCode>
                <c:ptCount val="2"/>
                <c:pt idx="0">
                  <c:v>7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39-49DF-9BA5-7C1506499A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5941056"/>
        <c:axId val="2095945408"/>
      </c:barChart>
      <c:catAx>
        <c:axId val="209594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95945408"/>
        <c:crosses val="autoZero"/>
        <c:auto val="1"/>
        <c:lblAlgn val="ctr"/>
        <c:lblOffset val="100"/>
        <c:noMultiLvlLbl val="0"/>
      </c:catAx>
      <c:valAx>
        <c:axId val="20959454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594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'Q.11-13-15'!$A$3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'Q.11-13-15'!$B$2:$E$2</c:f>
              <c:strCache>
                <c:ptCount val="4"/>
                <c:pt idx="0">
                  <c:v>Q11. For issue 5.1, do you agree with the recommendation to use FISIM formula in the 2008 SNA (option 1)? </c:v>
                </c:pt>
                <c:pt idx="1">
                  <c:v>Q13. For issue 5.3, do you agree... to include Qard, ...in the bundle of deposits/loans to calculate Islamic FISIM and to use total deposits and total loans (…)? </c:v>
                </c:pt>
                <c:pt idx="2">
                  <c:v>Q14. For issue 5.4, do you agree... to use separate reference rates for each currency involved in cross-border Islamic deposits and loans? </c:v>
                </c:pt>
                <c:pt idx="3">
                  <c:v>Q15. For issue 5.6, do you agree that economies should be invited to participate in empirical tests (…)?</c:v>
                </c:pt>
              </c:strCache>
            </c:strRef>
          </c:cat>
          <c:val>
            <c:numRef>
              <c:f>'Q.11-13-15'!$B$3:$E$3</c:f>
              <c:numCache>
                <c:formatCode>General</c:formatCode>
                <c:ptCount val="4"/>
                <c:pt idx="0">
                  <c:v>22</c:v>
                </c:pt>
                <c:pt idx="1">
                  <c:v>21</c:v>
                </c:pt>
                <c:pt idx="2">
                  <c:v>18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62-4224-9ED7-CAB2EB79FDFA}"/>
            </c:ext>
          </c:extLst>
        </c:ser>
        <c:ser>
          <c:idx val="1"/>
          <c:order val="1"/>
          <c:tx>
            <c:strRef>
              <c:f>'Q.11-13-15'!$A$4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'Q.11-13-15'!$B$2:$E$2</c:f>
              <c:strCache>
                <c:ptCount val="4"/>
                <c:pt idx="0">
                  <c:v>Q11. For issue 5.1, do you agree with the recommendation to use FISIM formula in the 2008 SNA (option 1)? </c:v>
                </c:pt>
                <c:pt idx="1">
                  <c:v>Q13. For issue 5.3, do you agree... to include Qard, ...in the bundle of deposits/loans to calculate Islamic FISIM and to use total deposits and total loans (…)? </c:v>
                </c:pt>
                <c:pt idx="2">
                  <c:v>Q14. For issue 5.4, do you agree... to use separate reference rates for each currency involved in cross-border Islamic deposits and loans? </c:v>
                </c:pt>
                <c:pt idx="3">
                  <c:v>Q15. For issue 5.6, do you agree that economies should be invited to participate in empirical tests (…)?</c:v>
                </c:pt>
              </c:strCache>
            </c:strRef>
          </c:cat>
          <c:val>
            <c:numRef>
              <c:f>'Q.11-13-15'!$B$4:$E$4</c:f>
              <c:numCache>
                <c:formatCode>General</c:formatCode>
                <c:ptCount val="4"/>
                <c:pt idx="0">
                  <c:v>5</c:v>
                </c:pt>
                <c:pt idx="1">
                  <c:v>2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62-4224-9ED7-CAB2EB79FDFA}"/>
            </c:ext>
          </c:extLst>
        </c:ser>
        <c:ser>
          <c:idx val="2"/>
          <c:order val="2"/>
          <c:tx>
            <c:strRef>
              <c:f>'Q.11-13-15'!$A$5</c:f>
              <c:strCache>
                <c:ptCount val="1"/>
                <c:pt idx="0">
                  <c:v>Undecided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'Q.11-13-15'!$B$2:$E$2</c:f>
              <c:strCache>
                <c:ptCount val="4"/>
                <c:pt idx="0">
                  <c:v>Q11. For issue 5.1, do you agree with the recommendation to use FISIM formula in the 2008 SNA (option 1)? </c:v>
                </c:pt>
                <c:pt idx="1">
                  <c:v>Q13. For issue 5.3, do you agree... to include Qard, ...in the bundle of deposits/loans to calculate Islamic FISIM and to use total deposits and total loans (…)? </c:v>
                </c:pt>
                <c:pt idx="2">
                  <c:v>Q14. For issue 5.4, do you agree... to use separate reference rates for each currency involved in cross-border Islamic deposits and loans? </c:v>
                </c:pt>
                <c:pt idx="3">
                  <c:v>Q15. For issue 5.6, do you agree that economies should be invited to participate in empirical tests (…)?</c:v>
                </c:pt>
              </c:strCache>
            </c:strRef>
          </c:cat>
          <c:val>
            <c:numRef>
              <c:f>'Q.11-13-15'!$B$5:$E$5</c:f>
              <c:numCache>
                <c:formatCode>General</c:formatCode>
                <c:ptCount val="4"/>
                <c:pt idx="0">
                  <c:v>6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62-4224-9ED7-CAB2EB79F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5943776"/>
        <c:axId val="2095945952"/>
      </c:barChart>
      <c:catAx>
        <c:axId val="209594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95945952"/>
        <c:crosses val="autoZero"/>
        <c:auto val="1"/>
        <c:lblAlgn val="ctr"/>
        <c:lblOffset val="100"/>
        <c:noMultiLvlLbl val="0"/>
      </c:catAx>
      <c:valAx>
        <c:axId val="20959459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5943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Q.12!$B$2</c:f>
              <c:strCache>
                <c:ptCount val="1"/>
                <c:pt idx="0">
                  <c:v>Q12. For issue 5.2, which reference rate(s) should be used to calculate conventional and Islamic deposits and loans which are denominated in the same currency?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11F-4B05-A915-D5B989B9F55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11F-4B05-A915-D5B989B9F55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11F-4B05-A915-D5B989B9F55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11F-4B05-A915-D5B989B9F559}"/>
              </c:ext>
            </c:extLst>
          </c:dPt>
          <c:dLbls>
            <c:dLbl>
              <c:idx val="0"/>
              <c:layout>
                <c:manualLayout>
                  <c:x val="2.2846763754448888E-2"/>
                  <c:y val="-1.7638888888888888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11F-4B05-A915-D5B989B9F559}"/>
                </c:ext>
              </c:extLst>
            </c:dLbl>
            <c:dLbl>
              <c:idx val="1"/>
              <c:layout>
                <c:manualLayout>
                  <c:x val="2.1694168497766515E-2"/>
                  <c:y val="8.8194444444443642E-3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11F-4B05-A915-D5B989B9F559}"/>
                </c:ext>
              </c:extLst>
            </c:dLbl>
            <c:dLbl>
              <c:idx val="2"/>
              <c:layout>
                <c:manualLayout>
                  <c:x val="5.0332123269392411E-2"/>
                  <c:y val="-4.0421986745463479E-17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11F-4B05-A915-D5B989B9F559}"/>
                </c:ext>
              </c:extLst>
            </c:dLbl>
            <c:dLbl>
              <c:idx val="3"/>
              <c:layout>
                <c:manualLayout>
                  <c:x val="1.1831482280523666E-4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11F-4B05-A915-D5B989B9F559}"/>
                </c:ext>
              </c:extLst>
            </c:dLbl>
            <c:numFmt formatCode="&quot;[&quot;0&quot;]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Q.12!$A$3:$A$6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Undecided</c:v>
                </c:pt>
              </c:strCache>
            </c:strRef>
          </c:cat>
          <c:val>
            <c:numRef>
              <c:f>Q.12!$B$3:$B$6</c:f>
              <c:numCache>
                <c:formatCode>General</c:formatCode>
                <c:ptCount val="4"/>
                <c:pt idx="0">
                  <c:v>9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11F-4B05-A915-D5B989B9F5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95937248"/>
        <c:axId val="2095938880"/>
      </c:barChart>
      <c:valAx>
        <c:axId val="209593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95937248"/>
        <c:crosses val="autoZero"/>
        <c:crossBetween val="between"/>
      </c:valAx>
      <c:catAx>
        <c:axId val="2095937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959388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'Q.16-18'!$A$3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'Q.16-18'!$B$2:$D$2</c:f>
              <c:strCache>
                <c:ptCount val="3"/>
                <c:pt idx="0">
                  <c:v>16. For issue 6.1, do you agree with the recommendations to classify the following as institutional units: a) Takaful operators and takaful funds in the common takaful model? b) Combined units in "light" takaful? c) Takaful windows? </c:v>
                </c:pt>
                <c:pt idx="1">
                  <c:v>17. For issue 6.2, do you agree with the recommendations on the sectorization of: a) Takaful operators and takaful funds? b) The combined units in "light" takaful? c) Takaful windows? </c:v>
                </c:pt>
                <c:pt idx="2">
                  <c:v>18. For issue 6.3, do you agree with the recommendations on the methods to calculate the output of: a) Takaful operators? b) Takaful funds? c) The combined units in "light" takaful? d) Takaful windows?</c:v>
                </c:pt>
              </c:strCache>
            </c:strRef>
          </c:cat>
          <c:val>
            <c:numRef>
              <c:f>'Q.16-18'!$B$3:$D$3</c:f>
              <c:numCache>
                <c:formatCode>General</c:formatCode>
                <c:ptCount val="3"/>
                <c:pt idx="0">
                  <c:v>14</c:v>
                </c:pt>
                <c:pt idx="1">
                  <c:v>14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29-4589-993B-EAFB90583A29}"/>
            </c:ext>
          </c:extLst>
        </c:ser>
        <c:ser>
          <c:idx val="1"/>
          <c:order val="1"/>
          <c:tx>
            <c:strRef>
              <c:f>'Q.16-18'!$A$4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'Q.16-18'!$B$2:$D$2</c:f>
              <c:strCache>
                <c:ptCount val="3"/>
                <c:pt idx="0">
                  <c:v>16. For issue 6.1, do you agree with the recommendations to classify the following as institutional units: a) Takaful operators and takaful funds in the common takaful model? b) Combined units in "light" takaful? c) Takaful windows? </c:v>
                </c:pt>
                <c:pt idx="1">
                  <c:v>17. For issue 6.2, do you agree with the recommendations on the sectorization of: a) Takaful operators and takaful funds? b) The combined units in "light" takaful? c) Takaful windows? </c:v>
                </c:pt>
                <c:pt idx="2">
                  <c:v>18. For issue 6.3, do you agree with the recommendations on the methods to calculate the output of: a) Takaful operators? b) Takaful funds? c) The combined units in "light" takaful? d) Takaful windows?</c:v>
                </c:pt>
              </c:strCache>
            </c:strRef>
          </c:cat>
          <c:val>
            <c:numRef>
              <c:f>'Q.16-18'!$B$4:$D$4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9-4589-993B-EAFB90583A29}"/>
            </c:ext>
          </c:extLst>
        </c:ser>
        <c:ser>
          <c:idx val="2"/>
          <c:order val="2"/>
          <c:tx>
            <c:strRef>
              <c:f>'Q.16-18'!$A$5</c:f>
              <c:strCache>
                <c:ptCount val="1"/>
                <c:pt idx="0">
                  <c:v>Undecided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'Q.16-18'!$B$2:$D$2</c:f>
              <c:strCache>
                <c:ptCount val="3"/>
                <c:pt idx="0">
                  <c:v>16. For issue 6.1, do you agree with the recommendations to classify the following as institutional units: a) Takaful operators and takaful funds in the common takaful model? b) Combined units in "light" takaful? c) Takaful windows? </c:v>
                </c:pt>
                <c:pt idx="1">
                  <c:v>17. For issue 6.2, do you agree with the recommendations on the sectorization of: a) Takaful operators and takaful funds? b) The combined units in "light" takaful? c) Takaful windows? </c:v>
                </c:pt>
                <c:pt idx="2">
                  <c:v>18. For issue 6.3, do you agree with the recommendations on the methods to calculate the output of: a) Takaful operators? b) Takaful funds? c) The combined units in "light" takaful? d) Takaful windows?</c:v>
                </c:pt>
              </c:strCache>
            </c:strRef>
          </c:cat>
          <c:val>
            <c:numRef>
              <c:f>'Q.16-18'!$B$5:$D$5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29-4589-993B-EAFB90583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5935616"/>
        <c:axId val="2095950848"/>
      </c:barChart>
      <c:catAx>
        <c:axId val="209593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95950848"/>
        <c:crosses val="autoZero"/>
        <c:auto val="1"/>
        <c:lblAlgn val="ctr"/>
        <c:lblOffset val="100"/>
        <c:noMultiLvlLbl val="0"/>
      </c:catAx>
      <c:valAx>
        <c:axId val="20959508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593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3"/>
            <a:ext cx="2946448" cy="495981"/>
          </a:xfrm>
          <a:prstGeom prst="rect">
            <a:avLst/>
          </a:prstGeom>
        </p:spPr>
        <p:txBody>
          <a:bodyPr vert="horz" lIns="91239" tIns="45618" rIns="91239" bIns="456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9432152"/>
            <a:ext cx="2946448" cy="495981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88" y="9432152"/>
            <a:ext cx="2946448" cy="495981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r">
              <a:defRPr sz="1200"/>
            </a:lvl1pPr>
          </a:lstStyle>
          <a:p>
            <a:fld id="{70787CFD-D5C7-455D-B121-683BFE13FB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89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7"/>
            <a:ext cx="2946347" cy="496491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50" y="7"/>
            <a:ext cx="2946347" cy="496491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7" rIns="93134" bIns="465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9" y="4716664"/>
            <a:ext cx="5439410" cy="4468416"/>
          </a:xfrm>
          <a:prstGeom prst="rect">
            <a:avLst/>
          </a:prstGeom>
        </p:spPr>
        <p:txBody>
          <a:bodyPr vert="horz" lIns="93134" tIns="46567" rIns="93134" bIns="4656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6"/>
            <a:ext cx="2946347" cy="496491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50" y="9431606"/>
            <a:ext cx="2946347" cy="496491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BA49F774-CCF9-492C-9AEB-F2814D4A66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10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61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812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87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may wish to thank your team at DITT.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34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96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16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40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73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9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08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9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20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84459F0-C776-6C49-B932-81C19C279A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r="65212"/>
          <a:stretch/>
        </p:blipFill>
        <p:spPr>
          <a:xfrm>
            <a:off x="5623560" y="749808"/>
            <a:ext cx="1103811" cy="114399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799" userDrawn="1">
          <p15:clr>
            <a:srgbClr val="FBAE40"/>
          </p15:clr>
        </p15:guide>
        <p15:guide id="3" pos="3600" userDrawn="1">
          <p15:clr>
            <a:srgbClr val="FBAE40"/>
          </p15:clr>
        </p15:guide>
        <p15:guide id="4" pos="30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(W)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buSzPct val="70000"/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36701377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40806" y="491385"/>
            <a:ext cx="3670259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Text+Photo</a:t>
            </a:r>
            <a:r>
              <a:rPr lang="en-US" dirty="0"/>
              <a:t>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0806" y="1469871"/>
            <a:ext cx="3670259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buSzPct val="70000"/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7569D7D-6010-454B-A86B-B6C69D7E2E6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191000" y="-1"/>
            <a:ext cx="8001000" cy="662940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FD26CCD3-E500-1F49-8DD8-1545E2CBF0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5400000">
            <a:off x="8746884" y="3184281"/>
            <a:ext cx="6629396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4016584983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(W)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608501901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5349453"/>
            <a:ext cx="12192000" cy="1508547"/>
          </a:xfrm>
          <a:prstGeom prst="rect">
            <a:avLst/>
          </a:prstGeom>
        </p:spPr>
        <p:txBody>
          <a:bodyPr vert="horz" lIns="457200" tIns="182880" rIns="457200" bIns="182880" rtlCol="0" anchor="t" anchorCtr="0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 Photo (W)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7998840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tra-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172200"/>
          </a:xfrm>
          <a:solidFill>
            <a:schemeClr val="bg1">
              <a:lumMod val="90000"/>
            </a:schemeClr>
          </a:solidFill>
        </p:spPr>
        <p:txBody>
          <a:bodyPr tIns="0" bIns="256032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975483" y="2955682"/>
            <a:ext cx="617219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172200"/>
            <a:ext cx="12202245" cy="685800"/>
          </a:xfrm>
          <a:prstGeom prst="rect">
            <a:avLst/>
          </a:prstGeom>
        </p:spPr>
        <p:txBody>
          <a:bodyPr vert="horz" lIns="457200" tIns="91440" rIns="457200" bIns="182880" rtlCol="0" anchor="t" anchorCtr="0">
            <a:normAutofit/>
          </a:bodyPr>
          <a:lstStyle>
            <a:lvl1pPr algn="ctr">
              <a:defRPr lang="en-US" sz="22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Extra-Large </a:t>
            </a:r>
            <a:r>
              <a:rPr lang="en-US" dirty="0" err="1"/>
              <a:t>Photo+Title</a:t>
            </a:r>
            <a:r>
              <a:rPr lang="en-US" dirty="0"/>
              <a:t> (W) Layout</a:t>
            </a:r>
          </a:p>
        </p:txBody>
      </p:sp>
    </p:spTree>
    <p:extLst>
      <p:ext uri="{BB962C8B-B14F-4D97-AF65-F5344CB8AC3E}">
        <p14:creationId xmlns:p14="http://schemas.microsoft.com/office/powerpoint/2010/main" val="1151900210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tra-Large 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58368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769743" y="3161422"/>
            <a:ext cx="658367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401688430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buSzPct val="70000"/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68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buSzPct val="70000"/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buSzPct val="70000"/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58907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(B)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buSzPct val="70000"/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15769321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Photo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(B)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8A7720-BFE2-8541-8CCE-E6CF2AEB21D5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7CAC3A-914C-D94C-9254-C253E5803F2C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61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pt. 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97D2D33-B99A-B046-B49A-16CB982B1B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328483" y="749808"/>
            <a:ext cx="3170207" cy="114300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35664FE4-CFBF-41A6-B881-522B85B0E3F7}"/>
              </a:ext>
            </a:extLst>
          </p:cNvPr>
          <p:cNvSpPr txBox="1">
            <a:spLocks/>
          </p:cNvSpPr>
          <p:nvPr userDrawn="1"/>
        </p:nvSpPr>
        <p:spPr>
          <a:xfrm>
            <a:off x="8647044" y="749808"/>
            <a:ext cx="3170208" cy="1143000"/>
          </a:xfrm>
          <a:prstGeom prst="rect">
            <a:avLst/>
          </a:prstGeom>
        </p:spPr>
        <p:txBody>
          <a:bodyPr vert="horz" lIns="0" tIns="91440" rIns="0" bIns="0" rtlCol="0" anchor="ctr">
            <a:normAutofit/>
          </a:bodyPr>
          <a:lstStyle>
            <a:lvl1pPr marL="0" indent="0" algn="l" defTabSz="914314" rtl="0" eaLnBrk="1" latinLnBrk="0" hangingPunct="1">
              <a:spcBef>
                <a:spcPts val="2400"/>
              </a:spcBef>
              <a:buClr>
                <a:schemeClr val="accent1"/>
              </a:buClr>
              <a:buSzPct val="110000"/>
              <a:buFont typeface="Wingdings" charset="2"/>
              <a:buNone/>
              <a:tabLst/>
              <a:defRPr sz="2000" b="1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57" indent="0" algn="ctr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tabLst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14" indent="0" algn="ctr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5000"/>
              <a:buFont typeface="Lucida Grande" panose="020B0600040502020204" pitchFamily="34" charset="0"/>
              <a:buNone/>
              <a:tabLst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72" indent="0" algn="ctr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60000"/>
              <a:buFont typeface="LucidaGrande" charset="0"/>
              <a:buNone/>
              <a:tabLst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28" indent="0" algn="ctr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.HelveticaNeueDeskInterface-Regular"/>
              <a:buNone/>
              <a:tabLst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785" indent="0" algn="ctr" defTabSz="91431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42" indent="0" algn="ctr" defTabSz="91431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00" indent="0" algn="ctr" defTabSz="91431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57" indent="0" algn="ctr" defTabSz="91431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Inter Secretariat Working Group on National Accounts</a:t>
            </a:r>
          </a:p>
        </p:txBody>
      </p:sp>
    </p:spTree>
    <p:extLst>
      <p:ext uri="{BB962C8B-B14F-4D97-AF65-F5344CB8AC3E}">
        <p14:creationId xmlns:p14="http://schemas.microsoft.com/office/powerpoint/2010/main" val="358531883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799">
          <p15:clr>
            <a:srgbClr val="FBAE40"/>
          </p15:clr>
        </p15:guide>
        <p15:guide id="3" pos="3600">
          <p15:clr>
            <a:srgbClr val="FBAE40"/>
          </p15:clr>
        </p15:guide>
        <p15:guide id="4" pos="3081">
          <p15:clr>
            <a:srgbClr val="FBAE40"/>
          </p15:clr>
        </p15:guide>
        <p15:guide id="5" pos="3632" userDrawn="1">
          <p15:clr>
            <a:srgbClr val="FBAE40"/>
          </p15:clr>
        </p15:guide>
        <p15:guide id="6" orient="horz" pos="833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5349450"/>
            <a:ext cx="12191999" cy="1508547"/>
          </a:xfrm>
          <a:prstGeom prst="rect">
            <a:avLst/>
          </a:prstGeom>
        </p:spPr>
        <p:txBody>
          <a:bodyPr vert="horz" lIns="457200" tIns="182880" rIns="457200" bIns="182880" rtlCol="0" anchor="t">
            <a:norm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 (B)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15616" y="1164492"/>
            <a:ext cx="10038184" cy="5012471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M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C4EE09-86B0-454A-867A-5AFD8005C928}" type="datetime1">
              <a:rPr lang="fr-MA" smtClean="0"/>
              <a:t>15/03/2022</a:t>
            </a:fld>
            <a:endParaRPr lang="fr-M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M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122089" y="6356350"/>
            <a:ext cx="877077" cy="365125"/>
          </a:xfrm>
          <a:prstGeom prst="rect">
            <a:avLst/>
          </a:prstGeom>
        </p:spPr>
        <p:txBody>
          <a:bodyPr/>
          <a:lstStyle>
            <a:lvl1pPr>
              <a:defRPr sz="1000" b="1">
                <a:latin typeface="Candara" panose="020E0502030303020204" pitchFamily="34" charset="0"/>
              </a:defRPr>
            </a:lvl1pPr>
          </a:lstStyle>
          <a:p>
            <a:fld id="{FD9CFB51-FD5D-4EBD-AA57-16F81F5D6BD6}" type="slidenum">
              <a:rPr lang="fr-MA" smtClean="0"/>
              <a:pPr/>
              <a:t>‹#›</a:t>
            </a:fld>
            <a:endParaRPr lang="fr-MA" dirty="0"/>
          </a:p>
        </p:txBody>
      </p:sp>
    </p:spTree>
    <p:extLst>
      <p:ext uri="{BB962C8B-B14F-4D97-AF65-F5344CB8AC3E}">
        <p14:creationId xmlns:p14="http://schemas.microsoft.com/office/powerpoint/2010/main" val="248795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Cya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(Cyan)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8733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(Green)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5910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(Yellow)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991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DC936A-9C43-D84B-9C24-0185515D689C}"/>
              </a:ext>
            </a:extLst>
          </p:cNvPr>
          <p:cNvSpPr/>
          <p:nvPr userDrawn="1"/>
        </p:nvSpPr>
        <p:spPr>
          <a:xfrm>
            <a:off x="-1" y="6638778"/>
            <a:ext cx="12192001" cy="219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7CE3741-921D-834E-8354-54991BEB2BD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35964" y="683639"/>
            <a:ext cx="9372600" cy="5486400"/>
          </a:xfrm>
        </p:spPr>
        <p:txBody>
          <a:bodyPr tIns="0" bIns="365760" anchor="ctr" anchorCtr="0"/>
          <a:lstStyle>
            <a:lvl1pPr>
              <a:spcBef>
                <a:spcPts val="0"/>
              </a:spcBef>
              <a:spcAft>
                <a:spcPts val="2400"/>
              </a:spcAft>
              <a:buClrTx/>
              <a:defRPr sz="3400"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342900" indent="-342900">
              <a:spcBef>
                <a:spcPts val="900"/>
              </a:spcBef>
              <a:spcAft>
                <a:spcPts val="0"/>
              </a:spcAft>
              <a:buClrTx/>
              <a:tabLst/>
              <a:defRPr sz="3200" b="0">
                <a:solidFill>
                  <a:schemeClr val="bg1"/>
                </a:solidFill>
              </a:defRPr>
            </a:lvl2pPr>
            <a:lvl3pPr marL="342900" indent="-342900">
              <a:spcBef>
                <a:spcPts val="9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Char char="§"/>
              <a:tabLst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0">
                <a:solidFill>
                  <a:schemeClr val="bg1"/>
                </a:solidFill>
              </a:defRPr>
            </a:lvl4pPr>
            <a:lvl5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Title for Divider–Agenda</a:t>
            </a:r>
          </a:p>
          <a:p>
            <a:pPr lvl="1"/>
            <a:r>
              <a:rPr lang="en-US" dirty="0"/>
              <a:t>Agenda Item—Inactive</a:t>
            </a:r>
          </a:p>
          <a:p>
            <a:pPr lvl="2"/>
            <a:r>
              <a:rPr lang="en-US" dirty="0"/>
              <a:t>Agenda Item—Active</a:t>
            </a:r>
          </a:p>
          <a:p>
            <a:pPr lvl="3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833904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99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991406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buSzPct val="70000"/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808027569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81" userDrawn="1">
          <p15:clr>
            <a:srgbClr val="FBAE40"/>
          </p15:clr>
        </p15:guide>
        <p15:guide id="4" pos="69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Two-Column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buSzPct val="70000"/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BF7038D-D496-7248-87EC-9540380F1D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buSzPct val="70000"/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2198208820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>
                    <a:lumMod val="75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60" r:id="rId2"/>
    <p:sldLayoutId id="2147483754" r:id="rId3"/>
    <p:sldLayoutId id="2147483755" r:id="rId4"/>
    <p:sldLayoutId id="2147483756" r:id="rId5"/>
    <p:sldLayoutId id="2147483758" r:id="rId6"/>
    <p:sldLayoutId id="2147483757" r:id="rId7"/>
    <p:sldLayoutId id="2147483707" r:id="rId8"/>
    <p:sldLayoutId id="2147483759" r:id="rId9"/>
    <p:sldLayoutId id="2147483748" r:id="rId10"/>
    <p:sldLayoutId id="2147483744" r:id="rId11"/>
    <p:sldLayoutId id="2147483750" r:id="rId12"/>
    <p:sldLayoutId id="2147483747" r:id="rId13"/>
    <p:sldLayoutId id="2147483752" r:id="rId14"/>
    <p:sldLayoutId id="2147483751" r:id="rId15"/>
    <p:sldLayoutId id="2147483745" r:id="rId16"/>
    <p:sldLayoutId id="2147483746" r:id="rId17"/>
    <p:sldLayoutId id="2147483749" r:id="rId18"/>
    <p:sldLayoutId id="2147483753" r:id="rId19"/>
    <p:sldLayoutId id="2147483743" r:id="rId20"/>
    <p:sldLayoutId id="2147483761" r:id="rId21"/>
  </p:sldLayoutIdLst>
  <p:transition>
    <p:fade/>
  </p:transition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Lucida Grande" panose="020B0600040502020204" pitchFamily="34" charset="0"/>
        <a:buChar char="▶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6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FB51-FD5D-4EBD-AA57-16F81F5D6BD6}" type="slidenum">
              <a:rPr lang="fr-MA" smtClean="0"/>
              <a:pPr/>
              <a:t>1</a:t>
            </a:fld>
            <a:endParaRPr lang="fr-MA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009934" y="1364776"/>
            <a:ext cx="10112155" cy="46230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b="1" dirty="0">
                <a:cs typeface="+mn-cs"/>
              </a:rPr>
              <a:t>Islamic Finance </a:t>
            </a:r>
            <a:r>
              <a:rPr lang="en-US" b="1" dirty="0"/>
              <a:t>Task Team </a:t>
            </a:r>
            <a:r>
              <a:rPr lang="en-US" b="1" dirty="0">
                <a:cs typeface="+mn-cs"/>
              </a:rPr>
              <a:t>(IFTT)</a:t>
            </a:r>
          </a:p>
          <a:p>
            <a:pPr algn="ctr">
              <a:lnSpc>
                <a:spcPct val="110000"/>
              </a:lnSpc>
            </a:pPr>
            <a:endParaRPr lang="en-US" b="1" dirty="0">
              <a:solidFill>
                <a:srgbClr val="FF0000"/>
              </a:solidFill>
              <a:cs typeface="+mn-cs"/>
            </a:endParaRPr>
          </a:p>
          <a:p>
            <a:pPr algn="ctr">
              <a:lnSpc>
                <a:spcPct val="110000"/>
              </a:lnSpc>
            </a:pPr>
            <a:endParaRPr lang="en-US" b="1" dirty="0">
              <a:solidFill>
                <a:srgbClr val="FF0000"/>
              </a:solidFill>
              <a:cs typeface="+mn-cs"/>
            </a:endParaRPr>
          </a:p>
          <a:p>
            <a:pPr algn="ctr">
              <a:lnSpc>
                <a:spcPct val="110000"/>
              </a:lnSpc>
            </a:pPr>
            <a:r>
              <a:rPr lang="en-US" sz="4000" dirty="0" smtClean="0">
                <a:solidFill>
                  <a:srgbClr val="FF0000"/>
                </a:solidFill>
              </a:rPr>
              <a:t>Results of the Global Consultation</a:t>
            </a:r>
            <a:endParaRPr lang="en-US" dirty="0">
              <a:solidFill>
                <a:srgbClr val="FF0000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en-US" sz="3000" i="1" dirty="0">
                <a:solidFill>
                  <a:srgbClr val="FF0000"/>
                </a:solidFill>
              </a:rPr>
              <a:t>Economic ownership, FISIM and Islamic insurance issues</a:t>
            </a:r>
            <a:endParaRPr lang="fr-MA" sz="3000" b="1" i="1" dirty="0">
              <a:solidFill>
                <a:srgbClr val="FF0000"/>
              </a:solidFill>
              <a:cs typeface="+mn-cs"/>
            </a:endParaRPr>
          </a:p>
          <a:p>
            <a:pPr algn="ctr">
              <a:lnSpc>
                <a:spcPct val="110000"/>
              </a:lnSpc>
            </a:pPr>
            <a:endParaRPr lang="fr-MA" b="1" dirty="0">
              <a:solidFill>
                <a:srgbClr val="FF0000"/>
              </a:solidFill>
              <a:cs typeface="+mn-cs"/>
            </a:endParaRPr>
          </a:p>
          <a:p>
            <a:pPr algn="ctr">
              <a:lnSpc>
                <a:spcPct val="110000"/>
              </a:lnSpc>
            </a:pPr>
            <a:r>
              <a:rPr lang="en-US" sz="1800" dirty="0"/>
              <a:t>Joint Workshop on Statistical Treatment of Islamic Finance in National Accounts and External Sector Statistics and Experimentation and Testing of new recommendations in GCC countries</a:t>
            </a:r>
            <a:endParaRPr lang="en-US" sz="1600" dirty="0"/>
          </a:p>
          <a:p>
            <a:pPr algn="ctr"/>
            <a:endParaRPr lang="en-US" sz="1800" dirty="0"/>
          </a:p>
          <a:p>
            <a:pPr algn="ctr"/>
            <a:r>
              <a:rPr lang="en-US" sz="1800" dirty="0" smtClean="0">
                <a:solidFill>
                  <a:schemeClr val="accent1"/>
                </a:solidFill>
              </a:rPr>
              <a:t>14-16 March 2022</a:t>
            </a:r>
            <a:endParaRPr lang="en-US" sz="1800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5267" y="329536"/>
            <a:ext cx="9576464" cy="103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61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BF39B5-B7AD-4B0C-9470-C627CB4871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en-US" sz="1800" b="1" dirty="0" smtClean="0">
                <a:solidFill>
                  <a:srgbClr val="F2A900"/>
                </a:solidFill>
              </a:rPr>
              <a:t>(issue 6.1) </a:t>
            </a:r>
            <a:r>
              <a:rPr lang="en-US" sz="1800" dirty="0" smtClean="0"/>
              <a:t>The GN recommends </a:t>
            </a:r>
            <a:r>
              <a:rPr lang="en-US" sz="1800" dirty="0"/>
              <a:t>to classify </a:t>
            </a:r>
            <a:r>
              <a:rPr lang="en-US" sz="1800" dirty="0" err="1"/>
              <a:t>takaful</a:t>
            </a:r>
            <a:r>
              <a:rPr lang="en-US" sz="1800" dirty="0"/>
              <a:t> operators and </a:t>
            </a:r>
            <a:r>
              <a:rPr lang="en-US" sz="1800" dirty="0" err="1"/>
              <a:t>takaful</a:t>
            </a:r>
            <a:r>
              <a:rPr lang="en-US" sz="1800" dirty="0"/>
              <a:t> funds as </a:t>
            </a:r>
            <a:r>
              <a:rPr lang="en-US" sz="1800" b="1" dirty="0"/>
              <a:t>separate institutional units </a:t>
            </a:r>
            <a:r>
              <a:rPr lang="en-US" sz="1800" dirty="0"/>
              <a:t>in the compilation of national and international accounts </a:t>
            </a:r>
            <a:r>
              <a:rPr lang="en-US" sz="1800" dirty="0" smtClean="0"/>
              <a:t>statistics</a:t>
            </a:r>
          </a:p>
          <a:p>
            <a:pPr lvl="2"/>
            <a:r>
              <a:rPr lang="en-US" sz="1800" dirty="0" smtClean="0"/>
              <a:t>Which apply also to </a:t>
            </a:r>
            <a:r>
              <a:rPr lang="en-US" sz="1800" dirty="0" err="1"/>
              <a:t>retakaful</a:t>
            </a:r>
            <a:r>
              <a:rPr lang="en-US" sz="1800" dirty="0"/>
              <a:t> </a:t>
            </a:r>
            <a:r>
              <a:rPr lang="en-US" sz="1800" dirty="0" smtClean="0"/>
              <a:t>operators, </a:t>
            </a:r>
            <a:r>
              <a:rPr lang="en-US" sz="1800" dirty="0" err="1" smtClean="0"/>
              <a:t>retakaful</a:t>
            </a:r>
            <a:r>
              <a:rPr lang="en-US" sz="1800" dirty="0"/>
              <a:t> funds and </a:t>
            </a:r>
            <a:r>
              <a:rPr lang="en-US" sz="1800" dirty="0" smtClean="0"/>
              <a:t>to </a:t>
            </a:r>
            <a:r>
              <a:rPr lang="en-US" sz="1800" dirty="0" err="1" smtClean="0"/>
              <a:t>takaful</a:t>
            </a:r>
            <a:r>
              <a:rPr lang="en-US" sz="1800" dirty="0" smtClean="0"/>
              <a:t>/</a:t>
            </a:r>
            <a:r>
              <a:rPr lang="en-US" sz="1800" dirty="0" err="1" smtClean="0"/>
              <a:t>retakaful</a:t>
            </a:r>
            <a:r>
              <a:rPr lang="en-US" sz="1800" dirty="0" smtClean="0"/>
              <a:t> windows</a:t>
            </a:r>
          </a:p>
          <a:p>
            <a:pPr lvl="2"/>
            <a:r>
              <a:rPr lang="en-US" sz="1800" dirty="0" smtClean="0"/>
              <a:t>Does not apply to “light</a:t>
            </a:r>
            <a:r>
              <a:rPr lang="en-US" sz="1800" dirty="0"/>
              <a:t>” version of </a:t>
            </a:r>
            <a:r>
              <a:rPr lang="en-US" sz="1800" dirty="0" err="1"/>
              <a:t>takaful</a:t>
            </a:r>
            <a:r>
              <a:rPr lang="en-US" sz="1800" dirty="0"/>
              <a:t> </a:t>
            </a:r>
            <a:r>
              <a:rPr lang="en-US" sz="1800" dirty="0" smtClean="0"/>
              <a:t>and </a:t>
            </a:r>
            <a:r>
              <a:rPr lang="en-US" sz="1800" dirty="0" err="1" smtClean="0"/>
              <a:t>retakaful</a:t>
            </a:r>
            <a:endParaRPr lang="en-US" sz="1800" dirty="0" smtClean="0"/>
          </a:p>
          <a:p>
            <a:pPr lvl="1"/>
            <a:r>
              <a:rPr lang="en-US" sz="1800" b="1" dirty="0" smtClean="0">
                <a:solidFill>
                  <a:srgbClr val="F2A900"/>
                </a:solidFill>
              </a:rPr>
              <a:t>(</a:t>
            </a:r>
            <a:r>
              <a:rPr lang="en-US" sz="1800" b="1" dirty="0">
                <a:solidFill>
                  <a:srgbClr val="F2A900"/>
                </a:solidFill>
              </a:rPr>
              <a:t>issue </a:t>
            </a:r>
            <a:r>
              <a:rPr lang="en-US" sz="1800" b="1" dirty="0" smtClean="0">
                <a:solidFill>
                  <a:srgbClr val="F2A900"/>
                </a:solidFill>
              </a:rPr>
              <a:t>6.2) </a:t>
            </a:r>
            <a:r>
              <a:rPr lang="en-US" sz="1800" dirty="0"/>
              <a:t>The GN recommends to </a:t>
            </a:r>
            <a:r>
              <a:rPr lang="en-US" sz="1800" dirty="0" err="1" smtClean="0"/>
              <a:t>sectorize</a:t>
            </a:r>
            <a:r>
              <a:rPr lang="en-US" sz="1800" dirty="0"/>
              <a:t> </a:t>
            </a:r>
            <a:r>
              <a:rPr lang="en-US" sz="1800" u="sng" dirty="0" err="1"/>
              <a:t>takaful</a:t>
            </a:r>
            <a:r>
              <a:rPr lang="en-US" sz="1800" u="sng" dirty="0"/>
              <a:t> operators</a:t>
            </a:r>
            <a:r>
              <a:rPr lang="en-US" sz="1800" dirty="0"/>
              <a:t> into the financial auxiliaries subsector (</a:t>
            </a:r>
            <a:r>
              <a:rPr lang="en-US" sz="1800" b="1" dirty="0"/>
              <a:t>S126</a:t>
            </a:r>
            <a:r>
              <a:rPr lang="en-US" sz="1800" dirty="0"/>
              <a:t>) and </a:t>
            </a:r>
            <a:r>
              <a:rPr lang="en-US" sz="1800" dirty="0" smtClean="0"/>
              <a:t>other entities (</a:t>
            </a:r>
            <a:r>
              <a:rPr lang="en-US" sz="1800" u="sng" dirty="0" err="1" smtClean="0"/>
              <a:t>takaful</a:t>
            </a:r>
            <a:r>
              <a:rPr lang="en-US" sz="1800" u="sng" dirty="0" smtClean="0"/>
              <a:t> funds,</a:t>
            </a:r>
            <a:r>
              <a:rPr lang="en-US" sz="1800" dirty="0"/>
              <a:t> combined unit of </a:t>
            </a:r>
            <a:r>
              <a:rPr lang="en-US" sz="1800" u="sng" dirty="0"/>
              <a:t>“light” </a:t>
            </a:r>
            <a:r>
              <a:rPr lang="en-US" sz="1800" u="sng" dirty="0" err="1"/>
              <a:t>takaful</a:t>
            </a:r>
            <a:r>
              <a:rPr lang="en-US" sz="1800" dirty="0"/>
              <a:t> and the </a:t>
            </a:r>
            <a:r>
              <a:rPr lang="en-US" sz="1800" u="sng" dirty="0" err="1"/>
              <a:t>takaful</a:t>
            </a:r>
            <a:r>
              <a:rPr lang="en-US" sz="1800" u="sng" dirty="0"/>
              <a:t> </a:t>
            </a:r>
            <a:r>
              <a:rPr lang="en-US" sz="1800" u="sng" dirty="0" smtClean="0"/>
              <a:t>windows</a:t>
            </a:r>
            <a:r>
              <a:rPr lang="en-US" sz="1800" dirty="0" smtClean="0"/>
              <a:t>) into the insurance </a:t>
            </a:r>
            <a:r>
              <a:rPr lang="en-US" sz="1800" dirty="0"/>
              <a:t>corporations subsector (</a:t>
            </a:r>
            <a:r>
              <a:rPr lang="en-US" sz="1800" b="1" dirty="0"/>
              <a:t>S128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b="1" dirty="0">
                <a:solidFill>
                  <a:srgbClr val="F2A900"/>
                </a:solidFill>
              </a:rPr>
              <a:t>(issue 6.3) </a:t>
            </a:r>
            <a:r>
              <a:rPr lang="en-US" sz="1800" dirty="0"/>
              <a:t>The GN recommends the following calculation of output of </a:t>
            </a:r>
            <a:r>
              <a:rPr lang="en-US" sz="1800" dirty="0" err="1"/>
              <a:t>takaful</a:t>
            </a:r>
            <a:r>
              <a:rPr lang="en-US" sz="1800" dirty="0"/>
              <a:t> operators and </a:t>
            </a:r>
            <a:r>
              <a:rPr lang="en-US" sz="1800" dirty="0" err="1"/>
              <a:t>takaful</a:t>
            </a:r>
            <a:r>
              <a:rPr lang="en-US" sz="1800" dirty="0"/>
              <a:t> funds if they are classified as institutional units:</a:t>
            </a:r>
          </a:p>
          <a:p>
            <a:pPr lvl="2"/>
            <a:r>
              <a:rPr lang="en-US" sz="1600" dirty="0"/>
              <a:t>Output of </a:t>
            </a:r>
            <a:r>
              <a:rPr lang="en-US" sz="1600" dirty="0" err="1"/>
              <a:t>takaful</a:t>
            </a:r>
            <a:r>
              <a:rPr lang="en-US" sz="1600" dirty="0"/>
              <a:t> operators: as the </a:t>
            </a:r>
            <a:r>
              <a:rPr lang="en-US" sz="1600" dirty="0" err="1"/>
              <a:t>wakalah</a:t>
            </a:r>
            <a:r>
              <a:rPr lang="en-US" sz="1600" dirty="0"/>
              <a:t> fees they charge to administer </a:t>
            </a:r>
            <a:r>
              <a:rPr lang="en-US" sz="1600" dirty="0" err="1"/>
              <a:t>takaful</a:t>
            </a:r>
            <a:r>
              <a:rPr lang="en-US" sz="1600" dirty="0"/>
              <a:t> funds and/or the share of profits earned from investing </a:t>
            </a:r>
            <a:r>
              <a:rPr lang="en-US" sz="1600" dirty="0" err="1"/>
              <a:t>takaful</a:t>
            </a:r>
            <a:r>
              <a:rPr lang="en-US" sz="1600" dirty="0"/>
              <a:t> funds</a:t>
            </a:r>
          </a:p>
          <a:p>
            <a:pPr lvl="2"/>
            <a:r>
              <a:rPr lang="en-US" sz="1600" dirty="0"/>
              <a:t>Output of </a:t>
            </a:r>
            <a:r>
              <a:rPr lang="en-US" sz="1600" dirty="0" err="1"/>
              <a:t>takaful</a:t>
            </a:r>
            <a:r>
              <a:rPr lang="en-US" sz="1600" dirty="0"/>
              <a:t> funds: as sum of costs as the </a:t>
            </a:r>
            <a:r>
              <a:rPr lang="en-US" sz="1600" dirty="0" err="1"/>
              <a:t>wakalah</a:t>
            </a:r>
            <a:r>
              <a:rPr lang="en-US" sz="1600" dirty="0"/>
              <a:t> fees they pay to </a:t>
            </a:r>
            <a:r>
              <a:rPr lang="en-US" sz="1600" dirty="0" err="1"/>
              <a:t>takaful</a:t>
            </a:r>
            <a:r>
              <a:rPr lang="en-US" sz="1600" dirty="0"/>
              <a:t> operators and/or the share of profit payable to </a:t>
            </a:r>
            <a:r>
              <a:rPr lang="en-US" sz="1600" dirty="0" err="1"/>
              <a:t>takaful</a:t>
            </a:r>
            <a:r>
              <a:rPr lang="en-US" sz="1600" dirty="0"/>
              <a:t> operators plus other intermediate consumption, if any</a:t>
            </a:r>
          </a:p>
          <a:p>
            <a:pPr lvl="2"/>
            <a:r>
              <a:rPr lang="en-US" sz="1600" dirty="0"/>
              <a:t>For the “light” </a:t>
            </a:r>
            <a:r>
              <a:rPr lang="en-US" sz="1600" dirty="0" err="1"/>
              <a:t>takaful</a:t>
            </a:r>
            <a:r>
              <a:rPr lang="en-US" sz="1600" dirty="0"/>
              <a:t>, the GN recommends to calculate the output of the combined unit using the existing methods that are used to calculate the output of conventional </a:t>
            </a:r>
            <a:r>
              <a:rPr lang="en-US" sz="1600" dirty="0" smtClean="0"/>
              <a:t>insurance</a:t>
            </a:r>
            <a:endParaRPr lang="en-US" sz="1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491385"/>
            <a:ext cx="900000" cy="900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C58D097-D70A-4B79-B4E3-414F75088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9CDE"/>
                </a:solidFill>
              </a:rPr>
              <a:t>Islamic insurance (</a:t>
            </a:r>
            <a:r>
              <a:rPr lang="en-US" sz="2000" dirty="0" err="1">
                <a:solidFill>
                  <a:srgbClr val="009CDE"/>
                </a:solidFill>
              </a:rPr>
              <a:t>takaful</a:t>
            </a:r>
            <a:r>
              <a:rPr lang="en-US" sz="2000" dirty="0">
                <a:solidFill>
                  <a:srgbClr val="009CDE"/>
                </a:solidFill>
              </a:rPr>
              <a:t> and </a:t>
            </a:r>
            <a:r>
              <a:rPr lang="en-US" sz="2000" dirty="0" err="1">
                <a:solidFill>
                  <a:srgbClr val="009CDE"/>
                </a:solidFill>
              </a:rPr>
              <a:t>retakaful</a:t>
            </a:r>
            <a:r>
              <a:rPr lang="en-US" sz="2000" dirty="0">
                <a:solidFill>
                  <a:srgbClr val="009CDE"/>
                </a:solidFill>
              </a:rPr>
              <a:t>)</a:t>
            </a:r>
            <a:br>
              <a:rPr lang="en-US" sz="2000" dirty="0">
                <a:solidFill>
                  <a:srgbClr val="009CDE"/>
                </a:solidFill>
              </a:rPr>
            </a:br>
            <a:r>
              <a:rPr lang="en-US" dirty="0" smtClean="0"/>
              <a:t>Recommendations:</a:t>
            </a:r>
            <a:endParaRPr lang="en-US" sz="1800" dirty="0">
              <a:solidFill>
                <a:srgbClr val="009CD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7330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C58D097-D70A-4B79-B4E3-414F75088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9CDE"/>
                </a:solidFill>
              </a:rPr>
              <a:t>Islamic insurance (</a:t>
            </a:r>
            <a:r>
              <a:rPr lang="en-US" sz="2000" dirty="0" err="1">
                <a:solidFill>
                  <a:srgbClr val="009CDE"/>
                </a:solidFill>
              </a:rPr>
              <a:t>takaful</a:t>
            </a:r>
            <a:r>
              <a:rPr lang="en-US" sz="2000" dirty="0">
                <a:solidFill>
                  <a:srgbClr val="009CDE"/>
                </a:solidFill>
              </a:rPr>
              <a:t> and </a:t>
            </a:r>
            <a:r>
              <a:rPr lang="en-US" sz="2000" dirty="0" err="1">
                <a:solidFill>
                  <a:srgbClr val="009CDE"/>
                </a:solidFill>
              </a:rPr>
              <a:t>retakaful</a:t>
            </a:r>
            <a:r>
              <a:rPr lang="en-US" sz="2000" dirty="0">
                <a:solidFill>
                  <a:srgbClr val="009CDE"/>
                </a:solidFill>
              </a:rPr>
              <a:t>)</a:t>
            </a:r>
            <a:br>
              <a:rPr lang="en-US" sz="2000" dirty="0">
                <a:solidFill>
                  <a:srgbClr val="009CDE"/>
                </a:solidFill>
              </a:rPr>
            </a:br>
            <a:r>
              <a:rPr lang="en-US" dirty="0"/>
              <a:t>Results of global consultation:</a:t>
            </a:r>
            <a:endParaRPr lang="en-US" sz="1800" dirty="0">
              <a:solidFill>
                <a:srgbClr val="009CDE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491385"/>
            <a:ext cx="900000" cy="900000"/>
          </a:xfrm>
          <a:prstGeom prst="rect">
            <a:avLst/>
          </a:prstGeom>
        </p:spPr>
      </p:pic>
      <p:graphicFrame>
        <p:nvGraphicFramePr>
          <p:cNvPr id="7" name="Graphique 1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6714114"/>
              </p:ext>
            </p:extLst>
          </p:nvPr>
        </p:nvGraphicFramePr>
        <p:xfrm>
          <a:off x="1239838" y="1899000"/>
          <a:ext cx="9715500" cy="425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21175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D6B610CC-5770-8D46-ADFA-381F389F5A9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0" lvl="2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21994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8D097-D70A-4B79-B4E3-414F75088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IFTT research topics</a:t>
            </a:r>
            <a:endParaRPr lang="en-US" sz="1800" dirty="0">
              <a:solidFill>
                <a:srgbClr val="009CDE"/>
              </a:solidFill>
            </a:endParaRPr>
          </a:p>
        </p:txBody>
      </p:sp>
      <p:grpSp>
        <p:nvGrpSpPr>
          <p:cNvPr id="42" name="Groupe 41"/>
          <p:cNvGrpSpPr/>
          <p:nvPr/>
        </p:nvGrpSpPr>
        <p:grpSpPr>
          <a:xfrm>
            <a:off x="1096606" y="1291801"/>
            <a:ext cx="4500000" cy="1440000"/>
            <a:chOff x="2520000" y="360000"/>
            <a:chExt cx="4500000" cy="1440000"/>
          </a:xfrm>
        </p:grpSpPr>
        <p:cxnSp>
          <p:nvCxnSpPr>
            <p:cNvPr id="73" name="Straight Connector 286"/>
            <p:cNvCxnSpPr/>
            <p:nvPr/>
          </p:nvCxnSpPr>
          <p:spPr>
            <a:xfrm>
              <a:off x="2880000" y="720000"/>
              <a:ext cx="1798522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TextBox 287"/>
            <p:cNvSpPr txBox="1"/>
            <p:nvPr/>
          </p:nvSpPr>
          <p:spPr>
            <a:xfrm>
              <a:off x="2520000" y="719999"/>
              <a:ext cx="3420000" cy="1080001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lvl="0" algn="r"/>
              <a:r>
                <a:rPr 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Terminology for the investment income for Islamic deposits, loans and debt securities</a:t>
              </a:r>
            </a:p>
          </p:txBody>
        </p:sp>
        <p:sp>
          <p:nvSpPr>
            <p:cNvPr id="75" name="TextBox 285"/>
            <p:cNvSpPr txBox="1"/>
            <p:nvPr/>
          </p:nvSpPr>
          <p:spPr>
            <a:xfrm>
              <a:off x="2880000" y="360000"/>
              <a:ext cx="1440000" cy="36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>
                <a:defRPr/>
              </a:pPr>
              <a:r>
                <a:rPr lang="en-US" sz="1600" b="1" kern="0" dirty="0" smtClean="0">
                  <a:solidFill>
                    <a:srgbClr val="6E6259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R-Topic </a:t>
              </a:r>
              <a:r>
                <a:rPr lang="en-US" sz="1600" b="1" kern="0" dirty="0">
                  <a:solidFill>
                    <a:srgbClr val="6E6259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01</a:t>
              </a:r>
            </a:p>
          </p:txBody>
        </p:sp>
        <p:pic>
          <p:nvPicPr>
            <p:cNvPr id="76" name="Image 7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587" t="3565" r="12043" b="3462"/>
            <a:stretch/>
          </p:blipFill>
          <p:spPr>
            <a:xfrm>
              <a:off x="5940000" y="587099"/>
              <a:ext cx="1008000" cy="1160999"/>
            </a:xfrm>
            <a:prstGeom prst="rect">
              <a:avLst/>
            </a:prstGeom>
          </p:spPr>
        </p:pic>
        <p:sp>
          <p:nvSpPr>
            <p:cNvPr id="77" name="Rectangle 76"/>
            <p:cNvSpPr/>
            <p:nvPr/>
          </p:nvSpPr>
          <p:spPr>
            <a:xfrm>
              <a:off x="2520000" y="360000"/>
              <a:ext cx="4500000" cy="1440000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43" name="Groupe 42"/>
          <p:cNvGrpSpPr/>
          <p:nvPr/>
        </p:nvGrpSpPr>
        <p:grpSpPr>
          <a:xfrm>
            <a:off x="6637761" y="1291801"/>
            <a:ext cx="4320148" cy="1440000"/>
            <a:chOff x="7200000" y="360000"/>
            <a:chExt cx="4320148" cy="1440000"/>
          </a:xfrm>
        </p:grpSpPr>
        <p:sp>
          <p:nvSpPr>
            <p:cNvPr id="68" name="TextBox 292"/>
            <p:cNvSpPr txBox="1"/>
            <p:nvPr/>
          </p:nvSpPr>
          <p:spPr>
            <a:xfrm>
              <a:off x="8460000" y="719999"/>
              <a:ext cx="3060000" cy="1080001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Classification of Islamic financial instruments and corresponding investment </a:t>
              </a:r>
              <a:r>
                <a:rPr lang="en-US" sz="1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income</a:t>
              </a:r>
              <a:endPara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69" name="Straight Connector 301"/>
            <p:cNvCxnSpPr/>
            <p:nvPr/>
          </p:nvCxnSpPr>
          <p:spPr>
            <a:xfrm flipH="1">
              <a:off x="9360000" y="720000"/>
              <a:ext cx="1798527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300"/>
            <p:cNvSpPr txBox="1"/>
            <p:nvPr/>
          </p:nvSpPr>
          <p:spPr>
            <a:xfrm flipH="1">
              <a:off x="9720000" y="360000"/>
              <a:ext cx="1440000" cy="36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>
                <a:defRPr/>
              </a:pPr>
              <a:r>
                <a:rPr lang="en-US" sz="1600" b="1" kern="0" dirty="0">
                  <a:solidFill>
                    <a:srgbClr val="008E97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R-Topic 04</a:t>
              </a:r>
            </a:p>
          </p:txBody>
        </p:sp>
        <p:pic>
          <p:nvPicPr>
            <p:cNvPr id="71" name="Image 70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2000" y="672248"/>
              <a:ext cx="1008000" cy="1008000"/>
            </a:xfrm>
            <a:prstGeom prst="rect">
              <a:avLst/>
            </a:prstGeom>
          </p:spPr>
        </p:pic>
        <p:sp>
          <p:nvSpPr>
            <p:cNvPr id="72" name="Rectangle 71"/>
            <p:cNvSpPr/>
            <p:nvPr/>
          </p:nvSpPr>
          <p:spPr>
            <a:xfrm>
              <a:off x="7200000" y="360000"/>
              <a:ext cx="4320148" cy="1440000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1096606" y="2911801"/>
            <a:ext cx="4500000" cy="1440000"/>
            <a:chOff x="2520000" y="2160000"/>
            <a:chExt cx="4500000" cy="1440000"/>
          </a:xfrm>
        </p:grpSpPr>
        <p:sp>
          <p:nvSpPr>
            <p:cNvPr id="63" name="TextBox 297"/>
            <p:cNvSpPr txBox="1"/>
            <p:nvPr/>
          </p:nvSpPr>
          <p:spPr>
            <a:xfrm flipH="1">
              <a:off x="2520000" y="2519999"/>
              <a:ext cx="3420000" cy="1080001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lvl="0" algn="r"/>
              <a:r>
                <a:rPr 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Sectorization and output of Islamic financial entities</a:t>
              </a:r>
            </a:p>
          </p:txBody>
        </p:sp>
        <p:cxnSp>
          <p:nvCxnSpPr>
            <p:cNvPr id="64" name="Straight Connector 306"/>
            <p:cNvCxnSpPr/>
            <p:nvPr/>
          </p:nvCxnSpPr>
          <p:spPr>
            <a:xfrm flipH="1">
              <a:off x="2880000" y="2520000"/>
              <a:ext cx="1798524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TextBox 305"/>
            <p:cNvSpPr txBox="1"/>
            <p:nvPr/>
          </p:nvSpPr>
          <p:spPr>
            <a:xfrm flipH="1">
              <a:off x="2880000" y="2160000"/>
              <a:ext cx="1440000" cy="36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C7810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R-Topic 02</a:t>
              </a:r>
            </a:p>
          </p:txBody>
        </p:sp>
        <p:pic>
          <p:nvPicPr>
            <p:cNvPr id="66" name="Image 65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000" y="2484807"/>
              <a:ext cx="1008000" cy="1008000"/>
            </a:xfrm>
            <a:prstGeom prst="rect">
              <a:avLst/>
            </a:prstGeom>
          </p:spPr>
        </p:pic>
        <p:sp>
          <p:nvSpPr>
            <p:cNvPr id="67" name="Rectangle 66"/>
            <p:cNvSpPr/>
            <p:nvPr/>
          </p:nvSpPr>
          <p:spPr>
            <a:xfrm>
              <a:off x="2520000" y="2160000"/>
              <a:ext cx="4500000" cy="1440000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45" name="Groupe 44"/>
          <p:cNvGrpSpPr/>
          <p:nvPr/>
        </p:nvGrpSpPr>
        <p:grpSpPr>
          <a:xfrm>
            <a:off x="6637761" y="2911801"/>
            <a:ext cx="4320148" cy="1440000"/>
            <a:chOff x="7200000" y="2160000"/>
            <a:chExt cx="4320148" cy="1440000"/>
          </a:xfrm>
        </p:grpSpPr>
        <p:cxnSp>
          <p:nvCxnSpPr>
            <p:cNvPr id="58" name="Straight Connector 291"/>
            <p:cNvCxnSpPr/>
            <p:nvPr/>
          </p:nvCxnSpPr>
          <p:spPr>
            <a:xfrm>
              <a:off x="9360000" y="2520000"/>
              <a:ext cx="1798522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290"/>
            <p:cNvSpPr txBox="1"/>
            <p:nvPr/>
          </p:nvSpPr>
          <p:spPr>
            <a:xfrm>
              <a:off x="9720000" y="2160000"/>
              <a:ext cx="1440000" cy="36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>
                <a:defRPr/>
              </a:pPr>
              <a:r>
                <a:rPr lang="en-US" sz="1600" b="1" kern="0" dirty="0">
                  <a:solidFill>
                    <a:srgbClr val="86A8B9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R-Topic 05</a:t>
              </a:r>
            </a:p>
          </p:txBody>
        </p:sp>
        <p:sp>
          <p:nvSpPr>
            <p:cNvPr id="60" name="TextBox 307"/>
            <p:cNvSpPr txBox="1"/>
            <p:nvPr/>
          </p:nvSpPr>
          <p:spPr>
            <a:xfrm flipH="1">
              <a:off x="8460000" y="2519999"/>
              <a:ext cx="3060000" cy="1080001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lvl="0"/>
              <a:r>
                <a:rPr 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Reference rates and terminology to calculate Islamic FISIM</a:t>
              </a:r>
              <a:endPara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pic>
          <p:nvPicPr>
            <p:cNvPr id="61" name="Image 60"/>
            <p:cNvPicPr>
              <a:picLocks noChangeAspect="1"/>
            </p:cNvPicPr>
            <p:nvPr/>
          </p:nvPicPr>
          <p:blipFill rotWithShape="1">
            <a:blip r:embed="rId6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4700"/>
                      </a14:imgEffect>
                      <a14:imgEffect>
                        <a14:brightnessContrast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06" t="9018" r="7435" b="10015"/>
            <a:stretch/>
          </p:blipFill>
          <p:spPr>
            <a:xfrm>
              <a:off x="7272000" y="2493696"/>
              <a:ext cx="1008000" cy="973240"/>
            </a:xfrm>
            <a:prstGeom prst="rect">
              <a:avLst/>
            </a:prstGeom>
            <a:ln>
              <a:noFill/>
            </a:ln>
          </p:spPr>
        </p:pic>
        <p:sp>
          <p:nvSpPr>
            <p:cNvPr id="62" name="Rectangle 61"/>
            <p:cNvSpPr/>
            <p:nvPr/>
          </p:nvSpPr>
          <p:spPr>
            <a:xfrm>
              <a:off x="7200000" y="2160000"/>
              <a:ext cx="4320148" cy="1440000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1096606" y="4531801"/>
            <a:ext cx="4500000" cy="1440000"/>
            <a:chOff x="2520000" y="3960000"/>
            <a:chExt cx="4500000" cy="1440000"/>
          </a:xfrm>
        </p:grpSpPr>
        <p:cxnSp>
          <p:nvCxnSpPr>
            <p:cNvPr id="53" name="Straight Connector 296"/>
            <p:cNvCxnSpPr/>
            <p:nvPr/>
          </p:nvCxnSpPr>
          <p:spPr>
            <a:xfrm flipH="1">
              <a:off x="2880000" y="4320000"/>
              <a:ext cx="1798526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295"/>
            <p:cNvSpPr txBox="1"/>
            <p:nvPr/>
          </p:nvSpPr>
          <p:spPr>
            <a:xfrm flipH="1">
              <a:off x="2880000" y="3960000"/>
              <a:ext cx="1440000" cy="36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5D1084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R-Topic 03</a:t>
              </a:r>
            </a:p>
          </p:txBody>
        </p:sp>
        <p:sp>
          <p:nvSpPr>
            <p:cNvPr id="55" name="TextBox 302"/>
            <p:cNvSpPr txBox="1"/>
            <p:nvPr/>
          </p:nvSpPr>
          <p:spPr>
            <a:xfrm flipH="1">
              <a:off x="2520000" y="4320000"/>
              <a:ext cx="3420000" cy="108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lvl="0" algn="r"/>
              <a:r>
                <a:rPr lang="en-US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Economic ownership of non-financial assets related to sales, lease, and equity financing which are legally owned by Islamic financial corporations </a:t>
              </a:r>
            </a:p>
          </p:txBody>
        </p:sp>
        <p:pic>
          <p:nvPicPr>
            <p:cNvPr id="56" name="Image 55"/>
            <p:cNvPicPr>
              <a:picLocks noChangeAspect="1"/>
            </p:cNvPicPr>
            <p:nvPr/>
          </p:nvPicPr>
          <p:blipFill>
            <a:blip r:embed="rId8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000" y="4349082"/>
              <a:ext cx="1008000" cy="1008000"/>
            </a:xfrm>
            <a:prstGeom prst="rect">
              <a:avLst/>
            </a:prstGeom>
          </p:spPr>
        </p:pic>
        <p:sp>
          <p:nvSpPr>
            <p:cNvPr id="57" name="Rectangle 56"/>
            <p:cNvSpPr/>
            <p:nvPr/>
          </p:nvSpPr>
          <p:spPr>
            <a:xfrm>
              <a:off x="2520000" y="3960000"/>
              <a:ext cx="4500000" cy="1440000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6646185" y="4531801"/>
            <a:ext cx="4320148" cy="1440001"/>
            <a:chOff x="7208424" y="3960000"/>
            <a:chExt cx="4320148" cy="1440001"/>
          </a:xfrm>
        </p:grpSpPr>
        <p:cxnSp>
          <p:nvCxnSpPr>
            <p:cNvPr id="48" name="Straight Connector 256"/>
            <p:cNvCxnSpPr/>
            <p:nvPr/>
          </p:nvCxnSpPr>
          <p:spPr>
            <a:xfrm>
              <a:off x="9360000" y="4320000"/>
              <a:ext cx="1798522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Box 257"/>
            <p:cNvSpPr txBox="1"/>
            <p:nvPr/>
          </p:nvSpPr>
          <p:spPr>
            <a:xfrm>
              <a:off x="8460000" y="4320000"/>
              <a:ext cx="3060000" cy="1080001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Islamic Insurance </a:t>
              </a:r>
              <a:r>
                <a:rPr lang="en-US" sz="1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/>
              </a:r>
              <a:br>
                <a:rPr lang="en-US" sz="1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</a:br>
              <a:r>
                <a:rPr lang="en-US" sz="1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(</a:t>
              </a:r>
              <a:r>
                <a:rPr 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Takaful and Retakaful)</a:t>
              </a:r>
              <a:endPara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Adobe Gothic Std B" panose="020B08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50" name="TextBox 255"/>
            <p:cNvSpPr txBox="1"/>
            <p:nvPr/>
          </p:nvSpPr>
          <p:spPr>
            <a:xfrm>
              <a:off x="9720000" y="3960000"/>
              <a:ext cx="1440000" cy="36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>
                <a:defRPr/>
              </a:pPr>
              <a:r>
                <a:rPr lang="en-US" sz="1600" b="1" kern="0" dirty="0">
                  <a:solidFill>
                    <a:srgbClr val="B0040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R-Topic 06</a:t>
              </a:r>
            </a:p>
          </p:txBody>
        </p:sp>
        <p:pic>
          <p:nvPicPr>
            <p:cNvPr id="51" name="Image 50"/>
            <p:cNvPicPr>
              <a:picLocks noChangeAspect="1"/>
            </p:cNvPicPr>
            <p:nvPr/>
          </p:nvPicPr>
          <p:blipFill>
            <a:blip r:embed="rId9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2000" y="4338556"/>
              <a:ext cx="1008000" cy="1008000"/>
            </a:xfrm>
            <a:prstGeom prst="rect">
              <a:avLst/>
            </a:prstGeom>
          </p:spPr>
        </p:pic>
        <p:sp>
          <p:nvSpPr>
            <p:cNvPr id="52" name="Rectangle 51"/>
            <p:cNvSpPr/>
            <p:nvPr/>
          </p:nvSpPr>
          <p:spPr>
            <a:xfrm>
              <a:off x="7208424" y="3960000"/>
              <a:ext cx="4320148" cy="1440000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5596606" y="1291801"/>
            <a:ext cx="827999" cy="1440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 issues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5598103" y="2911801"/>
            <a:ext cx="827999" cy="1440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 issues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5598102" y="4531801"/>
            <a:ext cx="827999" cy="1440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issues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10956203" y="1291801"/>
            <a:ext cx="827999" cy="1440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issues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10956235" y="2911801"/>
            <a:ext cx="827999" cy="1440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 issues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10967224" y="4531801"/>
            <a:ext cx="827999" cy="1440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 issues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1096606" y="6151801"/>
            <a:ext cx="10698617" cy="497082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General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recommendations to account for Islamic finance activities</a:t>
            </a:r>
          </a:p>
        </p:txBody>
      </p:sp>
    </p:spTree>
    <p:extLst>
      <p:ext uri="{BB962C8B-B14F-4D97-AF65-F5344CB8AC3E}">
        <p14:creationId xmlns:p14="http://schemas.microsoft.com/office/powerpoint/2010/main" val="21928299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8D097-D70A-4B79-B4E3-414F75088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Summary</a:t>
            </a:r>
            <a:r>
              <a:rPr lang="fr-FR" dirty="0"/>
              <a:t> of the r</a:t>
            </a:r>
            <a:r>
              <a:rPr lang="en-US" dirty="0" err="1"/>
              <a:t>esults</a:t>
            </a:r>
            <a:r>
              <a:rPr lang="en-US" dirty="0"/>
              <a:t> </a:t>
            </a:r>
            <a:r>
              <a:rPr lang="fr-FR" dirty="0"/>
              <a:t>of the global consultation </a:t>
            </a:r>
            <a:r>
              <a:rPr lang="en-US" dirty="0"/>
              <a:t>on </a:t>
            </a:r>
            <a:r>
              <a:rPr lang="en-US" dirty="0" smtClean="0"/>
              <a:t>Economic ownership, FISIM </a:t>
            </a:r>
            <a:r>
              <a:rPr lang="en-US" dirty="0"/>
              <a:t>and </a:t>
            </a:r>
            <a:r>
              <a:rPr lang="en-US" dirty="0" smtClean="0"/>
              <a:t>Islamic insurance </a:t>
            </a:r>
            <a:r>
              <a:rPr lang="en-US" dirty="0"/>
              <a:t>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BF39B5-B7AD-4B0C-9470-C627CB4871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>
              <a:spcAft>
                <a:spcPts val="600"/>
              </a:spcAft>
            </a:pPr>
            <a:r>
              <a:rPr lang="en-US" b="1" dirty="0"/>
              <a:t>Overall outcome </a:t>
            </a:r>
            <a:r>
              <a:rPr lang="en-US" dirty="0"/>
              <a:t>of the global consultation</a:t>
            </a:r>
            <a:r>
              <a:rPr lang="en-US" dirty="0" smtClean="0"/>
              <a:t>:</a:t>
            </a:r>
            <a:endParaRPr lang="en-US" b="1" dirty="0" smtClean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 smtClean="0"/>
              <a:t>Solid </a:t>
            </a:r>
            <a:r>
              <a:rPr lang="en-US" b="1" dirty="0"/>
              <a:t>support for the recommendations </a:t>
            </a:r>
            <a:r>
              <a:rPr lang="en-US" dirty="0"/>
              <a:t>for the various topics in the </a:t>
            </a:r>
            <a:r>
              <a:rPr lang="en-US" dirty="0" smtClean="0"/>
              <a:t>GN.</a:t>
            </a:r>
            <a:endParaRPr lang="en-US" dirty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results reinforces the need for </a:t>
            </a:r>
            <a:r>
              <a:rPr lang="en-US" b="1" dirty="0"/>
              <a:t>more flexibility </a:t>
            </a:r>
            <a:r>
              <a:rPr lang="en-US" dirty="0"/>
              <a:t>for current macroeconomic statistical standards to account for Islamic finance activities.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The respondents agreed </a:t>
            </a:r>
            <a:r>
              <a:rPr lang="en-US" dirty="0" smtClean="0"/>
              <a:t>with the recommendations to: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Apply </a:t>
            </a:r>
            <a:r>
              <a:rPr lang="en-US" dirty="0"/>
              <a:t>the concept </a:t>
            </a:r>
            <a:r>
              <a:rPr lang="en-US" dirty="0" smtClean="0"/>
              <a:t>of </a:t>
            </a:r>
            <a:r>
              <a:rPr lang="en-US" b="1" dirty="0" smtClean="0"/>
              <a:t>Economic </a:t>
            </a:r>
            <a:r>
              <a:rPr lang="en-US" b="1" dirty="0"/>
              <a:t>ownership </a:t>
            </a:r>
            <a:r>
              <a:rPr lang="en-US" dirty="0" smtClean="0"/>
              <a:t>for Islamic </a:t>
            </a:r>
            <a:r>
              <a:rPr lang="en-US" dirty="0"/>
              <a:t>financial </a:t>
            </a:r>
            <a:r>
              <a:rPr lang="en-US" dirty="0" smtClean="0"/>
              <a:t>arrangements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err="1" smtClean="0"/>
              <a:t>Sectorize</a:t>
            </a:r>
            <a:r>
              <a:rPr lang="en-US" dirty="0" smtClean="0"/>
              <a:t> </a:t>
            </a:r>
            <a:r>
              <a:rPr lang="en-US" b="1" dirty="0" smtClean="0"/>
              <a:t>Islamic </a:t>
            </a:r>
            <a:r>
              <a:rPr lang="en-US" b="1" dirty="0"/>
              <a:t>insurance </a:t>
            </a:r>
            <a:r>
              <a:rPr lang="en-US" dirty="0"/>
              <a:t>entities and calculate their </a:t>
            </a:r>
            <a:r>
              <a:rPr lang="en-US" dirty="0" smtClean="0"/>
              <a:t>output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Use </a:t>
            </a:r>
            <a:r>
              <a:rPr lang="en-US" b="1" dirty="0" smtClean="0"/>
              <a:t>FISIM</a:t>
            </a:r>
            <a:r>
              <a:rPr lang="en-US" dirty="0" smtClean="0"/>
              <a:t> formula, but there are diverging views on </a:t>
            </a:r>
            <a:r>
              <a:rPr lang="en-US" dirty="0"/>
              <a:t>the appropriate reference </a:t>
            </a:r>
            <a:r>
              <a:rPr lang="en-US" dirty="0" smtClean="0"/>
              <a:t>rate</a:t>
            </a:r>
          </a:p>
        </p:txBody>
      </p:sp>
    </p:spTree>
    <p:extLst>
      <p:ext uri="{BB962C8B-B14F-4D97-AF65-F5344CB8AC3E}">
        <p14:creationId xmlns:p14="http://schemas.microsoft.com/office/powerpoint/2010/main" val="35647524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BF39B5-B7AD-4B0C-9470-C627CB4871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1800" b="1" dirty="0" smtClean="0">
                <a:solidFill>
                  <a:srgbClr val="F2A900"/>
                </a:solidFill>
              </a:rPr>
              <a:t>(issue 3.1) </a:t>
            </a:r>
            <a:r>
              <a:rPr lang="en-US" sz="1800" dirty="0" smtClean="0"/>
              <a:t>Treatment </a:t>
            </a:r>
            <a:r>
              <a:rPr lang="en-US" sz="1800" dirty="0"/>
              <a:t>of </a:t>
            </a:r>
            <a:r>
              <a:rPr lang="en-US" sz="1800" b="1" dirty="0"/>
              <a:t>economic ownership of non-financial assets in financing arrangements </a:t>
            </a:r>
            <a:r>
              <a:rPr lang="en-US" sz="1800" dirty="0"/>
              <a:t>such </a:t>
            </a:r>
            <a:r>
              <a:rPr lang="en-US" sz="1800" dirty="0" smtClean="0"/>
              <a:t>as: </a:t>
            </a:r>
            <a:r>
              <a:rPr lang="en-US" sz="1800" dirty="0" err="1" smtClean="0"/>
              <a:t>Murabaha</a:t>
            </a:r>
            <a:r>
              <a:rPr lang="en-US" sz="1800" dirty="0"/>
              <a:t>, Bai </a:t>
            </a:r>
            <a:r>
              <a:rPr lang="en-US" sz="1800" dirty="0" err="1"/>
              <a:t>Muajjal</a:t>
            </a:r>
            <a:r>
              <a:rPr lang="en-US" sz="1800" dirty="0"/>
              <a:t>, </a:t>
            </a:r>
            <a:r>
              <a:rPr lang="en-US" sz="1800" dirty="0" err="1"/>
              <a:t>Mudaraba</a:t>
            </a:r>
            <a:r>
              <a:rPr lang="en-US" sz="1800" dirty="0"/>
              <a:t>, diminishing </a:t>
            </a:r>
            <a:r>
              <a:rPr lang="en-US" sz="1800" dirty="0" err="1"/>
              <a:t>Musharaka</a:t>
            </a:r>
            <a:r>
              <a:rPr lang="en-US" sz="1800" dirty="0"/>
              <a:t>, Bai Salam, </a:t>
            </a:r>
            <a:r>
              <a:rPr lang="en-US" sz="1800" dirty="0" err="1"/>
              <a:t>Istisna'a</a:t>
            </a:r>
            <a:r>
              <a:rPr lang="en-US" sz="1800" dirty="0"/>
              <a:t>, Operating </a:t>
            </a:r>
            <a:r>
              <a:rPr lang="en-US" sz="1800" dirty="0" err="1"/>
              <a:t>Ijarah</a:t>
            </a:r>
            <a:r>
              <a:rPr lang="en-US" sz="1800" dirty="0"/>
              <a:t>, Financing </a:t>
            </a:r>
            <a:r>
              <a:rPr lang="en-US" sz="1800" dirty="0" err="1"/>
              <a:t>Ijarah</a:t>
            </a:r>
            <a:r>
              <a:rPr lang="en-US" sz="1800" dirty="0"/>
              <a:t> and </a:t>
            </a:r>
            <a:r>
              <a:rPr lang="en-US" sz="1800" dirty="0" err="1" smtClean="0"/>
              <a:t>Tawarruq</a:t>
            </a:r>
            <a:endParaRPr lang="en-US" sz="1800" dirty="0" smtClean="0"/>
          </a:p>
          <a:p>
            <a:pPr lvl="2"/>
            <a:r>
              <a:rPr lang="en-US" sz="1800" dirty="0" smtClean="0"/>
              <a:t>The Islamic </a:t>
            </a:r>
            <a:r>
              <a:rPr lang="en-US" sz="1800" dirty="0"/>
              <a:t>financial corporations can establish </a:t>
            </a:r>
            <a:r>
              <a:rPr lang="en-US" sz="1800" b="1" dirty="0"/>
              <a:t>a separate institutional unit </a:t>
            </a:r>
            <a:r>
              <a:rPr lang="en-US" sz="1800" dirty="0" smtClean="0"/>
              <a:t>which </a:t>
            </a:r>
            <a:r>
              <a:rPr lang="en-US" sz="1800" dirty="0"/>
              <a:t>will then be the economic owner of the underlying non-financial </a:t>
            </a:r>
            <a:r>
              <a:rPr lang="en-US" sz="1800" dirty="0" smtClean="0"/>
              <a:t>assets</a:t>
            </a:r>
          </a:p>
          <a:p>
            <a:pPr lvl="2"/>
            <a:r>
              <a:rPr lang="en-US" sz="1800" dirty="0" smtClean="0"/>
              <a:t>If not</a:t>
            </a:r>
            <a:r>
              <a:rPr lang="en-US" sz="1800" dirty="0"/>
              <a:t>, Islamic financial corporations </a:t>
            </a:r>
            <a:r>
              <a:rPr lang="en-US" sz="1800" dirty="0" smtClean="0"/>
              <a:t>are </a:t>
            </a:r>
            <a:r>
              <a:rPr lang="en-US" sz="1800" u="sng" dirty="0" smtClean="0"/>
              <a:t>deemed acting </a:t>
            </a:r>
            <a:r>
              <a:rPr lang="en-US" sz="1800" u="sng" dirty="0"/>
              <a:t>as facilitators </a:t>
            </a:r>
            <a:r>
              <a:rPr lang="en-US" sz="1800" dirty="0"/>
              <a:t>by transferring the economic ownership of the non-financial assets from the seller to the </a:t>
            </a:r>
            <a:r>
              <a:rPr lang="en-US" sz="1800" dirty="0" smtClean="0"/>
              <a:t>client </a:t>
            </a:r>
            <a:r>
              <a:rPr lang="en-US" sz="1800" dirty="0"/>
              <a:t>and </a:t>
            </a:r>
            <a:r>
              <a:rPr lang="en-US" sz="1800" dirty="0" smtClean="0"/>
              <a:t>consequently, cannot </a:t>
            </a:r>
            <a:r>
              <a:rPr lang="en-US" sz="1800" dirty="0"/>
              <a:t>be classified as the economic owner of the non-financial </a:t>
            </a:r>
            <a:r>
              <a:rPr lang="en-US" sz="1800" dirty="0" smtClean="0"/>
              <a:t>asset</a:t>
            </a:r>
          </a:p>
          <a:p>
            <a:pPr lvl="2"/>
            <a:r>
              <a:rPr lang="en-US" sz="1800" dirty="0" smtClean="0"/>
              <a:t>The GN recommends </a:t>
            </a:r>
            <a:r>
              <a:rPr lang="en-US" sz="1800" b="1" dirty="0" smtClean="0"/>
              <a:t>the </a:t>
            </a:r>
            <a:r>
              <a:rPr lang="en-US" sz="1800" b="1" dirty="0"/>
              <a:t>ultimate purchasers of these assets</a:t>
            </a:r>
            <a:r>
              <a:rPr lang="en-US" sz="1800" b="1" dirty="0" smtClean="0"/>
              <a:t> to be the </a:t>
            </a:r>
            <a:r>
              <a:rPr lang="en-US" sz="1800" b="1" dirty="0"/>
              <a:t>economic owners </a:t>
            </a:r>
            <a:r>
              <a:rPr lang="en-US" sz="1800" dirty="0"/>
              <a:t>of the underlying non-financial assets should be </a:t>
            </a:r>
            <a:r>
              <a:rPr lang="en-US" sz="1800" dirty="0" smtClean="0"/>
              <a:t>considered</a:t>
            </a:r>
          </a:p>
          <a:p>
            <a:pPr lvl="2"/>
            <a:r>
              <a:rPr lang="en-US" sz="1800" dirty="0" smtClean="0"/>
              <a:t>The </a:t>
            </a:r>
            <a:r>
              <a:rPr lang="en-US" sz="1800" dirty="0"/>
              <a:t>time of recording of the acquisition of the underlying non-financial assets is the moment when the economic ownership of these assets changes hands</a:t>
            </a:r>
            <a:endParaRPr lang="en-US" sz="1800" dirty="0" smtClean="0"/>
          </a:p>
          <a:p>
            <a:pPr lvl="1"/>
            <a:r>
              <a:rPr lang="en-US" sz="1800" b="1" dirty="0">
                <a:solidFill>
                  <a:srgbClr val="F2A900"/>
                </a:solidFill>
              </a:rPr>
              <a:t>(issue </a:t>
            </a:r>
            <a:r>
              <a:rPr lang="en-US" sz="1800" b="1" dirty="0" smtClean="0">
                <a:solidFill>
                  <a:srgbClr val="F2A900"/>
                </a:solidFill>
              </a:rPr>
              <a:t>3.2) </a:t>
            </a:r>
            <a:r>
              <a:rPr lang="en-US" sz="1800" dirty="0" smtClean="0"/>
              <a:t>Economic ownership of non-financial assets </a:t>
            </a:r>
            <a:r>
              <a:rPr lang="en-US" sz="1800" b="1" dirty="0" smtClean="0"/>
              <a:t>when clients </a:t>
            </a:r>
            <a:r>
              <a:rPr lang="en-US" sz="1800" b="1" dirty="0"/>
              <a:t>default </a:t>
            </a:r>
            <a:r>
              <a:rPr lang="en-US" sz="1800" dirty="0"/>
              <a:t>on paying for these assets in financing arrangements such </a:t>
            </a:r>
            <a:r>
              <a:rPr lang="en-US" sz="1800" dirty="0" smtClean="0"/>
              <a:t>as: </a:t>
            </a:r>
            <a:r>
              <a:rPr lang="en-US" sz="1800" dirty="0" err="1" smtClean="0"/>
              <a:t>Murabaha</a:t>
            </a:r>
            <a:r>
              <a:rPr lang="en-US" sz="1800" dirty="0" smtClean="0"/>
              <a:t> </a:t>
            </a:r>
            <a:r>
              <a:rPr lang="en-US" sz="1800" dirty="0"/>
              <a:t>and Bai </a:t>
            </a:r>
            <a:r>
              <a:rPr lang="en-US" sz="1800" dirty="0" err="1" smtClean="0"/>
              <a:t>Muajjal</a:t>
            </a:r>
            <a:endParaRPr lang="en-US" sz="1800" dirty="0" smtClean="0"/>
          </a:p>
          <a:p>
            <a:pPr lvl="2"/>
            <a:r>
              <a:rPr lang="en-US" sz="1800" dirty="0"/>
              <a:t>The GN recommends </a:t>
            </a:r>
            <a:r>
              <a:rPr lang="en-US" sz="1800" dirty="0" smtClean="0"/>
              <a:t>that the </a:t>
            </a:r>
            <a:r>
              <a:rPr lang="en-US" sz="1800" dirty="0" smtClean="0"/>
              <a:t>client remains the </a:t>
            </a:r>
            <a:r>
              <a:rPr lang="en-US" sz="1800" dirty="0"/>
              <a:t>economic owner of the underlying non-financial asset</a:t>
            </a:r>
            <a:endParaRPr lang="en-US" sz="18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491385"/>
            <a:ext cx="900000" cy="900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C58D097-D70A-4B79-B4E3-414F75088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>
            <a:normAutofit fontScale="90000"/>
          </a:bodyPr>
          <a:lstStyle/>
          <a:p>
            <a:r>
              <a:rPr lang="en-US" sz="2000" dirty="0">
                <a:solidFill>
                  <a:srgbClr val="009CDE"/>
                </a:solidFill>
              </a:rPr>
              <a:t>Economic ownership of non-financial assets related to sales, lease, and equity financing which are legally owned by Islamic financial corporations</a:t>
            </a:r>
            <a:br>
              <a:rPr lang="en-US" sz="2000" dirty="0">
                <a:solidFill>
                  <a:srgbClr val="009CDE"/>
                </a:solidFill>
              </a:rPr>
            </a:br>
            <a:r>
              <a:rPr lang="en-US" sz="3100" dirty="0" smtClean="0"/>
              <a:t>Recommendations:</a:t>
            </a:r>
            <a:endParaRPr lang="en-US" sz="2000" dirty="0">
              <a:solidFill>
                <a:srgbClr val="009CD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748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C58D097-D70A-4B79-B4E3-414F75088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>
            <a:normAutofit fontScale="90000"/>
          </a:bodyPr>
          <a:lstStyle/>
          <a:p>
            <a:r>
              <a:rPr lang="en-US" sz="2000" dirty="0">
                <a:solidFill>
                  <a:srgbClr val="009CDE"/>
                </a:solidFill>
              </a:rPr>
              <a:t>Economic ownership of non-financial assets related to sales, lease, and equity financing which are legally owned by Islamic financial corporations</a:t>
            </a:r>
            <a:br>
              <a:rPr lang="en-US" sz="2000" dirty="0">
                <a:solidFill>
                  <a:srgbClr val="009CDE"/>
                </a:solidFill>
              </a:rPr>
            </a:br>
            <a:r>
              <a:rPr lang="en-US" sz="3100" dirty="0"/>
              <a:t>Results of global consultation:</a:t>
            </a:r>
            <a:endParaRPr lang="en-US" sz="2000" dirty="0">
              <a:solidFill>
                <a:srgbClr val="009CDE"/>
              </a:solidFill>
            </a:endParaRPr>
          </a:p>
        </p:txBody>
      </p:sp>
      <p:graphicFrame>
        <p:nvGraphicFramePr>
          <p:cNvPr id="5" name="Graphique 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076056"/>
              </p:ext>
            </p:extLst>
          </p:nvPr>
        </p:nvGraphicFramePr>
        <p:xfrm>
          <a:off x="1239839" y="1989000"/>
          <a:ext cx="9715500" cy="3868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491385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7938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BF39B5-B7AD-4B0C-9470-C627CB4871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lvl="1">
              <a:spcAft>
                <a:spcPts val="600"/>
              </a:spcAft>
            </a:pPr>
            <a:r>
              <a:rPr lang="en-US" sz="1800" b="1" dirty="0" smtClean="0">
                <a:solidFill>
                  <a:srgbClr val="F2A900"/>
                </a:solidFill>
              </a:rPr>
              <a:t>(issue 5.1) </a:t>
            </a:r>
            <a:r>
              <a:rPr lang="en-US" sz="1800" dirty="0" smtClean="0"/>
              <a:t>The GN recommends </a:t>
            </a:r>
            <a:r>
              <a:rPr lang="en-US" sz="1800" dirty="0"/>
              <a:t>that the FISIM formula </a:t>
            </a:r>
            <a:r>
              <a:rPr lang="en-US" sz="1800" dirty="0" smtClean="0"/>
              <a:t>should </a:t>
            </a:r>
            <a:r>
              <a:rPr lang="en-US" sz="1800" dirty="0"/>
              <a:t>be used to calculate the financial intermediation services provided by Islamic deposit-taking corporations (option 1</a:t>
            </a:r>
            <a:r>
              <a:rPr lang="en-US" sz="1800" dirty="0" smtClean="0"/>
              <a:t>)</a:t>
            </a:r>
          </a:p>
          <a:p>
            <a:pPr lvl="2">
              <a:spcAft>
                <a:spcPts val="600"/>
              </a:spcAft>
            </a:pPr>
            <a:r>
              <a:rPr lang="en-US" sz="1800" dirty="0" smtClean="0"/>
              <a:t>rejecting </a:t>
            </a:r>
            <a:r>
              <a:rPr lang="en-US" sz="1800" dirty="0"/>
              <a:t>option 2 that considers the concept of FISIM not relevant to Islamic deposit-taking corporations and suggesting alternative measure </a:t>
            </a:r>
            <a:r>
              <a:rPr lang="en-US" sz="1800" dirty="0" smtClean="0"/>
              <a:t>for financial </a:t>
            </a:r>
            <a:r>
              <a:rPr lang="en-US" sz="1800" dirty="0"/>
              <a:t>intermediation services (</a:t>
            </a:r>
            <a:r>
              <a:rPr lang="en-US" sz="1800" dirty="0" smtClean="0"/>
              <a:t>sum </a:t>
            </a:r>
            <a:r>
              <a:rPr lang="en-US" sz="1800" dirty="0"/>
              <a:t>of income on </a:t>
            </a:r>
            <a:r>
              <a:rPr lang="en-US" sz="1800" dirty="0" smtClean="0"/>
              <a:t>loan-like </a:t>
            </a:r>
            <a:r>
              <a:rPr lang="en-US" sz="1800" dirty="0"/>
              <a:t>instruments less distributions </a:t>
            </a:r>
            <a:r>
              <a:rPr lang="en-US" sz="1800" dirty="0" smtClean="0"/>
              <a:t>paid on deposit-like </a:t>
            </a:r>
            <a:r>
              <a:rPr lang="en-US" sz="1800" dirty="0"/>
              <a:t>instruments)</a:t>
            </a:r>
            <a:endParaRPr lang="en-US" sz="1800" dirty="0" smtClean="0"/>
          </a:p>
          <a:p>
            <a:pPr lvl="1">
              <a:spcAft>
                <a:spcPts val="600"/>
              </a:spcAft>
            </a:pPr>
            <a:r>
              <a:rPr lang="en-US" sz="1800" b="1" dirty="0">
                <a:solidFill>
                  <a:srgbClr val="F2A900"/>
                </a:solidFill>
              </a:rPr>
              <a:t>(issue 5.3) </a:t>
            </a:r>
            <a:r>
              <a:rPr lang="en-US" sz="1800" dirty="0"/>
              <a:t>The GN recommends to </a:t>
            </a:r>
            <a:r>
              <a:rPr lang="en-US" sz="1800" dirty="0"/>
              <a:t>use </a:t>
            </a:r>
            <a:r>
              <a:rPr lang="en-US" sz="1800" u="sng" dirty="0"/>
              <a:t>total deposits </a:t>
            </a:r>
            <a:r>
              <a:rPr lang="en-US" sz="1800" dirty="0"/>
              <a:t>and </a:t>
            </a:r>
            <a:r>
              <a:rPr lang="en-US" sz="1800" u="sng" dirty="0"/>
              <a:t>total loans </a:t>
            </a:r>
            <a:r>
              <a:rPr lang="en-US" sz="1800" dirty="0"/>
              <a:t>rather than the more complex instrument-by-instrument approach to calculate Islamic FISIM.</a:t>
            </a:r>
          </a:p>
          <a:p>
            <a:pPr lvl="1">
              <a:spcAft>
                <a:spcPts val="600"/>
              </a:spcAft>
            </a:pPr>
            <a:r>
              <a:rPr lang="en-US" sz="1800" b="1" dirty="0">
                <a:solidFill>
                  <a:srgbClr val="F2A900"/>
                </a:solidFill>
              </a:rPr>
              <a:t>(issue 5.4) </a:t>
            </a:r>
            <a:r>
              <a:rPr lang="en-US" sz="1800" dirty="0"/>
              <a:t>The GN recommends that separate reference rates should be applied for each currency involved in </a:t>
            </a:r>
            <a:r>
              <a:rPr lang="en-US" sz="1800" u="sng" dirty="0" smtClean="0"/>
              <a:t>cross-border </a:t>
            </a:r>
            <a:r>
              <a:rPr lang="en-US" sz="1800" dirty="0" smtClean="0"/>
              <a:t>Islamic </a:t>
            </a:r>
            <a:r>
              <a:rPr lang="en-US" sz="1800" dirty="0"/>
              <a:t>deposits and loans</a:t>
            </a:r>
          </a:p>
          <a:p>
            <a:pPr lvl="1">
              <a:spcAft>
                <a:spcPts val="600"/>
              </a:spcAft>
            </a:pPr>
            <a:r>
              <a:rPr lang="en-US" sz="1800" b="1" dirty="0">
                <a:solidFill>
                  <a:srgbClr val="F2A900"/>
                </a:solidFill>
              </a:rPr>
              <a:t>(issue 5.5) </a:t>
            </a:r>
            <a:r>
              <a:rPr lang="en-US" sz="1800" dirty="0"/>
              <a:t>The GN </a:t>
            </a:r>
            <a:r>
              <a:rPr lang="en-US" sz="1800" dirty="0" smtClean="0"/>
              <a:t>recommends </a:t>
            </a:r>
            <a:r>
              <a:rPr lang="en-US" sz="1800" dirty="0"/>
              <a:t>to use the same terminology recommended on the issue on the terminology for investment income for Islamic deposits, loans and debt securities, for consistency</a:t>
            </a:r>
          </a:p>
          <a:p>
            <a:pPr lvl="1">
              <a:spcAft>
                <a:spcPts val="600"/>
              </a:spcAft>
            </a:pPr>
            <a:r>
              <a:rPr lang="en-US" sz="1800" b="1" dirty="0">
                <a:solidFill>
                  <a:srgbClr val="F2A900"/>
                </a:solidFill>
              </a:rPr>
              <a:t>(issue 5.6) </a:t>
            </a:r>
            <a:r>
              <a:rPr lang="en-US" sz="1800" dirty="0"/>
              <a:t>The GN recommends to invite economies to participate in </a:t>
            </a:r>
            <a:r>
              <a:rPr lang="en-US" sz="1800" u="sng" dirty="0"/>
              <a:t>empirical tests </a:t>
            </a:r>
            <a:r>
              <a:rPr lang="en-US" sz="1800" dirty="0"/>
              <a:t>on what reference rate(s) to use in the calculation of domestic and cross-border FISIM on Islamic deposits and loans, given the different views for issue 5.2</a:t>
            </a:r>
          </a:p>
          <a:p>
            <a:pPr marL="0" lvl="1" indent="0">
              <a:buNone/>
            </a:pPr>
            <a:endParaRPr lang="en-US" sz="18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6" t="9018" r="7435" b="10015"/>
          <a:stretch/>
        </p:blipFill>
        <p:spPr>
          <a:xfrm>
            <a:off x="180000" y="491386"/>
            <a:ext cx="900000" cy="868963"/>
          </a:xfrm>
          <a:prstGeom prst="rect">
            <a:avLst/>
          </a:prstGeom>
          <a:ln>
            <a:solidFill>
              <a:srgbClr val="86A8B9"/>
            </a:solidFill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C58D097-D70A-4B79-B4E3-414F75088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9CDE"/>
                </a:solidFill>
              </a:rPr>
              <a:t>Reference rates and terminology to calculate Islamic FISIM</a:t>
            </a:r>
            <a:br>
              <a:rPr lang="en-US" sz="2000" dirty="0">
                <a:solidFill>
                  <a:srgbClr val="009CDE"/>
                </a:solidFill>
              </a:rPr>
            </a:br>
            <a:r>
              <a:rPr lang="en-US" dirty="0" smtClean="0"/>
              <a:t>Recommendations (1)</a:t>
            </a:r>
            <a:endParaRPr lang="en-US" sz="1800" dirty="0">
              <a:solidFill>
                <a:srgbClr val="009CD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5656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C58D097-D70A-4B79-B4E3-414F75088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9CDE"/>
                </a:solidFill>
              </a:rPr>
              <a:t>Reference rates and terminology to calculate Islamic FISIM</a:t>
            </a:r>
            <a:br>
              <a:rPr lang="en-US" sz="2000" dirty="0">
                <a:solidFill>
                  <a:srgbClr val="009CDE"/>
                </a:solidFill>
              </a:rPr>
            </a:br>
            <a:r>
              <a:rPr lang="en-US" dirty="0"/>
              <a:t>Results of global </a:t>
            </a:r>
            <a:r>
              <a:rPr lang="en-US" dirty="0" smtClean="0"/>
              <a:t>consultation:</a:t>
            </a:r>
            <a:endParaRPr lang="en-US" sz="1800" dirty="0">
              <a:solidFill>
                <a:srgbClr val="009CDE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6" t="9018" r="7435" b="10015"/>
          <a:stretch/>
        </p:blipFill>
        <p:spPr>
          <a:xfrm>
            <a:off x="180000" y="491386"/>
            <a:ext cx="900000" cy="868963"/>
          </a:xfrm>
          <a:prstGeom prst="rect">
            <a:avLst/>
          </a:prstGeom>
          <a:ln>
            <a:solidFill>
              <a:srgbClr val="86A8B9"/>
            </a:solidFill>
          </a:ln>
        </p:spPr>
      </p:pic>
      <p:graphicFrame>
        <p:nvGraphicFramePr>
          <p:cNvPr id="9" name="Graphique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114039"/>
              </p:ext>
            </p:extLst>
          </p:nvPr>
        </p:nvGraphicFramePr>
        <p:xfrm>
          <a:off x="1239838" y="1469870"/>
          <a:ext cx="9715500" cy="4275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31149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BF39B5-B7AD-4B0C-9470-C627CB4871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en-US" sz="1800" b="1" dirty="0" smtClean="0">
                <a:solidFill>
                  <a:srgbClr val="F2A900"/>
                </a:solidFill>
              </a:rPr>
              <a:t>(</a:t>
            </a:r>
            <a:r>
              <a:rPr lang="en-US" sz="1800" b="1" dirty="0">
                <a:solidFill>
                  <a:srgbClr val="F2A900"/>
                </a:solidFill>
              </a:rPr>
              <a:t>issue </a:t>
            </a:r>
            <a:r>
              <a:rPr lang="en-US" sz="1800" b="1" dirty="0" smtClean="0">
                <a:solidFill>
                  <a:srgbClr val="F2A900"/>
                </a:solidFill>
              </a:rPr>
              <a:t>5.2) </a:t>
            </a:r>
            <a:r>
              <a:rPr lang="en-US" sz="1800" dirty="0" smtClean="0"/>
              <a:t>Which reference </a:t>
            </a:r>
            <a:r>
              <a:rPr lang="en-US" sz="1800" dirty="0"/>
              <a:t>rate to use </a:t>
            </a:r>
            <a:r>
              <a:rPr lang="en-US" sz="1800" dirty="0" smtClean="0"/>
              <a:t>if </a:t>
            </a:r>
            <a:r>
              <a:rPr lang="en-US" sz="1800" dirty="0"/>
              <a:t>the FISIM formula </a:t>
            </a:r>
            <a:r>
              <a:rPr lang="en-US" sz="1800" dirty="0" smtClean="0"/>
              <a:t>is to be used </a:t>
            </a:r>
            <a:r>
              <a:rPr lang="en-US" sz="1800" dirty="0"/>
              <a:t>to calculate </a:t>
            </a:r>
            <a:r>
              <a:rPr lang="en-US" sz="1800" dirty="0" smtClean="0"/>
              <a:t>the FISIM </a:t>
            </a:r>
            <a:r>
              <a:rPr lang="en-US" sz="1800" dirty="0"/>
              <a:t>on </a:t>
            </a:r>
            <a:r>
              <a:rPr lang="en-US" sz="1800" dirty="0" smtClean="0"/>
              <a:t>Islamic </a:t>
            </a:r>
            <a:r>
              <a:rPr lang="en-US" sz="1800" dirty="0"/>
              <a:t>deposits and </a:t>
            </a:r>
            <a:r>
              <a:rPr lang="en-US" sz="1800" dirty="0" smtClean="0"/>
              <a:t>loans.</a:t>
            </a:r>
            <a:br>
              <a:rPr lang="en-US" sz="1800" dirty="0" smtClean="0"/>
            </a:br>
            <a:r>
              <a:rPr lang="en-US" sz="1800" dirty="0" smtClean="0"/>
              <a:t>No agreement reached as various arguments support divergent views of members:</a:t>
            </a:r>
          </a:p>
          <a:p>
            <a:pPr lvl="2"/>
            <a:r>
              <a:rPr lang="en-US" sz="1800" dirty="0" smtClean="0"/>
              <a:t>For option1 (Only </a:t>
            </a:r>
            <a:r>
              <a:rPr lang="en-US" sz="1800" dirty="0"/>
              <a:t>one unique reference rate is recognized for conventional and Islamic </a:t>
            </a:r>
            <a:r>
              <a:rPr lang="en-US" sz="1800" dirty="0" smtClean="0"/>
              <a:t>FISIM), the reference </a:t>
            </a:r>
            <a:r>
              <a:rPr lang="en-US" sz="1800" dirty="0"/>
              <a:t>rate is a service-free rate </a:t>
            </a:r>
            <a:r>
              <a:rPr lang="en-US" sz="1800" dirty="0" smtClean="0"/>
              <a:t>and unique one that’s used </a:t>
            </a:r>
            <a:r>
              <a:rPr lang="en-US" sz="1800" dirty="0"/>
              <a:t>to derive the SNA interest and FISIM on conventional deposits and loans with varying characteristics</a:t>
            </a:r>
            <a:endParaRPr lang="en-US" sz="1800" dirty="0" smtClean="0"/>
          </a:p>
          <a:p>
            <a:pPr lvl="2"/>
            <a:r>
              <a:rPr lang="en-US" sz="1800" dirty="0" smtClean="0"/>
              <a:t>For option 2 (One </a:t>
            </a:r>
            <a:r>
              <a:rPr lang="en-US" sz="1800" dirty="0"/>
              <a:t>unique reference rate is recognized, with the explicit recognition of different risk profiles for Islamic deposit-taking </a:t>
            </a:r>
            <a:r>
              <a:rPr lang="en-US" sz="1800" dirty="0" smtClean="0"/>
              <a:t>corporations</a:t>
            </a:r>
            <a:r>
              <a:rPr lang="en-US" sz="1800" dirty="0"/>
              <a:t>), </a:t>
            </a:r>
            <a:r>
              <a:rPr lang="en-US" sz="1800" dirty="0" smtClean="0"/>
              <a:t>this will </a:t>
            </a:r>
            <a:r>
              <a:rPr lang="en-US" sz="1800" dirty="0"/>
              <a:t>provide flexibility to consider the </a:t>
            </a:r>
            <a:r>
              <a:rPr lang="en-US" sz="1800" dirty="0" smtClean="0"/>
              <a:t>variance between </a:t>
            </a:r>
            <a:r>
              <a:rPr lang="en-US" sz="1800" dirty="0"/>
              <a:t>conventional and Islamic </a:t>
            </a:r>
            <a:r>
              <a:rPr lang="en-US" sz="1800" dirty="0" smtClean="0"/>
              <a:t>finance arising from the differences in their financing arrangements</a:t>
            </a:r>
          </a:p>
          <a:p>
            <a:pPr lvl="2"/>
            <a:r>
              <a:rPr lang="en-US" sz="1800" dirty="0" smtClean="0"/>
              <a:t>For option 3 (Different </a:t>
            </a:r>
            <a:r>
              <a:rPr lang="en-US" sz="1800" dirty="0"/>
              <a:t>reference rates are recognized for conventional and Islamic </a:t>
            </a:r>
            <a:r>
              <a:rPr lang="en-US" sz="1800" dirty="0" smtClean="0"/>
              <a:t>FISIM</a:t>
            </a:r>
            <a:r>
              <a:rPr lang="en-US" sz="1800" dirty="0"/>
              <a:t>), because the Islamic activity </a:t>
            </a:r>
            <a:r>
              <a:rPr lang="en-US" sz="1800" dirty="0" smtClean="0"/>
              <a:t>tend to be </a:t>
            </a:r>
            <a:r>
              <a:rPr lang="en-US" sz="1800" dirty="0"/>
              <a:t>limited to </a:t>
            </a:r>
            <a:r>
              <a:rPr lang="en-US" sz="1800" dirty="0" smtClean="0"/>
              <a:t>an </a:t>
            </a:r>
            <a:r>
              <a:rPr lang="en-US" sz="1800" dirty="0"/>
              <a:t>Islamic finance subsector comprising entities that seek to deposit in Islamic banks and choose </a:t>
            </a:r>
            <a:r>
              <a:rPr lang="en-US" sz="1800" dirty="0" smtClean="0"/>
              <a:t>to </a:t>
            </a:r>
            <a:r>
              <a:rPr lang="en-US" sz="1800" dirty="0"/>
              <a:t>obtain </a:t>
            </a:r>
            <a:r>
              <a:rPr lang="en-US" sz="1800" dirty="0" err="1"/>
              <a:t>Shari’ah</a:t>
            </a:r>
            <a:r>
              <a:rPr lang="en-US" sz="1800" dirty="0"/>
              <a:t>-compliant </a:t>
            </a:r>
            <a:r>
              <a:rPr lang="en-US" sz="1800" dirty="0" smtClean="0"/>
              <a:t>financing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6" t="9018" r="7435" b="10015"/>
          <a:stretch/>
        </p:blipFill>
        <p:spPr>
          <a:xfrm>
            <a:off x="180000" y="491386"/>
            <a:ext cx="900000" cy="868963"/>
          </a:xfrm>
          <a:prstGeom prst="rect">
            <a:avLst/>
          </a:prstGeom>
          <a:ln>
            <a:solidFill>
              <a:srgbClr val="86A8B9"/>
            </a:solidFill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C58D097-D70A-4B79-B4E3-414F75088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9CDE"/>
                </a:solidFill>
              </a:rPr>
              <a:t>Reference rates and terminology to calculate Islamic FISIM</a:t>
            </a:r>
            <a:br>
              <a:rPr lang="en-US" sz="2000" dirty="0">
                <a:solidFill>
                  <a:srgbClr val="009CDE"/>
                </a:solidFill>
              </a:rPr>
            </a:br>
            <a:r>
              <a:rPr lang="en-US" dirty="0" smtClean="0"/>
              <a:t>Recommendations (2)</a:t>
            </a:r>
            <a:endParaRPr lang="en-US" sz="1800" dirty="0">
              <a:solidFill>
                <a:srgbClr val="009CD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209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C58D097-D70A-4B79-B4E3-414F75088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9CDE"/>
                </a:solidFill>
              </a:rPr>
              <a:t>Reference rates and terminology to calculate Islamic FISIM</a:t>
            </a:r>
            <a:br>
              <a:rPr lang="en-US" sz="2000" dirty="0">
                <a:solidFill>
                  <a:srgbClr val="009CDE"/>
                </a:solidFill>
              </a:rPr>
            </a:br>
            <a:r>
              <a:rPr lang="en-US" dirty="0"/>
              <a:t>Results of global </a:t>
            </a:r>
            <a:r>
              <a:rPr lang="en-US" dirty="0" smtClean="0"/>
              <a:t>consultation:</a:t>
            </a:r>
            <a:endParaRPr lang="en-US" sz="1800" dirty="0">
              <a:solidFill>
                <a:srgbClr val="009CDE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6" t="9018" r="7435" b="10015"/>
          <a:stretch/>
        </p:blipFill>
        <p:spPr>
          <a:xfrm>
            <a:off x="180000" y="491386"/>
            <a:ext cx="900000" cy="868963"/>
          </a:xfrm>
          <a:prstGeom prst="rect">
            <a:avLst/>
          </a:prstGeom>
          <a:ln>
            <a:solidFill>
              <a:srgbClr val="86A8B9"/>
            </a:solidFill>
          </a:ln>
        </p:spPr>
      </p:pic>
      <p:graphicFrame>
        <p:nvGraphicFramePr>
          <p:cNvPr id="6" name="Graphique 1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4102761"/>
              </p:ext>
            </p:extLst>
          </p:nvPr>
        </p:nvGraphicFramePr>
        <p:xfrm>
          <a:off x="1693428" y="1894385"/>
          <a:ext cx="7674859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180000" y="4774385"/>
            <a:ext cx="116295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1400" dirty="0">
                <a:solidFill>
                  <a:srgbClr val="FF0000"/>
                </a:solidFill>
              </a:rPr>
              <a:t>Option1: </a:t>
            </a:r>
            <a:r>
              <a:rPr lang="en-US" sz="1400" dirty="0"/>
              <a:t>Only one unique reference rate is recognized for conventional and Islamic FISIM</a:t>
            </a:r>
          </a:p>
          <a:p>
            <a:pPr lvl="2"/>
            <a:r>
              <a:rPr lang="en-US" sz="1400" dirty="0">
                <a:solidFill>
                  <a:srgbClr val="FF0000"/>
                </a:solidFill>
              </a:rPr>
              <a:t>Option 2:</a:t>
            </a:r>
            <a:r>
              <a:rPr lang="en-US" sz="1400" dirty="0"/>
              <a:t> One unique reference rate is recognized, with the explicit recognition of different risk profiles for Islamic deposit-taking corporations</a:t>
            </a:r>
          </a:p>
          <a:p>
            <a:pPr lvl="2"/>
            <a:r>
              <a:rPr lang="en-US" sz="1400" dirty="0">
                <a:solidFill>
                  <a:srgbClr val="FF0000"/>
                </a:solidFill>
              </a:rPr>
              <a:t>Option 3:</a:t>
            </a:r>
            <a:r>
              <a:rPr lang="en-US" sz="1400" dirty="0"/>
              <a:t> Different reference rates are recognized for conventional and Islamic FISIM</a:t>
            </a:r>
          </a:p>
        </p:txBody>
      </p:sp>
    </p:spTree>
    <p:extLst>
      <p:ext uri="{BB962C8B-B14F-4D97-AF65-F5344CB8AC3E}">
        <p14:creationId xmlns:p14="http://schemas.microsoft.com/office/powerpoint/2010/main" val="9288069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IMF Colors V2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2A900"/>
      </a:accent2>
      <a:accent3>
        <a:srgbClr val="8030A7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SPR_PresentationTemplate-General" id="{D8309B28-5908-4C41-A85B-D6D9C0DDD4BE}" vid="{E08A752A-43DA-6749-9B9F-6730B3D1F1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IMF-STA_PresentationTemplate-General</Template>
  <TotalTime>734</TotalTime>
  <Words>1243</Words>
  <Application>Microsoft Office PowerPoint</Application>
  <PresentationFormat>Widescreen</PresentationFormat>
  <Paragraphs>104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Adobe Gothic Std B</vt:lpstr>
      <vt:lpstr>Arial Unicode MS</vt:lpstr>
      <vt:lpstr>.HelveticaNeueDeskInterface-Regular</vt:lpstr>
      <vt:lpstr>Arial</vt:lpstr>
      <vt:lpstr>Arial Black</vt:lpstr>
      <vt:lpstr>ArialMT</vt:lpstr>
      <vt:lpstr>Calibri</vt:lpstr>
      <vt:lpstr>Candara</vt:lpstr>
      <vt:lpstr>Lucida Grande</vt:lpstr>
      <vt:lpstr>LucidaGrande</vt:lpstr>
      <vt:lpstr>Times New Roman</vt:lpstr>
      <vt:lpstr>Wingdings</vt:lpstr>
      <vt:lpstr>Custom Design</vt:lpstr>
      <vt:lpstr>PowerPoint Presentation</vt:lpstr>
      <vt:lpstr>IFTT research topics</vt:lpstr>
      <vt:lpstr>Summary of the results of the global consultation on Economic ownership, FISIM and Islamic insurance issues</vt:lpstr>
      <vt:lpstr>Economic ownership of non-financial assets related to sales, lease, and equity financing which are legally owned by Islamic financial corporations Recommendations:</vt:lpstr>
      <vt:lpstr>Economic ownership of non-financial assets related to sales, lease, and equity financing which are legally owned by Islamic financial corporations Results of global consultation:</vt:lpstr>
      <vt:lpstr>Reference rates and terminology to calculate Islamic FISIM Recommendations (1)</vt:lpstr>
      <vt:lpstr>Reference rates and terminology to calculate Islamic FISIM Results of global consultation:</vt:lpstr>
      <vt:lpstr>Reference rates and terminology to calculate Islamic FISIM Recommendations (2)</vt:lpstr>
      <vt:lpstr>Reference rates and terminology to calculate Islamic FISIM Results of global consultation:</vt:lpstr>
      <vt:lpstr>Islamic insurance (takaful and retakaful) Recommendations:</vt:lpstr>
      <vt:lpstr>Islamic insurance (takaful and retakaful) Results of global consultation: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visually integrated Fund</dc:title>
  <dc:creator>Angulo, Emma</dc:creator>
  <cp:lastModifiedBy>AMINEH KHASEEB</cp:lastModifiedBy>
  <cp:revision>89</cp:revision>
  <cp:lastPrinted>2022-03-15T07:10:52Z</cp:lastPrinted>
  <dcterms:created xsi:type="dcterms:W3CDTF">2019-04-02T14:28:19Z</dcterms:created>
  <dcterms:modified xsi:type="dcterms:W3CDTF">2022-03-15T07:38:07Z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eDOCS AutoSave">
    <vt:lpwstr/>
  </property>
</Properties>
</file>