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2.jpeg" ContentType="image/jpeg"/>
  <Override PartName="/ppt/media/image3.jpeg" ContentType="image/jpeg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4.jpeg" ContentType="image/jpeg"/>
  <Override PartName="/ppt/media/image5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</p:sldIdLst>
  <p:sldSz cx="9144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 b="def" i="def"/>
      <a:tcStyle>
        <a:tcBdr/>
        <a:fill>
          <a:solidFill>
            <a:srgbClr val="E9EFF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slide" Target="slides/slide42.xml"/><Relationship Id="rId50" Type="http://schemas.openxmlformats.org/officeDocument/2006/relationships/slide" Target="slides/slide43.xml"/><Relationship Id="rId51" Type="http://schemas.openxmlformats.org/officeDocument/2006/relationships/slide" Target="slides/slide44.xml"/><Relationship Id="rId52" Type="http://schemas.openxmlformats.org/officeDocument/2006/relationships/slide" Target="slides/slide45.xml"/><Relationship Id="rId53" Type="http://schemas.openxmlformats.org/officeDocument/2006/relationships/slide" Target="slides/slide4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2" name="Shape 11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</Relationships>
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2" name="Shape 152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Health risk and crisis management requires other kind of statistics, epidemiology will play a role. Existing official statistics smaller immediate role apart from health statistics.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Shape 13"/>
          <p:cNvSpPr/>
          <p:nvPr>
            <p:ph type="title"/>
          </p:nvPr>
        </p:nvSpPr>
        <p:spPr>
          <a:xfrm>
            <a:off x="685800" y="1976889"/>
            <a:ext cx="7772400" cy="1354140"/>
          </a:xfrm>
          <a:prstGeom prst="rect">
            <a:avLst/>
          </a:prstGeom>
        </p:spPr>
        <p:txBody>
          <a:bodyPr/>
          <a:lstStyle>
            <a:lvl1pPr algn="ctr">
              <a:defRPr b="1" sz="40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نص إفتراض</a:t>
            </a:r>
          </a:p>
        </p:txBody>
      </p:sp>
      <p:sp>
        <p:nvSpPr>
          <p:cNvPr id="14" name="Shape 14"/>
          <p:cNvSpPr/>
          <p:nvPr>
            <p:ph type="body" sz="quarter" idx="1"/>
          </p:nvPr>
        </p:nvSpPr>
        <p:spPr>
          <a:xfrm>
            <a:off x="1143000" y="3745479"/>
            <a:ext cx="6858000" cy="165576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 marL="0" indent="0" algn="ctr">
              <a:buSzTx/>
              <a:buFontTx/>
              <a:buNone/>
              <a:defRPr sz="2500"/>
            </a:lvl1pPr>
          </a:lstStyle>
          <a:p>
            <a:pPr/>
            <a:r>
              <a:t>نص إفتراضي</a:t>
            </a:r>
          </a:p>
        </p:txBody>
      </p:sp>
      <p:sp>
        <p:nvSpPr>
          <p:cNvPr id="15" name="Shape 1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/>
          <p:nvPr>
            <p:ph type="title"/>
          </p:nvPr>
        </p:nvSpPr>
        <p:spPr>
          <a:xfrm>
            <a:off x="628650" y="365125"/>
            <a:ext cx="7886700" cy="1325564"/>
          </a:xfrm>
          <a:prstGeom prst="rect">
            <a:avLst/>
          </a:prstGeom>
        </p:spPr>
        <p:txBody>
          <a:bodyPr anchor="ctr"/>
          <a:lstStyle>
            <a:lvl1pPr algn="l">
              <a:defRPr sz="4400"/>
            </a:lvl1pPr>
          </a:lstStyle>
          <a:p>
            <a:pPr/>
            <a:r>
              <a:t>Click to edit Master title style</a:t>
            </a:r>
          </a:p>
        </p:txBody>
      </p:sp>
      <p:sp>
        <p:nvSpPr>
          <p:cNvPr id="95" name="Shape 95"/>
          <p:cNvSpPr/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96" name="Shape 9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/>
          <p:nvPr>
            <p:ph type="title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anchor="ctr"/>
          <a:lstStyle>
            <a:lvl1pPr algn="l">
              <a:defRPr sz="4400"/>
            </a:lvl1pPr>
          </a:lstStyle>
          <a:p>
            <a:pPr/>
            <a:r>
              <a:t>Click to edit Master title style</a:t>
            </a:r>
          </a:p>
        </p:txBody>
      </p:sp>
      <p:sp>
        <p:nvSpPr>
          <p:cNvPr id="104" name="Shape 104"/>
          <p:cNvSpPr/>
          <p:nvPr>
            <p:ph type="body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05" name="Shape 10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" name="Shape 23"/>
          <p:cNvSpPr/>
          <p:nvPr>
            <p:ph type="body" sz="quarter" idx="1"/>
          </p:nvPr>
        </p:nvSpPr>
        <p:spPr>
          <a:xfrm>
            <a:off x="4881562" y="365125"/>
            <a:ext cx="3633788" cy="43271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 marL="0" indent="0" algn="r">
              <a:buSzTx/>
              <a:buFontTx/>
              <a:buNone/>
              <a:defRPr b="1"/>
            </a:lvl1pPr>
          </a:lstStyle>
          <a:p>
            <a:pPr/>
            <a:r>
              <a:t>العنوان  -  نص إفتراضي </a:t>
            </a:r>
          </a:p>
        </p:txBody>
      </p:sp>
      <p:sp>
        <p:nvSpPr>
          <p:cNvPr id="24" name="Shape 24"/>
          <p:cNvSpPr/>
          <p:nvPr>
            <p:ph type="body" idx="13"/>
          </p:nvPr>
        </p:nvSpPr>
        <p:spPr>
          <a:xfrm>
            <a:off x="628650" y="1028700"/>
            <a:ext cx="7886700" cy="5037138"/>
          </a:xfrm>
          <a:prstGeom prst="rect">
            <a:avLst/>
          </a:prstGeom>
        </p:spPr>
        <p:txBody>
          <a:bodyPr/>
          <a:lstStyle/>
          <a:p>
            <a:pPr algn="r">
              <a:defRPr b="1" sz="2000">
                <a:latin typeface="Times New Roman"/>
                <a:ea typeface="Times New Roman"/>
                <a:cs typeface="Times New Roman"/>
                <a:sym typeface="Times New Roman"/>
              </a:defRPr>
            </a:pPr>
          </a:p>
        </p:txBody>
      </p:sp>
      <p:sp>
        <p:nvSpPr>
          <p:cNvPr id="25" name="Shape 2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نص إفتراضي</a:t>
            </a:r>
          </a:p>
        </p:txBody>
      </p:sp>
      <p:sp>
        <p:nvSpPr>
          <p:cNvPr id="33" name="Shape 3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/>
          <p:nvPr>
            <p:ph type="title"/>
          </p:nvPr>
        </p:nvSpPr>
        <p:spPr>
          <a:xfrm>
            <a:off x="628650" y="365125"/>
            <a:ext cx="7886700" cy="1325564"/>
          </a:xfrm>
          <a:prstGeom prst="rect">
            <a:avLst/>
          </a:prstGeom>
        </p:spPr>
        <p:txBody>
          <a:bodyPr anchor="ctr"/>
          <a:lstStyle>
            <a:lvl1pPr algn="l">
              <a:defRPr sz="4400"/>
            </a:lvl1pPr>
          </a:lstStyle>
          <a:p>
            <a:pPr/>
            <a:r>
              <a:t>Click to edit Master title style</a:t>
            </a:r>
          </a:p>
        </p:txBody>
      </p:sp>
      <p:sp>
        <p:nvSpPr>
          <p:cNvPr id="41" name="Shape 41"/>
          <p:cNvSpPr/>
          <p:nvPr>
            <p:ph type="body"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2" name="Shape 42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/>
          <p:nvPr>
            <p:ph type="title"/>
          </p:nvPr>
        </p:nvSpPr>
        <p:spPr>
          <a:xfrm>
            <a:off x="629841" y="365125"/>
            <a:ext cx="7886701" cy="1325564"/>
          </a:xfrm>
          <a:prstGeom prst="rect">
            <a:avLst/>
          </a:prstGeom>
        </p:spPr>
        <p:txBody>
          <a:bodyPr anchor="ctr"/>
          <a:lstStyle>
            <a:lvl1pPr algn="l">
              <a:defRPr sz="4400"/>
            </a:lvl1pPr>
          </a:lstStyle>
          <a:p>
            <a:pPr/>
            <a:r>
              <a:t>Click to edit Master title style</a:t>
            </a:r>
          </a:p>
        </p:txBody>
      </p:sp>
      <p:sp>
        <p:nvSpPr>
          <p:cNvPr id="50" name="Shape 50"/>
          <p:cNvSpPr/>
          <p:nvPr>
            <p:ph type="body" sz="quarter" idx="1"/>
          </p:nvPr>
        </p:nvSpPr>
        <p:spPr>
          <a:xfrm>
            <a:off x="629841" y="1681163"/>
            <a:ext cx="3868341" cy="82391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anchor="b"/>
          <a:lstStyle>
            <a:lvl1pPr marL="0" indent="0">
              <a:buSzTx/>
              <a:buFontTx/>
              <a:buNone/>
              <a:defRPr b="1" sz="2400"/>
            </a:lvl1pPr>
          </a:lstStyle>
          <a:p>
            <a:pPr/>
            <a:r>
              <a:t>Click to edit Master text styles</a:t>
            </a:r>
          </a:p>
        </p:txBody>
      </p:sp>
      <p:sp>
        <p:nvSpPr>
          <p:cNvPr id="51" name="Shape 51"/>
          <p:cNvSpPr/>
          <p:nvPr>
            <p:ph type="body" sz="quarter" idx="13"/>
          </p:nvPr>
        </p:nvSpPr>
        <p:spPr>
          <a:xfrm>
            <a:off x="4629149" y="1681163"/>
            <a:ext cx="3887393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b="1" sz="2400"/>
            </a:pPr>
          </a:p>
        </p:txBody>
      </p:sp>
      <p:sp>
        <p:nvSpPr>
          <p:cNvPr id="52" name="Shape 52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/>
          <p:nvPr>
            <p:ph type="title"/>
          </p:nvPr>
        </p:nvSpPr>
        <p:spPr>
          <a:xfrm>
            <a:off x="628650" y="365125"/>
            <a:ext cx="7886700" cy="1325564"/>
          </a:xfrm>
          <a:prstGeom prst="rect">
            <a:avLst/>
          </a:prstGeom>
        </p:spPr>
        <p:txBody>
          <a:bodyPr anchor="ctr"/>
          <a:lstStyle>
            <a:lvl1pPr algn="l">
              <a:defRPr sz="4400"/>
            </a:lvl1pPr>
          </a:lstStyle>
          <a:p>
            <a:pPr/>
            <a:r>
              <a:t>Click to edit Master title style</a:t>
            </a:r>
          </a:p>
        </p:txBody>
      </p:sp>
      <p:sp>
        <p:nvSpPr>
          <p:cNvPr id="60" name="Shape 6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/>
          <a:lstStyle>
            <a:lvl1pPr algn="l">
              <a:defRPr sz="3200"/>
            </a:lvl1pPr>
          </a:lstStyle>
          <a:p>
            <a:pPr/>
            <a:r>
              <a:t>Click to edit Master title style</a:t>
            </a:r>
          </a:p>
        </p:txBody>
      </p:sp>
      <p:sp>
        <p:nvSpPr>
          <p:cNvPr id="75" name="Shape 75"/>
          <p:cNvSpPr/>
          <p:nvPr>
            <p:ph type="body" sz="half" idx="1"/>
          </p:nvPr>
        </p:nvSpPr>
        <p:spPr>
          <a:xfrm>
            <a:off x="3887391" y="987425"/>
            <a:ext cx="4629151" cy="487362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pPr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76" name="Shape 76"/>
          <p:cNvSpPr/>
          <p:nvPr>
            <p:ph type="body" sz="quarter" idx="13"/>
          </p:nvPr>
        </p:nvSpPr>
        <p:spPr>
          <a:xfrm>
            <a:off x="629840" y="2057400"/>
            <a:ext cx="2949180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</a:p>
        </p:txBody>
      </p:sp>
      <p:sp>
        <p:nvSpPr>
          <p:cNvPr id="77" name="Shape 77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/>
          <a:lstStyle>
            <a:lvl1pPr algn="l">
              <a:defRPr sz="3200"/>
            </a:lvl1pPr>
          </a:lstStyle>
          <a:p>
            <a:pPr/>
            <a:r>
              <a:t>Click to edit Master title style</a:t>
            </a:r>
          </a:p>
        </p:txBody>
      </p:sp>
      <p:sp>
        <p:nvSpPr>
          <p:cNvPr id="85" name="Shape 85"/>
          <p:cNvSpPr/>
          <p:nvPr>
            <p:ph type="pic" sz="half" idx="13"/>
          </p:nvPr>
        </p:nvSpPr>
        <p:spPr>
          <a:xfrm>
            <a:off x="3887391" y="987425"/>
            <a:ext cx="4629151" cy="4873626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body" sz="quarter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 marL="0" indent="0">
              <a:buSzTx/>
              <a:buFontTx/>
              <a:buNone/>
              <a:defRPr sz="1600"/>
            </a:lvl1pPr>
          </a:lstStyle>
          <a:p>
            <a:pPr/>
            <a:r>
              <a:t>Click to edit Master text styles</a:t>
            </a:r>
          </a:p>
        </p:txBody>
      </p:sp>
      <p:sp>
        <p:nvSpPr>
          <p:cNvPr id="87" name="Shape 87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hape 3"/>
          <p:cNvSpPr/>
          <p:nvPr>
            <p:ph type="title"/>
          </p:nvPr>
        </p:nvSpPr>
        <p:spPr>
          <a:xfrm>
            <a:off x="155121" y="787173"/>
            <a:ext cx="7914597" cy="28527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/>
          <a:p>
            <a:pPr/>
            <a:r>
              <a:t>نص إفتراضي</a:t>
            </a:r>
          </a:p>
        </p:txBody>
      </p:sp>
      <p:sp>
        <p:nvSpPr>
          <p:cNvPr id="4" name="Shape 4"/>
          <p:cNvSpPr/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normAutofit fontScale="100000" lnSpcReduction="0"/>
          </a:bodyPr>
          <a:lstStyle/>
          <a:p>
            <a:pPr/>
          </a:p>
        </p:txBody>
      </p:sp>
      <p:sp>
        <p:nvSpPr>
          <p:cNvPr id="5" name="Shape 5"/>
          <p:cNvSpPr/>
          <p:nvPr>
            <p:ph type="sldNum" sz="quarter" idx="2"/>
          </p:nvPr>
        </p:nvSpPr>
        <p:spPr>
          <a:xfrm>
            <a:off x="8251368" y="6404293"/>
            <a:ext cx="263983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ransition xmlns:p14="http://schemas.microsoft.com/office/powerpoint/2010/main" spd="med" advClick="1"/>
  <p:txStyles>
    <p:titleStyle>
      <a:lvl1pPr marL="0" marR="0" indent="0" algn="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jpeg"/></Relationships>
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
</file>

<file path=ppt/slides/_rels/slide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2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
</file>

<file path=ppt/slides/_rels/slide2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
</file>

<file path=ppt/slides/_rels/slide3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
</file>

<file path=ppt/slides/_rels/slide3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3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
</file>

<file path=ppt/slides/_rels/slide3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4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4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4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4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4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4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4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covid-19-response.unstatshub.org/" TargetMode="External"/><Relationship Id="rId3" Type="http://schemas.openxmlformats.org/officeDocument/2006/relationships/hyperlink" Target="https://statswiki.unece.org/display/CCD2/Compilation+of+CPI+in+times+of+COVID-19" TargetMode="Externa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image4.png"/>
          <p:cNvPicPr>
            <a:picLocks noChangeAspect="1"/>
          </p:cNvPicPr>
          <p:nvPr/>
        </p:nvPicPr>
        <p:blipFill>
          <a:blip r:embed="rId2">
            <a:extLst/>
          </a:blip>
          <a:srcRect l="0" t="48179" r="0" b="0"/>
          <a:stretch>
            <a:fillRect/>
          </a:stretch>
        </p:blipFill>
        <p:spPr>
          <a:xfrm>
            <a:off x="0" y="1582419"/>
            <a:ext cx="9143883" cy="6705515"/>
          </a:xfrm>
          <a:prstGeom prst="rect">
            <a:avLst/>
          </a:prstGeom>
          <a:ln w="12700">
            <a:miter lim="400000"/>
          </a:ln>
        </p:spPr>
      </p:pic>
      <p:sp>
        <p:nvSpPr>
          <p:cNvPr id="115" name="Shape 115"/>
          <p:cNvSpPr/>
          <p:nvPr>
            <p:ph type="ctrTitle"/>
          </p:nvPr>
        </p:nvSpPr>
        <p:spPr>
          <a:xfrm>
            <a:off x="-1" y="427567"/>
            <a:ext cx="6163736" cy="926496"/>
          </a:xfrm>
          <a:prstGeom prst="rect">
            <a:avLst/>
          </a:prstGeom>
        </p:spPr>
        <p:txBody>
          <a:bodyPr/>
          <a:lstStyle/>
          <a:p>
            <a:pPr defTabSz="777240" rtl="1">
              <a:defRPr sz="3060"/>
            </a:pPr>
            <a:r>
              <a:t>استمرارية الأرقام القياسية لأسعار</a:t>
            </a:r>
          </a:p>
          <a:p>
            <a:pPr defTabSz="777240" rtl="1">
              <a:defRPr sz="3060"/>
            </a:pPr>
            <a:r>
              <a:t> المستهلك في دول مجلس التعاون</a:t>
            </a:r>
          </a:p>
        </p:txBody>
      </p:sp>
      <p:sp>
        <p:nvSpPr>
          <p:cNvPr id="116" name="Shape 116"/>
          <p:cNvSpPr/>
          <p:nvPr/>
        </p:nvSpPr>
        <p:spPr>
          <a:xfrm>
            <a:off x="479546" y="2005676"/>
            <a:ext cx="7934222" cy="8206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r">
              <a:defRPr sz="2100"/>
            </a:pPr>
            <a:r>
              <a:t>دورة تدريبية في جمع الأرقام القياسية لأسعار المستهلك أثناء الأزمات </a:t>
            </a:r>
            <a:br/>
            <a:r>
              <a:t>15 أبريل 2020م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image8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rot="20783108">
            <a:off x="116981" y="1427162"/>
            <a:ext cx="3819526" cy="40290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5" name="image9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898900" y="-105331"/>
            <a:ext cx="3810000" cy="405765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6" name="image10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 rot="1666220">
            <a:off x="5111750" y="3451225"/>
            <a:ext cx="3771900" cy="41719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type="body" sz="quarter" idx="1"/>
          </p:nvPr>
        </p:nvSpPr>
        <p:spPr>
          <a:xfrm>
            <a:off x="2667000" y="250825"/>
            <a:ext cx="5848351" cy="879475"/>
          </a:xfrm>
          <a:prstGeom prst="rect">
            <a:avLst/>
          </a:prstGeom>
        </p:spPr>
        <p:txBody>
          <a:bodyPr/>
          <a:lstStyle>
            <a:lvl1pPr rtl="1">
              <a:defRPr sz="4800"/>
            </a:lvl1pPr>
          </a:lstStyle>
          <a:p>
            <a:pPr/>
            <a:r>
              <a:t>تأثير كوفيد-19</a:t>
            </a:r>
          </a:p>
        </p:txBody>
      </p:sp>
      <p:sp>
        <p:nvSpPr>
          <p:cNvPr id="149" name="Shape 149"/>
          <p:cNvSpPr/>
          <p:nvPr>
            <p:ph type="body" idx="13"/>
          </p:nvPr>
        </p:nvSpPr>
        <p:spPr>
          <a:xfrm>
            <a:off x="628650" y="1473200"/>
            <a:ext cx="7886701" cy="5269757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algn="r" rtl="1">
              <a:defRPr b="1" sz="3600"/>
            </a:pPr>
            <a:r>
              <a:t>الآن الوباء هو الأهم</a:t>
            </a:r>
          </a:p>
          <a:p>
            <a:pPr algn="r" rtl="1">
              <a:defRPr b="1" sz="3600"/>
            </a:pPr>
            <a:r>
              <a:t>الإحصاءات سوف تصبح ذات صلة أكثر من قبل</a:t>
            </a:r>
          </a:p>
        </p:txBody>
      </p:sp>
      <p:pic>
        <p:nvPicPr>
          <p:cNvPr id="150" name="image11.jpeg" descr="Novel Coronavirus Information Center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40300" y="3777782"/>
            <a:ext cx="7663400" cy="260555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/>
          <p:nvPr>
            <p:ph type="body" sz="quarter" idx="1"/>
          </p:nvPr>
        </p:nvSpPr>
        <p:spPr>
          <a:xfrm>
            <a:off x="2667000" y="250825"/>
            <a:ext cx="5848351" cy="879475"/>
          </a:xfrm>
          <a:prstGeom prst="rect">
            <a:avLst/>
          </a:prstGeom>
        </p:spPr>
        <p:txBody>
          <a:bodyPr/>
          <a:lstStyle>
            <a:lvl1pPr rtl="1">
              <a:defRPr sz="4800"/>
            </a:lvl1pPr>
          </a:lstStyle>
          <a:p>
            <a:pPr/>
            <a:r>
              <a:t>تأثير كوفيد-19</a:t>
            </a:r>
          </a:p>
        </p:txBody>
      </p:sp>
      <p:sp>
        <p:nvSpPr>
          <p:cNvPr id="155" name="Shape 155"/>
          <p:cNvSpPr/>
          <p:nvPr>
            <p:ph type="body" idx="13"/>
          </p:nvPr>
        </p:nvSpPr>
        <p:spPr>
          <a:xfrm>
            <a:off x="628650" y="1473200"/>
            <a:ext cx="7886700" cy="459263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algn="r" rtl="1">
              <a:defRPr b="1" sz="3600"/>
            </a:pPr>
            <a:r>
              <a:t>سيكون للإحصاءات أهمية كبيرة في إعداد القرارات السياسية الصعبة</a:t>
            </a:r>
          </a:p>
          <a:p>
            <a:pPr algn="r" rtl="1">
              <a:defRPr b="1" sz="3600"/>
            </a:pPr>
            <a:r>
              <a:t>وبالمثل ، هناك حاجة إلى إحصاءات لمقاييس حول تأثير ذلك ، وكيفية عمل السياسات ، وما إلى ذلك!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/>
          <p:nvPr>
            <p:ph type="body" sz="quarter" idx="1"/>
          </p:nvPr>
        </p:nvSpPr>
        <p:spPr>
          <a:xfrm>
            <a:off x="2667000" y="250825"/>
            <a:ext cx="5848351" cy="879475"/>
          </a:xfrm>
          <a:prstGeom prst="rect">
            <a:avLst/>
          </a:prstGeom>
        </p:spPr>
        <p:txBody>
          <a:bodyPr/>
          <a:lstStyle>
            <a:lvl1pPr rtl="1">
              <a:defRPr sz="4800"/>
            </a:lvl1pPr>
          </a:lstStyle>
          <a:p>
            <a:pPr/>
            <a:r>
              <a:t>تأثير كوفيد-19</a:t>
            </a:r>
          </a:p>
        </p:txBody>
      </p:sp>
      <p:sp>
        <p:nvSpPr>
          <p:cNvPr id="158" name="Shape 158"/>
          <p:cNvSpPr/>
          <p:nvPr>
            <p:ph type="body" idx="13"/>
          </p:nvPr>
        </p:nvSpPr>
        <p:spPr>
          <a:xfrm>
            <a:off x="628650" y="1473200"/>
            <a:ext cx="7886700" cy="459263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algn="r" rtl="1">
              <a:defRPr b="1" sz="3600"/>
            </a:pPr>
            <a:r>
              <a:t>إجراءات سياسية</a:t>
            </a:r>
          </a:p>
          <a:p>
            <a:pPr algn="r" rtl="1">
              <a:defRPr b="1" sz="3600"/>
            </a:pPr>
            <a:r>
              <a:t>تقييد الحركة</a:t>
            </a:r>
          </a:p>
          <a:p>
            <a:pPr algn="r" rtl="1">
              <a:defRPr b="1" sz="3600"/>
            </a:pPr>
            <a:r>
              <a:t>الحجر الصحي والعزلة الاجتماعية والاقتصادية والبيئية</a:t>
            </a:r>
          </a:p>
          <a:p>
            <a:pPr algn="r" rtl="1">
              <a:defRPr b="1" sz="3600"/>
            </a:pPr>
            <a:r>
              <a:t>العنف المنزلي والبطالة والأمراض وفقدان سبل العيش والتغيرات البيئية ، ليست كلها سيئة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/>
          <p:nvPr>
            <p:ph type="body" sz="quarter" idx="1"/>
          </p:nvPr>
        </p:nvSpPr>
        <p:spPr>
          <a:xfrm>
            <a:off x="2667000" y="250825"/>
            <a:ext cx="5848351" cy="879475"/>
          </a:xfrm>
          <a:prstGeom prst="rect">
            <a:avLst/>
          </a:prstGeom>
        </p:spPr>
        <p:txBody>
          <a:bodyPr/>
          <a:lstStyle>
            <a:lvl1pPr rtl="1">
              <a:defRPr sz="4800"/>
            </a:lvl1pPr>
          </a:lstStyle>
          <a:p>
            <a:pPr/>
            <a:r>
              <a:t>تأثير كوفيد-19</a:t>
            </a:r>
          </a:p>
        </p:txBody>
      </p:sp>
      <p:pic>
        <p:nvPicPr>
          <p:cNvPr id="161" name="image12.png" descr="OECD CLIs show biggest monthly drop on record in most major economies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03250" y="1522412"/>
            <a:ext cx="8029828" cy="451008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/>
          <p:nvPr>
            <p:ph type="body" sz="quarter" idx="1"/>
          </p:nvPr>
        </p:nvSpPr>
        <p:spPr>
          <a:xfrm>
            <a:off x="2667000" y="250825"/>
            <a:ext cx="5848351" cy="879475"/>
          </a:xfrm>
          <a:prstGeom prst="rect">
            <a:avLst/>
          </a:prstGeom>
        </p:spPr>
        <p:txBody>
          <a:bodyPr/>
          <a:lstStyle>
            <a:lvl1pPr rtl="1">
              <a:defRPr sz="4800"/>
            </a:lvl1pPr>
          </a:lstStyle>
          <a:p>
            <a:pPr/>
            <a:r>
              <a:t>تأثير كوفيد-19</a:t>
            </a:r>
          </a:p>
        </p:txBody>
      </p:sp>
      <p:sp>
        <p:nvSpPr>
          <p:cNvPr id="164" name="Shape 164"/>
          <p:cNvSpPr/>
          <p:nvPr>
            <p:ph type="body" idx="13"/>
          </p:nvPr>
        </p:nvSpPr>
        <p:spPr>
          <a:xfrm>
            <a:off x="628650" y="1473200"/>
            <a:ext cx="7886700" cy="459263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 algn="r" rtl="1">
              <a:defRPr b="1" sz="3600"/>
            </a:lvl1pPr>
            <a:lvl2pPr marL="685800" indent="-228600" algn="r" rtl="1">
              <a:spcBef>
                <a:spcPts val="500"/>
              </a:spcBef>
              <a:defRPr sz="3400"/>
            </a:lvl2pPr>
          </a:lstStyle>
          <a:p>
            <a:pPr/>
            <a:r>
              <a:t>الاحتياجات الاحصائية</a:t>
            </a:r>
          </a:p>
          <a:p>
            <a:pPr lvl="1"/>
            <a:r>
              <a:t>الاقتصاد والعدالة والبطالة والزراعة والنقل والطاقة والصحة والتعليم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>
            <p:ph type="body" sz="quarter" idx="1"/>
          </p:nvPr>
        </p:nvSpPr>
        <p:spPr>
          <a:xfrm>
            <a:off x="2667000" y="250825"/>
            <a:ext cx="5848351" cy="879475"/>
          </a:xfrm>
          <a:prstGeom prst="rect">
            <a:avLst/>
          </a:prstGeom>
        </p:spPr>
        <p:txBody>
          <a:bodyPr/>
          <a:lstStyle>
            <a:lvl1pPr rtl="1">
              <a:defRPr sz="4800"/>
            </a:lvl1pPr>
          </a:lstStyle>
          <a:p>
            <a:pPr/>
            <a:r>
              <a:t>تأثير كوفيد-19</a:t>
            </a:r>
          </a:p>
        </p:txBody>
      </p:sp>
      <p:sp>
        <p:nvSpPr>
          <p:cNvPr id="167" name="Shape 167"/>
          <p:cNvSpPr/>
          <p:nvPr>
            <p:ph type="body" idx="13"/>
          </p:nvPr>
        </p:nvSpPr>
        <p:spPr>
          <a:xfrm>
            <a:off x="628650" y="1371600"/>
            <a:ext cx="7886700" cy="459263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marL="185165" indent="-185165" algn="r" defTabSz="740663" rtl="1">
              <a:spcBef>
                <a:spcPts val="800"/>
              </a:spcBef>
              <a:defRPr b="1" sz="2916"/>
            </a:pPr>
            <a:r>
              <a:t>التأثير على التضخم</a:t>
            </a:r>
          </a:p>
          <a:p>
            <a:pPr marL="185165" indent="-185165" algn="r" defTabSz="740663" rtl="1">
              <a:spcBef>
                <a:spcPts val="800"/>
              </a:spcBef>
              <a:defRPr b="1" sz="2916"/>
            </a:pPr>
            <a:r>
              <a:t>الندرة ↑</a:t>
            </a:r>
          </a:p>
          <a:p>
            <a:pPr marL="185165" indent="-185165" algn="r" defTabSz="740663" rtl="1">
              <a:spcBef>
                <a:spcPts val="800"/>
              </a:spcBef>
              <a:defRPr b="1" sz="2916"/>
            </a:pPr>
            <a:r>
              <a:t>سلع محددة (مطهر ، دواء ، منتجات تنظيف) ↑</a:t>
            </a:r>
          </a:p>
          <a:p>
            <a:pPr marL="185165" indent="-185165" algn="r" defTabSz="740663" rtl="1">
              <a:spcBef>
                <a:spcPts val="800"/>
              </a:spcBef>
              <a:defRPr b="1" sz="2916"/>
            </a:pPr>
            <a:r>
              <a:t>اضطراب الاستيراد / التصدير ↑ ↓</a:t>
            </a:r>
          </a:p>
          <a:p>
            <a:pPr marL="185165" indent="-185165" algn="r" defTabSz="740663" rtl="1">
              <a:spcBef>
                <a:spcPts val="800"/>
              </a:spcBef>
              <a:defRPr b="1" sz="2916"/>
            </a:pPr>
            <a:r>
              <a:t>تونة في عمان ↓</a:t>
            </a:r>
          </a:p>
          <a:p>
            <a:pPr marL="185165" indent="-185165" algn="r" defTabSz="740663" rtl="1">
              <a:spcBef>
                <a:spcPts val="800"/>
              </a:spcBef>
              <a:defRPr b="1" sz="2916"/>
            </a:pPr>
            <a:r>
              <a:t>تدابير السياسة ↓ (↑؟)</a:t>
            </a:r>
          </a:p>
          <a:p>
            <a:pPr marL="185165" indent="-185165" algn="r" defTabSz="740663" rtl="1">
              <a:spcBef>
                <a:spcPts val="800"/>
              </a:spcBef>
              <a:defRPr b="1" sz="2916"/>
            </a:pPr>
            <a:r>
              <a:t>استقرار الأسعار مؤشر أمان رئيسي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/>
          <p:nvPr>
            <p:ph type="body" sz="half" idx="4294967295"/>
          </p:nvPr>
        </p:nvSpPr>
        <p:spPr>
          <a:xfrm>
            <a:off x="1054100" y="2425700"/>
            <a:ext cx="6832600" cy="364013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 marL="0" indent="0" algn="r" rtl="1">
              <a:buSzTx/>
              <a:buNone/>
              <a:defRPr sz="6000"/>
            </a:lvl1pPr>
          </a:lstStyle>
          <a:p>
            <a:pPr/>
            <a:r>
              <a:t>جمع الأسعار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/>
          <p:nvPr>
            <p:ph type="body" sz="quarter" idx="1"/>
          </p:nvPr>
        </p:nvSpPr>
        <p:spPr>
          <a:xfrm>
            <a:off x="2667000" y="250824"/>
            <a:ext cx="5848351" cy="663791"/>
          </a:xfrm>
          <a:prstGeom prst="rect">
            <a:avLst/>
          </a:prstGeom>
        </p:spPr>
        <p:txBody>
          <a:bodyPr/>
          <a:lstStyle>
            <a:lvl1pPr defTabSz="676655" rtl="1">
              <a:spcBef>
                <a:spcPts val="700"/>
              </a:spcBef>
              <a:defRPr sz="3552"/>
            </a:lvl1pPr>
          </a:lstStyle>
          <a:p>
            <a:pPr/>
            <a:r>
              <a:t>جمع الأسعار</a:t>
            </a:r>
          </a:p>
        </p:txBody>
      </p:sp>
      <p:sp>
        <p:nvSpPr>
          <p:cNvPr id="172" name="Shape 172"/>
          <p:cNvSpPr/>
          <p:nvPr>
            <p:ph type="body" idx="13"/>
          </p:nvPr>
        </p:nvSpPr>
        <p:spPr>
          <a:xfrm>
            <a:off x="628650" y="1473200"/>
            <a:ext cx="7886700" cy="459263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algn="r" rtl="1">
              <a:defRPr b="1" sz="3600"/>
            </a:pPr>
            <a:r>
              <a:t>غلق منافذ البيع</a:t>
            </a:r>
          </a:p>
          <a:p>
            <a:pPr algn="r" rtl="1">
              <a:defRPr b="1" sz="3600"/>
            </a:pPr>
            <a:r>
              <a:t>تنقلات جامعو الأسعار</a:t>
            </a:r>
          </a:p>
          <a:p>
            <a:pPr algn="r" rtl="1">
              <a:defRPr b="1" sz="3600"/>
            </a:pPr>
            <a:r>
              <a:t>البيانات الأساسية</a:t>
            </a:r>
          </a:p>
          <a:p>
            <a:pPr algn="r" rtl="1">
              <a:defRPr b="1" sz="3600"/>
            </a:pPr>
            <a:r>
              <a:t>تغيرات الاستهلاك الأسري</a:t>
            </a:r>
          </a:p>
          <a:p>
            <a:pPr algn="r" rtl="1">
              <a:defRPr b="1" sz="3600"/>
            </a:pPr>
            <a:r>
              <a:t>حلول وتوصيات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/>
          <p:nvPr>
            <p:ph type="body" sz="quarter" idx="1"/>
          </p:nvPr>
        </p:nvSpPr>
        <p:spPr>
          <a:xfrm>
            <a:off x="2667000" y="238124"/>
            <a:ext cx="5848351" cy="590915"/>
          </a:xfrm>
          <a:prstGeom prst="rect">
            <a:avLst/>
          </a:prstGeom>
        </p:spPr>
        <p:txBody>
          <a:bodyPr/>
          <a:lstStyle>
            <a:lvl1pPr defTabSz="594359" rtl="1">
              <a:spcBef>
                <a:spcPts val="600"/>
              </a:spcBef>
              <a:defRPr sz="3120"/>
            </a:lvl1pPr>
          </a:lstStyle>
          <a:p>
            <a:pPr/>
            <a:r>
              <a:t>جمع الأسعار</a:t>
            </a:r>
          </a:p>
        </p:txBody>
      </p:sp>
      <p:sp>
        <p:nvSpPr>
          <p:cNvPr id="175" name="Shape 175"/>
          <p:cNvSpPr/>
          <p:nvPr>
            <p:ph type="body" idx="13"/>
          </p:nvPr>
        </p:nvSpPr>
        <p:spPr>
          <a:xfrm>
            <a:off x="628650" y="1473200"/>
            <a:ext cx="7886700" cy="459263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algn="r" rtl="1">
              <a:defRPr b="1" sz="3600"/>
            </a:pPr>
            <a:r>
              <a:t>إغلاق منافذ البيع يجعل من جمع البيانات أمرًا صعبًا ، ولا يتوفر موظفو المنفذ</a:t>
            </a:r>
          </a:p>
          <a:p>
            <a:pPr algn="r" rtl="1">
              <a:defRPr b="1" sz="3600"/>
            </a:pPr>
            <a:r>
              <a:t>وبالمثل ، قد لا يُسمح للعدّاد بالخروج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/>
          <p:nvPr>
            <p:ph type="body" sz="quarter" idx="1"/>
          </p:nvPr>
        </p:nvSpPr>
        <p:spPr>
          <a:xfrm>
            <a:off x="2667000" y="149224"/>
            <a:ext cx="5848351" cy="726100"/>
          </a:xfrm>
          <a:prstGeom prst="rect">
            <a:avLst/>
          </a:prstGeom>
        </p:spPr>
        <p:txBody>
          <a:bodyPr/>
          <a:lstStyle>
            <a:lvl1pPr defTabSz="758951">
              <a:spcBef>
                <a:spcPts val="800"/>
              </a:spcBef>
              <a:defRPr sz="3984"/>
            </a:lvl1pPr>
          </a:lstStyle>
          <a:p>
            <a:pPr/>
            <a:r>
              <a:t>نظرة عامة</a:t>
            </a:r>
          </a:p>
        </p:txBody>
      </p:sp>
      <p:sp>
        <p:nvSpPr>
          <p:cNvPr id="119" name="Shape 119"/>
          <p:cNvSpPr/>
          <p:nvPr>
            <p:ph type="body" idx="13"/>
          </p:nvPr>
        </p:nvSpPr>
        <p:spPr>
          <a:xfrm>
            <a:off x="628650" y="1028700"/>
            <a:ext cx="8020050" cy="503713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1" marL="685800" indent="-228600" algn="r" rtl="1">
              <a:defRPr b="1" sz="3000"/>
            </a:pPr>
            <a:r>
              <a:t>محاضرة حول كيفية الاستجابة للتغيرات التشغيلية التي أحدثتها أزمة كوفيد-19</a:t>
            </a:r>
          </a:p>
          <a:p>
            <a:pPr lvl="1" marL="685800" indent="-228600" algn="r" rtl="1">
              <a:defRPr b="1" sz="3000"/>
            </a:pPr>
            <a:r>
              <a:t>التقديم</a:t>
            </a:r>
            <a:r>
              <a:t> بالإنجليزية، كاري مانينين</a:t>
            </a:r>
          </a:p>
          <a:p>
            <a:pPr lvl="1" marL="685800" indent="-228600" algn="r" rtl="1">
              <a:defRPr b="1" sz="3000"/>
            </a:pPr>
            <a:r>
              <a:t>حوالي 90 دقيقة</a:t>
            </a:r>
          </a:p>
          <a:p>
            <a:pPr lvl="1" marL="685800" indent="-228600" algn="r" rtl="1">
              <a:defRPr b="1" sz="3000"/>
            </a:pPr>
            <a:r>
              <a:t>بناء على</a:t>
            </a:r>
            <a:r>
              <a:t> توصيات د</a:t>
            </a:r>
            <a:r>
              <a:t>ولية</a:t>
            </a:r>
          </a:p>
          <a:p>
            <a:pPr lvl="1" marL="685800" indent="-228600" algn="r" rtl="1">
              <a:defRPr b="1" sz="3000"/>
            </a:pPr>
            <a:r>
              <a:t>لا تتردد في مقاطعة المحاضرة   </a:t>
            </a:r>
          </a:p>
          <a:p>
            <a:pPr lvl="1" marL="685800" indent="-228600" algn="r" rtl="1">
              <a:defRPr b="1" sz="3000"/>
            </a:pPr>
            <a:r>
              <a:t>المناقشة على أساس الاستبيان المشترك</a:t>
            </a:r>
          </a:p>
          <a:p>
            <a:pPr lvl="1" marL="685800" indent="-228600" algn="r" rtl="1">
              <a:defRPr b="1" sz="3000"/>
            </a:pPr>
            <a:r>
              <a:t>أسئلة (بالعربية بتيسير من عبدالعزيز)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/>
          <p:nvPr>
            <p:ph type="body" sz="quarter" idx="1"/>
          </p:nvPr>
        </p:nvSpPr>
        <p:spPr>
          <a:xfrm>
            <a:off x="2667000" y="250824"/>
            <a:ext cx="5848351" cy="630652"/>
          </a:xfrm>
          <a:prstGeom prst="rect">
            <a:avLst/>
          </a:prstGeom>
        </p:spPr>
        <p:txBody>
          <a:bodyPr/>
          <a:lstStyle>
            <a:lvl1pPr defTabSz="640079" rtl="1">
              <a:spcBef>
                <a:spcPts val="700"/>
              </a:spcBef>
              <a:defRPr sz="3359"/>
            </a:lvl1pPr>
          </a:lstStyle>
          <a:p>
            <a:pPr/>
            <a:r>
              <a:t>جمع الأسعار</a:t>
            </a:r>
          </a:p>
        </p:txBody>
      </p:sp>
      <p:sp>
        <p:nvSpPr>
          <p:cNvPr id="178" name="Shape 178"/>
          <p:cNvSpPr/>
          <p:nvPr>
            <p:ph type="body" idx="13"/>
          </p:nvPr>
        </p:nvSpPr>
        <p:spPr>
          <a:xfrm>
            <a:off x="628650" y="1473200"/>
            <a:ext cx="7886700" cy="459263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algn="r" rtl="1">
              <a:defRPr b="1" sz="3600"/>
            </a:pPr>
            <a:r>
              <a:t>المواد الغذائية</a:t>
            </a:r>
          </a:p>
          <a:p>
            <a:pPr algn="r" rtl="1">
              <a:defRPr b="1" sz="3600"/>
            </a:pPr>
            <a:r>
              <a:t>الملابس والأحذية</a:t>
            </a:r>
          </a:p>
          <a:p>
            <a:pPr algn="r" rtl="1">
              <a:defRPr b="1" sz="3600"/>
            </a:pPr>
            <a:r>
              <a:t>مطاعم وفنادق</a:t>
            </a:r>
          </a:p>
          <a:p>
            <a:pPr algn="r" rtl="1">
              <a:defRPr b="1" sz="3600"/>
            </a:pPr>
            <a:r>
              <a:t>السفر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/>
          <p:nvPr>
            <p:ph type="body" sz="quarter" idx="1"/>
          </p:nvPr>
        </p:nvSpPr>
        <p:spPr>
          <a:xfrm>
            <a:off x="2667000" y="263524"/>
            <a:ext cx="5848351" cy="432711"/>
          </a:xfrm>
          <a:prstGeom prst="rect">
            <a:avLst/>
          </a:prstGeom>
        </p:spPr>
        <p:txBody>
          <a:bodyPr/>
          <a:lstStyle>
            <a:lvl1pPr defTabSz="411479" rtl="1">
              <a:spcBef>
                <a:spcPts val="400"/>
              </a:spcBef>
              <a:defRPr sz="2159"/>
            </a:lvl1pPr>
          </a:lstStyle>
          <a:p>
            <a:pPr/>
            <a:r>
              <a:t>جمع الأسعار</a:t>
            </a:r>
          </a:p>
        </p:txBody>
      </p:sp>
      <p:sp>
        <p:nvSpPr>
          <p:cNvPr id="181" name="Shape 181"/>
          <p:cNvSpPr/>
          <p:nvPr>
            <p:ph type="body" idx="13"/>
          </p:nvPr>
        </p:nvSpPr>
        <p:spPr>
          <a:xfrm>
            <a:off x="628650" y="1485900"/>
            <a:ext cx="7886700" cy="459263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algn="r" rtl="1">
              <a:defRPr b="1" sz="3600"/>
            </a:pPr>
            <a:r>
              <a:t>جمع بيانات مؤشر أسعار المستهلك ليس مسحًا معقدًا!</a:t>
            </a:r>
          </a:p>
          <a:p>
            <a:pPr algn="r" rtl="1">
              <a:defRPr b="1" sz="3600"/>
            </a:pPr>
            <a:r>
              <a:t>على عكس استطلاعات المقابلات الكبيرة</a:t>
            </a:r>
          </a:p>
          <a:p>
            <a:pPr algn="r" rtl="1">
              <a:defRPr b="1" sz="3600"/>
            </a:pPr>
            <a:r>
              <a:t>... ولكن هناك عدد كبير جدًا من عناصر البيانات في جميع فئات الاستهلاك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/>
          <p:nvPr>
            <p:ph type="body" sz="quarter" idx="1"/>
          </p:nvPr>
        </p:nvSpPr>
        <p:spPr>
          <a:xfrm>
            <a:off x="2667000" y="250824"/>
            <a:ext cx="5848351" cy="630602"/>
          </a:xfrm>
          <a:prstGeom prst="rect">
            <a:avLst/>
          </a:prstGeom>
        </p:spPr>
        <p:txBody>
          <a:bodyPr/>
          <a:lstStyle>
            <a:lvl1pPr defTabSz="640079" rtl="1">
              <a:spcBef>
                <a:spcPts val="700"/>
              </a:spcBef>
              <a:defRPr sz="3359"/>
            </a:lvl1pPr>
          </a:lstStyle>
          <a:p>
            <a:pPr/>
            <a:r>
              <a:t>جمع الأسعار</a:t>
            </a:r>
          </a:p>
        </p:txBody>
      </p:sp>
      <p:sp>
        <p:nvSpPr>
          <p:cNvPr id="184" name="Shape 184"/>
          <p:cNvSpPr/>
          <p:nvPr>
            <p:ph type="body" idx="13"/>
          </p:nvPr>
        </p:nvSpPr>
        <p:spPr>
          <a:xfrm>
            <a:off x="628650" y="1473200"/>
            <a:ext cx="7886700" cy="459263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algn="r" rtl="1">
              <a:defRPr b="1" sz="3400"/>
            </a:pPr>
            <a:r>
              <a:t>  بعض المنتجات من المحتمل ألا يكون لها حساب</a:t>
            </a:r>
          </a:p>
          <a:p>
            <a:pPr algn="r" rtl="1">
              <a:defRPr b="1" sz="3400"/>
            </a:pPr>
          </a:p>
          <a:p>
            <a:pPr lvl="1" marL="685800" indent="-228600" algn="r" rtl="1">
              <a:spcBef>
                <a:spcPts val="500"/>
              </a:spcBef>
              <a:defRPr sz="3400"/>
            </a:pPr>
            <a:r>
              <a:t>السفر المحلي والدولي (بأشكال مختلفة) ، ورعاية الأطفال والأحداث الرياضية والثقافية ، وربما بعض السلع والخدمات الأخرى</a:t>
            </a:r>
          </a:p>
          <a:p>
            <a:pPr lvl="1" marL="685800" indent="-228600" algn="r" rtl="1">
              <a:spcBef>
                <a:spcPts val="500"/>
              </a:spcBef>
              <a:defRPr sz="3400"/>
            </a:pPr>
            <a:r>
              <a:t>نتحدث بعد ذلك عن تجميع المؤشر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/>
          <p:nvPr>
            <p:ph type="body" sz="quarter" idx="1"/>
          </p:nvPr>
        </p:nvSpPr>
        <p:spPr>
          <a:xfrm>
            <a:off x="2679700" y="145107"/>
            <a:ext cx="5835651" cy="652728"/>
          </a:xfrm>
          <a:prstGeom prst="rect">
            <a:avLst/>
          </a:prstGeom>
        </p:spPr>
        <p:txBody>
          <a:bodyPr/>
          <a:lstStyle>
            <a:lvl1pPr defTabSz="877823" rtl="1">
              <a:spcBef>
                <a:spcPts val="900"/>
              </a:spcBef>
              <a:defRPr sz="3455"/>
            </a:lvl1pPr>
          </a:lstStyle>
          <a:p>
            <a:pPr/>
            <a:r>
              <a:t>جمع الأسعار</a:t>
            </a:r>
          </a:p>
        </p:txBody>
      </p:sp>
      <p:sp>
        <p:nvSpPr>
          <p:cNvPr id="187" name="Shape 187"/>
          <p:cNvSpPr/>
          <p:nvPr>
            <p:ph type="body" idx="13"/>
          </p:nvPr>
        </p:nvSpPr>
        <p:spPr>
          <a:prstGeom prst="rect">
            <a:avLst/>
          </a:prstGeom>
        </p:spPr>
        <p:txBody>
          <a:bodyPr/>
          <a:lstStyle/>
          <a:p>
            <a:pPr algn="r">
              <a:defRPr b="1" sz="2000">
                <a:latin typeface="Times New Roman"/>
                <a:ea typeface="Times New Roman"/>
                <a:cs typeface="Times New Roman"/>
                <a:sym typeface="Times New Roman"/>
              </a:defRPr>
            </a:pPr>
          </a:p>
        </p:txBody>
      </p:sp>
      <p:pic>
        <p:nvPicPr>
          <p:cNvPr id="188" name="image13.jpg" descr="Importance of Data Collection &amp; How to Use It | Innovative Advertisi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14400"/>
            <a:ext cx="9144000" cy="594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/>
          <p:nvPr>
            <p:ph type="body" sz="quarter" idx="1"/>
          </p:nvPr>
        </p:nvSpPr>
        <p:spPr>
          <a:xfrm>
            <a:off x="2667000" y="70494"/>
            <a:ext cx="5848351" cy="613041"/>
          </a:xfrm>
          <a:prstGeom prst="rect">
            <a:avLst/>
          </a:prstGeom>
        </p:spPr>
        <p:txBody>
          <a:bodyPr/>
          <a:lstStyle>
            <a:lvl1pPr defTabSz="612648" rtl="1">
              <a:spcBef>
                <a:spcPts val="600"/>
              </a:spcBef>
              <a:defRPr sz="3216"/>
            </a:lvl1pPr>
          </a:lstStyle>
          <a:p>
            <a:pPr/>
            <a:r>
              <a:t>جمع الأسعار</a:t>
            </a:r>
          </a:p>
        </p:txBody>
      </p:sp>
      <p:sp>
        <p:nvSpPr>
          <p:cNvPr id="191" name="Shape 191"/>
          <p:cNvSpPr/>
          <p:nvPr>
            <p:ph type="body" idx="13"/>
          </p:nvPr>
        </p:nvSpPr>
        <p:spPr>
          <a:xfrm>
            <a:off x="628650" y="1473200"/>
            <a:ext cx="7886700" cy="459263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marL="203454" indent="-203454" algn="r" defTabSz="813816" rtl="1">
              <a:spcBef>
                <a:spcPts val="800"/>
              </a:spcBef>
              <a:defRPr b="1" sz="3204"/>
            </a:pPr>
            <a:r>
              <a:t>طرق الجمع البديلة</a:t>
            </a:r>
          </a:p>
          <a:p>
            <a:pPr lvl="1" marL="610361" indent="-203454" algn="r" defTabSz="813816" rtl="1">
              <a:spcBef>
                <a:spcPts val="400"/>
              </a:spcBef>
              <a:defRPr sz="3026"/>
            </a:pPr>
            <a:r>
              <a:t>مجموعة الهاتف</a:t>
            </a:r>
          </a:p>
          <a:p>
            <a:pPr lvl="1" marL="610361" indent="-203454" algn="r" defTabSz="813816" rtl="1">
              <a:spcBef>
                <a:spcPts val="400"/>
              </a:spcBef>
              <a:defRPr sz="3026"/>
            </a:pPr>
            <a:r>
              <a:t>مواقع منافذ البيع الإلكترونية</a:t>
            </a:r>
          </a:p>
          <a:p>
            <a:pPr lvl="1" marL="610361" indent="-203454" algn="r" defTabSz="813816" rtl="1">
              <a:spcBef>
                <a:spcPts val="400"/>
              </a:spcBef>
              <a:defRPr sz="3026"/>
            </a:pPr>
            <a:r>
              <a:t>التطبيقات (طلبات وغيرها)</a:t>
            </a:r>
          </a:p>
          <a:p>
            <a:pPr lvl="1" marL="610361" indent="-203454" algn="r" defTabSz="813816" rtl="1">
              <a:spcBef>
                <a:spcPts val="400"/>
              </a:spcBef>
              <a:defRPr sz="3026"/>
            </a:pPr>
            <a:r>
              <a:t>بيانات الماسح الضوئي ، البيانات الادارية؟</a:t>
            </a:r>
            <a:endParaRPr sz="1602"/>
          </a:p>
          <a:p>
            <a:pPr marL="203454" indent="-203454" algn="r" defTabSz="813816" rtl="1">
              <a:spcBef>
                <a:spcPts val="800"/>
              </a:spcBef>
              <a:defRPr b="1" sz="3204"/>
            </a:pPr>
            <a:r>
              <a:t>ضمان جمع العناصر الأساسية!</a:t>
            </a:r>
          </a:p>
          <a:p>
            <a:pPr lvl="1" marL="610361" indent="-203454" algn="r" defTabSz="813816" rtl="1">
              <a:spcBef>
                <a:spcPts val="400"/>
              </a:spcBef>
              <a:defRPr sz="3026"/>
            </a:pPr>
            <a:r>
              <a:t>إدراج العناصر الأساسية والتمثيلية</a:t>
            </a:r>
            <a:endParaRPr sz="1602"/>
          </a:p>
          <a:p>
            <a:pPr marL="203454" indent="-203454" algn="r" defTabSz="813816" rtl="1">
              <a:spcBef>
                <a:spcPts val="800"/>
              </a:spcBef>
              <a:defRPr b="1" sz="3204"/>
            </a:pPr>
            <a:r>
              <a:t>  الخطة الميدانية أبريل و مايو!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/>
          <p:nvPr>
            <p:ph type="body" sz="quarter" idx="1"/>
          </p:nvPr>
        </p:nvSpPr>
        <p:spPr>
          <a:xfrm>
            <a:off x="2667000" y="53429"/>
            <a:ext cx="5848351" cy="630106"/>
          </a:xfrm>
          <a:prstGeom prst="rect">
            <a:avLst/>
          </a:prstGeom>
        </p:spPr>
        <p:txBody>
          <a:bodyPr/>
          <a:lstStyle>
            <a:lvl1pPr defTabSz="640079" rtl="1">
              <a:spcBef>
                <a:spcPts val="700"/>
              </a:spcBef>
              <a:defRPr sz="3359"/>
            </a:lvl1pPr>
          </a:lstStyle>
          <a:p>
            <a:pPr/>
            <a:r>
              <a:t>جمع الأسعار</a:t>
            </a:r>
          </a:p>
        </p:txBody>
      </p:sp>
      <p:sp>
        <p:nvSpPr>
          <p:cNvPr id="194" name="Shape 194"/>
          <p:cNvSpPr/>
          <p:nvPr>
            <p:ph type="body" idx="13"/>
          </p:nvPr>
        </p:nvSpPr>
        <p:spPr>
          <a:xfrm>
            <a:off x="742950" y="1562100"/>
            <a:ext cx="7886700" cy="459263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marL="224027" indent="-224027" algn="r" defTabSz="896111" rtl="1">
              <a:spcBef>
                <a:spcPts val="900"/>
              </a:spcBef>
              <a:defRPr b="1" sz="3528"/>
            </a:pPr>
            <a:r>
              <a:t>احتياجات جديدة ، احتياجات ناشئة !؟</a:t>
            </a:r>
          </a:p>
          <a:p>
            <a:pPr marL="224027" indent="-224027" algn="r" defTabSz="896111" rtl="1">
              <a:spcBef>
                <a:spcPts val="900"/>
              </a:spcBef>
              <a:defRPr b="1" sz="3528"/>
            </a:pPr>
            <a:r>
              <a:t>مصادر تكميلية (مؤقتة ، دائمة)</a:t>
            </a:r>
          </a:p>
          <a:p>
            <a:pPr marL="224027" indent="-224027" algn="r" defTabSz="896111" rtl="1">
              <a:spcBef>
                <a:spcPts val="900"/>
              </a:spcBef>
              <a:defRPr b="1" sz="3528"/>
            </a:pPr>
            <a:r>
              <a:t>أسعار سلع معينة (منتجات عالية الطلب - HDP) على أساس أسبوعي !؟</a:t>
            </a:r>
          </a:p>
          <a:p>
            <a:pPr marL="224027" indent="-224027" algn="r" defTabSz="896111" rtl="1">
              <a:spcBef>
                <a:spcPts val="900"/>
              </a:spcBef>
              <a:defRPr b="1" sz="3528"/>
            </a:pPr>
            <a:r>
              <a:t>الأطعمة الأساسية ، والصحة ، ومنتجات النظافة المنزلية</a:t>
            </a:r>
          </a:p>
          <a:p>
            <a:pPr marL="224027" indent="-224027" algn="r" defTabSz="896111" rtl="1">
              <a:spcBef>
                <a:spcPts val="900"/>
              </a:spcBef>
              <a:defRPr b="1" sz="3528"/>
            </a:pPr>
            <a:r>
              <a:t>تحديد / توقع ارتفاع الأسعار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/>
          <p:nvPr>
            <p:ph type="body" sz="half" idx="4294967295"/>
          </p:nvPr>
        </p:nvSpPr>
        <p:spPr>
          <a:xfrm>
            <a:off x="1041400" y="2425700"/>
            <a:ext cx="6832600" cy="364013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 marL="0" indent="0" algn="r" rtl="1">
              <a:buSzTx/>
              <a:buNone/>
              <a:defRPr sz="6000"/>
            </a:lvl1pPr>
          </a:lstStyle>
          <a:p>
            <a:pPr/>
            <a:r>
              <a:t>تجميع المؤشر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/>
          <p:nvPr>
            <p:ph type="body" sz="quarter" idx="1"/>
          </p:nvPr>
        </p:nvSpPr>
        <p:spPr>
          <a:xfrm>
            <a:off x="2667000" y="115689"/>
            <a:ext cx="5848351" cy="567846"/>
          </a:xfrm>
          <a:prstGeom prst="rect">
            <a:avLst/>
          </a:prstGeom>
        </p:spPr>
        <p:txBody>
          <a:bodyPr/>
          <a:lstStyle>
            <a:lvl1pPr defTabSz="576072" rtl="1">
              <a:spcBef>
                <a:spcPts val="600"/>
              </a:spcBef>
              <a:defRPr sz="3024"/>
            </a:lvl1pPr>
          </a:lstStyle>
          <a:p>
            <a:pPr/>
            <a:r>
              <a:t>تجميع المؤشر</a:t>
            </a:r>
          </a:p>
        </p:txBody>
      </p:sp>
      <p:sp>
        <p:nvSpPr>
          <p:cNvPr id="199" name="Shape 199"/>
          <p:cNvSpPr/>
          <p:nvPr>
            <p:ph type="body" idx="13"/>
          </p:nvPr>
        </p:nvSpPr>
        <p:spPr>
          <a:xfrm>
            <a:off x="628650" y="1473200"/>
            <a:ext cx="7886700" cy="459263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algn="r" rtl="1">
              <a:defRPr b="1" sz="3600"/>
            </a:pPr>
            <a:r>
              <a:t> مؤشر أسعار المستهلك (CPI) هو خدمة أساسية ومهمة أساسية لمعظم مكاتب الإحصاء</a:t>
            </a:r>
          </a:p>
          <a:p>
            <a:pPr algn="r" rtl="1">
              <a:defRPr b="1" sz="3600"/>
            </a:pPr>
            <a:r>
              <a:t>الاستمرارية في الجمع والتجميع والنشر</a:t>
            </a:r>
          </a:p>
        </p:txBody>
      </p:sp>
      <p:pic>
        <p:nvPicPr>
          <p:cNvPr id="200" name="image14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rot="986002">
            <a:off x="1547604" y="4637373"/>
            <a:ext cx="6267451" cy="9144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Shape 202"/>
          <p:cNvSpPr/>
          <p:nvPr>
            <p:ph type="body" sz="quarter" idx="1"/>
          </p:nvPr>
        </p:nvSpPr>
        <p:spPr>
          <a:xfrm>
            <a:off x="2667000" y="146546"/>
            <a:ext cx="5848351" cy="536989"/>
          </a:xfrm>
          <a:prstGeom prst="rect">
            <a:avLst/>
          </a:prstGeom>
        </p:spPr>
        <p:txBody>
          <a:bodyPr/>
          <a:lstStyle>
            <a:lvl1pPr defTabSz="530351" rtl="1">
              <a:spcBef>
                <a:spcPts val="500"/>
              </a:spcBef>
              <a:defRPr sz="2784"/>
            </a:lvl1pPr>
          </a:lstStyle>
          <a:p>
            <a:pPr/>
            <a:r>
              <a:t>تجميع المؤشر</a:t>
            </a:r>
          </a:p>
        </p:txBody>
      </p:sp>
      <p:sp>
        <p:nvSpPr>
          <p:cNvPr id="203" name="Shape 203"/>
          <p:cNvSpPr/>
          <p:nvPr>
            <p:ph type="body" idx="13"/>
          </p:nvPr>
        </p:nvSpPr>
        <p:spPr>
          <a:xfrm>
            <a:off x="628650" y="1473200"/>
            <a:ext cx="7886700" cy="459263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marL="212597" indent="-212597" algn="r" defTabSz="850391" rtl="1">
              <a:spcBef>
                <a:spcPts val="900"/>
              </a:spcBef>
              <a:defRPr b="1" sz="3348"/>
            </a:pPr>
            <a:r>
              <a:t>مبادئ عامة</a:t>
            </a:r>
          </a:p>
          <a:p>
            <a:pPr lvl="1" marL="637794" indent="-212597" algn="r" defTabSz="850391" rtl="1">
              <a:spcBef>
                <a:spcPts val="400"/>
              </a:spcBef>
              <a:defRPr sz="3162"/>
            </a:pPr>
            <a:r>
              <a:t>استقرار هيكل المؤشر</a:t>
            </a:r>
            <a:endParaRPr sz="1674"/>
          </a:p>
          <a:p>
            <a:pPr lvl="2" marL="1062989" indent="-212597" algn="r" defTabSz="850391" rtl="1">
              <a:spcBef>
                <a:spcPts val="400"/>
              </a:spcBef>
              <a:defRPr i="1" sz="3348"/>
            </a:pPr>
            <a:r>
              <a:t>لا تغيير في الأوزان</a:t>
            </a:r>
          </a:p>
          <a:p>
            <a:pPr lvl="2" marL="1062989" indent="-212597" algn="r" defTabSz="850391" rtl="1">
              <a:spcBef>
                <a:spcPts val="400"/>
              </a:spcBef>
              <a:defRPr i="1" sz="3348"/>
            </a:pPr>
            <a:r>
              <a:t>سلة المؤشر لا تحاول إلتقاط التغييرات في الاستهلاك</a:t>
            </a:r>
          </a:p>
          <a:p>
            <a:pPr lvl="1" marL="637794" indent="-212597" algn="r" defTabSz="850391" rtl="1">
              <a:spcBef>
                <a:spcPts val="400"/>
              </a:spcBef>
              <a:defRPr sz="3162"/>
            </a:pPr>
            <a:r>
              <a:t>تجميع المؤشرات لمجموعة CPI الكاملة</a:t>
            </a:r>
          </a:p>
          <a:p>
            <a:pPr lvl="1" marL="637794" indent="-212597" algn="r" defTabSz="850391" rtl="1">
              <a:spcBef>
                <a:spcPts val="400"/>
              </a:spcBef>
              <a:defRPr sz="3162"/>
            </a:pPr>
            <a:r>
              <a:t>حاول تقليل عدد الافتراضات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Shape 205"/>
          <p:cNvSpPr/>
          <p:nvPr>
            <p:ph type="body" sz="quarter" idx="1"/>
          </p:nvPr>
        </p:nvSpPr>
        <p:spPr>
          <a:xfrm>
            <a:off x="2667000" y="111819"/>
            <a:ext cx="5848351" cy="571716"/>
          </a:xfrm>
          <a:prstGeom prst="rect">
            <a:avLst/>
          </a:prstGeom>
        </p:spPr>
        <p:txBody>
          <a:bodyPr/>
          <a:lstStyle>
            <a:lvl1pPr defTabSz="576072" rtl="1">
              <a:spcBef>
                <a:spcPts val="600"/>
              </a:spcBef>
              <a:defRPr sz="3024"/>
            </a:lvl1pPr>
          </a:lstStyle>
          <a:p>
            <a:pPr/>
            <a:r>
              <a:t>تجميع المؤشر</a:t>
            </a:r>
          </a:p>
        </p:txBody>
      </p:sp>
      <p:sp>
        <p:nvSpPr>
          <p:cNvPr id="206" name="Shape 206"/>
          <p:cNvSpPr/>
          <p:nvPr>
            <p:ph type="body" idx="13"/>
          </p:nvPr>
        </p:nvSpPr>
        <p:spPr>
          <a:xfrm>
            <a:off x="628650" y="1473200"/>
            <a:ext cx="7886700" cy="459263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 marL="0" indent="0" algn="ctr">
              <a:buSzTx/>
              <a:buNone/>
              <a:defRPr b="1" sz="3600"/>
            </a:lvl1pPr>
          </a:lstStyle>
          <a:p>
            <a:pPr/>
            <a:r>
              <a:t>الاسعار سوف تكون مفقودة</a:t>
            </a:r>
          </a:p>
        </p:txBody>
      </p:sp>
      <p:pic>
        <p:nvPicPr>
          <p:cNvPr id="207" name="image15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77812" y="2058228"/>
            <a:ext cx="6229351" cy="3238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/>
          <p:nvPr>
            <p:ph type="body" sz="quarter" idx="1"/>
          </p:nvPr>
        </p:nvSpPr>
        <p:spPr>
          <a:xfrm>
            <a:off x="2667000" y="250824"/>
            <a:ext cx="5848351" cy="518783"/>
          </a:xfrm>
          <a:prstGeom prst="rect">
            <a:avLst/>
          </a:prstGeom>
        </p:spPr>
        <p:txBody>
          <a:bodyPr/>
          <a:lstStyle>
            <a:lvl1pPr defTabSz="512063" rtl="1">
              <a:spcBef>
                <a:spcPts val="500"/>
              </a:spcBef>
              <a:defRPr sz="2688"/>
            </a:lvl1pPr>
          </a:lstStyle>
          <a:p>
            <a:pPr/>
            <a:r>
              <a:t>نظرة عامة</a:t>
            </a:r>
          </a:p>
        </p:txBody>
      </p:sp>
      <p:sp>
        <p:nvSpPr>
          <p:cNvPr id="122" name="Shape 122"/>
          <p:cNvSpPr/>
          <p:nvPr>
            <p:ph type="body" idx="13"/>
          </p:nvPr>
        </p:nvSpPr>
        <p:spPr>
          <a:xfrm>
            <a:off x="628650" y="1041400"/>
            <a:ext cx="7886700" cy="5037138"/>
          </a:xfrm>
          <a:prstGeom prst="rect">
            <a:avLst/>
          </a:prstGeom>
        </p:spPr>
        <p:txBody>
          <a:bodyPr/>
          <a:lstStyle/>
          <a:p>
            <a:pPr algn="r">
              <a:defRPr b="1" sz="2000">
                <a:latin typeface="Times New Roman"/>
                <a:ea typeface="Times New Roman"/>
                <a:cs typeface="Times New Roman"/>
                <a:sym typeface="Times New Roman"/>
              </a:defRPr>
            </a:pPr>
          </a:p>
        </p:txBody>
      </p:sp>
      <p:grpSp>
        <p:nvGrpSpPr>
          <p:cNvPr id="125" name="Group 125"/>
          <p:cNvGrpSpPr/>
          <p:nvPr/>
        </p:nvGrpSpPr>
        <p:grpSpPr>
          <a:xfrm>
            <a:off x="2031631" y="1273969"/>
            <a:ext cx="5418668" cy="4064001"/>
            <a:chOff x="0" y="-254000"/>
            <a:chExt cx="5418666" cy="4064000"/>
          </a:xfrm>
        </p:grpSpPr>
        <p:sp>
          <p:nvSpPr>
            <p:cNvPr id="123" name="Shape 123"/>
            <p:cNvSpPr/>
            <p:nvPr/>
          </p:nvSpPr>
          <p:spPr>
            <a:xfrm>
              <a:off x="0" y="-254000"/>
              <a:ext cx="5418667" cy="4064000"/>
            </a:xfrm>
            <a:prstGeom prst="roundRect">
              <a:avLst>
                <a:gd name="adj" fmla="val 7500"/>
              </a:avLst>
            </a:prstGeom>
            <a:solidFill>
              <a:srgbClr val="843C0B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640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4" name="Shape 124"/>
            <p:cNvSpPr/>
            <p:nvPr/>
          </p:nvSpPr>
          <p:spPr>
            <a:xfrm>
              <a:off x="89182" y="89182"/>
              <a:ext cx="5240303" cy="180514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/>
            <a:p>
              <a:pPr algn="r" rtl="1">
                <a:defRPr sz="2500">
                  <a:solidFill>
                    <a:srgbClr val="FFFFFF"/>
                  </a:solidFill>
                </a:defRPr>
              </a:pPr>
              <a:r>
                <a:t>آثار أزمة كوفيد-19</a:t>
              </a:r>
            </a:p>
            <a:p>
              <a:pPr marL="812800" indent="-812800" algn="r" rtl="1">
                <a:buSzPct val="100000"/>
                <a:buChar char="•"/>
                <a:defRPr sz="2500">
                  <a:solidFill>
                    <a:srgbClr val="FFFFFF"/>
                  </a:solidFill>
                </a:defRPr>
              </a:pPr>
              <a:r>
                <a:t>جمع البيانات </a:t>
              </a:r>
            </a:p>
            <a:p>
              <a:pPr marL="812800" indent="-812800" algn="r" rtl="1">
                <a:buSzPct val="100000"/>
                <a:buChar char="•"/>
                <a:defRPr sz="2500">
                  <a:solidFill>
                    <a:srgbClr val="FFFFFF"/>
                  </a:solidFill>
                </a:defRPr>
              </a:pPr>
              <a:r>
                <a:t>تجميع المؤشر</a:t>
              </a:r>
            </a:p>
            <a:p>
              <a:pPr marL="812800" indent="-812800" algn="r" rtl="1">
                <a:buSzPct val="100000"/>
                <a:buChar char="•"/>
                <a:defRPr sz="2500">
                  <a:solidFill>
                    <a:srgbClr val="FFFFFF"/>
                  </a:solidFill>
                </a:defRPr>
              </a:pPr>
              <a:r>
                <a:t>النشر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 p14:dur="1000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/>
          <p:nvPr>
            <p:ph type="body" sz="quarter" idx="1"/>
          </p:nvPr>
        </p:nvSpPr>
        <p:spPr>
          <a:xfrm>
            <a:off x="2667000" y="250824"/>
            <a:ext cx="5848351" cy="432711"/>
          </a:xfrm>
          <a:prstGeom prst="rect">
            <a:avLst/>
          </a:prstGeom>
        </p:spPr>
        <p:txBody>
          <a:bodyPr/>
          <a:lstStyle>
            <a:lvl1pPr defTabSz="411479" rtl="1">
              <a:spcBef>
                <a:spcPts val="400"/>
              </a:spcBef>
              <a:defRPr sz="2159"/>
            </a:lvl1pPr>
          </a:lstStyle>
          <a:p>
            <a:pPr/>
            <a:r>
              <a:t>تجميع المؤشر</a:t>
            </a:r>
          </a:p>
        </p:txBody>
      </p:sp>
      <p:sp>
        <p:nvSpPr>
          <p:cNvPr id="210" name="Shape 210"/>
          <p:cNvSpPr/>
          <p:nvPr>
            <p:ph type="body" idx="13"/>
          </p:nvPr>
        </p:nvSpPr>
        <p:spPr>
          <a:xfrm>
            <a:off x="628650" y="1473200"/>
            <a:ext cx="7886700" cy="459263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algn="r" rtl="1">
              <a:defRPr b="1" sz="3600"/>
            </a:pPr>
            <a:r>
              <a:t>التوصيات حول طرق الاحتساب تقف كالمعتاد!</a:t>
            </a:r>
            <a:endParaRPr sz="3400"/>
          </a:p>
          <a:p>
            <a:pPr lvl="1" marL="685800" indent="-228600" algn="r" rtl="1">
              <a:spcBef>
                <a:spcPts val="500"/>
              </a:spcBef>
              <a:defRPr sz="3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آخر سعر مضروب في التغيير ذي الصلة!</a:t>
            </a:r>
          </a:p>
          <a:p>
            <a:pPr lvl="1" marL="685800" indent="-228600" algn="r" rtl="1">
              <a:spcBef>
                <a:spcPts val="500"/>
              </a:spcBef>
              <a:defRPr sz="3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أسعار محسوبة ، وليس مؤشرات!</a:t>
            </a:r>
          </a:p>
          <a:p>
            <a:pPr lvl="1" marL="685800" indent="-228600" algn="r" rtl="1">
              <a:spcBef>
                <a:spcPts val="500"/>
              </a:spcBef>
              <a:defRPr sz="3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بمجرد أن يستمر جمع الأسعار بشكل طبيعي ، يتم التصحيح الذاتي!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Shape 212"/>
          <p:cNvSpPr/>
          <p:nvPr>
            <p:ph type="body" sz="quarter" idx="1"/>
          </p:nvPr>
        </p:nvSpPr>
        <p:spPr>
          <a:xfrm>
            <a:off x="2667000" y="250824"/>
            <a:ext cx="5848351" cy="432711"/>
          </a:xfrm>
          <a:prstGeom prst="rect">
            <a:avLst/>
          </a:prstGeom>
        </p:spPr>
        <p:txBody>
          <a:bodyPr/>
          <a:lstStyle>
            <a:lvl1pPr defTabSz="411479" rtl="1">
              <a:spcBef>
                <a:spcPts val="400"/>
              </a:spcBef>
              <a:defRPr sz="2159"/>
            </a:lvl1pPr>
          </a:lstStyle>
          <a:p>
            <a:pPr/>
            <a:r>
              <a:t>تجميع المؤشر</a:t>
            </a:r>
          </a:p>
        </p:txBody>
      </p:sp>
      <p:sp>
        <p:nvSpPr>
          <p:cNvPr id="213" name="Shape 213"/>
          <p:cNvSpPr/>
          <p:nvPr>
            <p:ph type="body" idx="13"/>
          </p:nvPr>
        </p:nvSpPr>
        <p:spPr>
          <a:xfrm>
            <a:off x="628650" y="1473200"/>
            <a:ext cx="7886700" cy="459263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marL="217170" indent="-217170" algn="r" defTabSz="868680" rtl="1">
              <a:spcBef>
                <a:spcPts val="900"/>
              </a:spcBef>
              <a:defRPr b="1" sz="3420"/>
            </a:pPr>
            <a:r>
              <a:t>التوصيات حول طرق الاحتساب تقف كالمعتاد!</a:t>
            </a:r>
            <a:endParaRPr sz="3230"/>
          </a:p>
          <a:p>
            <a:pPr lvl="1" marL="0" indent="434340" algn="r" defTabSz="868680" rtl="1">
              <a:spcBef>
                <a:spcPts val="400"/>
              </a:spcBef>
              <a:buSzTx/>
              <a:buNone/>
              <a:defRPr sz="3230"/>
            </a:pPr>
            <a:r>
              <a:t>1. تغير سعر البضائع المماثلة</a:t>
            </a:r>
          </a:p>
          <a:p>
            <a:pPr lvl="1" marL="0" indent="434340" algn="r" defTabSz="868680" rtl="1">
              <a:spcBef>
                <a:spcPts val="400"/>
              </a:spcBef>
              <a:buSzTx/>
              <a:buNone/>
              <a:defRPr sz="3230"/>
            </a:pPr>
            <a:r>
              <a:t>2. نفس التجميع الابتدائي</a:t>
            </a:r>
          </a:p>
          <a:p>
            <a:pPr lvl="1" marL="0" indent="434340" algn="r" defTabSz="868680" rtl="1">
              <a:spcBef>
                <a:spcPts val="400"/>
              </a:spcBef>
              <a:buSzTx/>
              <a:buNone/>
              <a:defRPr sz="3230"/>
            </a:pPr>
            <a:r>
              <a:t>3. تجميع مؤشر المستوى الأعلى</a:t>
            </a:r>
          </a:p>
          <a:p>
            <a:pPr lvl="1" marL="0" indent="434340" algn="r" defTabSz="868680" rtl="1">
              <a:spcBef>
                <a:spcPts val="400"/>
              </a:spcBef>
              <a:buSzTx/>
              <a:buNone/>
              <a:defRPr sz="3230"/>
            </a:pPr>
            <a:r>
              <a:t>4. مستوى محدد محدد</a:t>
            </a:r>
          </a:p>
          <a:p>
            <a:pPr lvl="1" marL="0" indent="434340" defTabSz="868680">
              <a:spcBef>
                <a:spcPts val="400"/>
              </a:spcBef>
              <a:buSzTx/>
              <a:buNone/>
              <a:defRPr sz="3230"/>
            </a:pPr>
          </a:p>
          <a:p>
            <a:pPr lvl="1" marL="0" indent="434340" algn="r" defTabSz="868680" rtl="1">
              <a:spcBef>
                <a:spcPts val="400"/>
              </a:spcBef>
              <a:buSzTx/>
              <a:buNone/>
              <a:defRPr sz="3230"/>
            </a:pPr>
            <a:r>
              <a:t>مؤشر جميع الأسعار الموثوقة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/>
          <p:nvPr>
            <p:ph type="body" sz="quarter" idx="1"/>
          </p:nvPr>
        </p:nvSpPr>
        <p:spPr>
          <a:xfrm>
            <a:off x="2667000" y="88701"/>
            <a:ext cx="5848351" cy="594834"/>
          </a:xfrm>
          <a:prstGeom prst="rect">
            <a:avLst/>
          </a:prstGeom>
        </p:spPr>
        <p:txBody>
          <a:bodyPr/>
          <a:lstStyle>
            <a:lvl1pPr defTabSz="594359" rtl="1">
              <a:spcBef>
                <a:spcPts val="600"/>
              </a:spcBef>
              <a:defRPr sz="3120"/>
            </a:lvl1pPr>
          </a:lstStyle>
          <a:p>
            <a:pPr/>
            <a:r>
              <a:t>تجميع المؤشر</a:t>
            </a:r>
          </a:p>
        </p:txBody>
      </p:sp>
      <p:sp>
        <p:nvSpPr>
          <p:cNvPr id="216" name="Shape 216"/>
          <p:cNvSpPr/>
          <p:nvPr>
            <p:ph type="body" idx="13"/>
          </p:nvPr>
        </p:nvSpPr>
        <p:spPr>
          <a:xfrm>
            <a:off x="628650" y="1473200"/>
            <a:ext cx="7886700" cy="459263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 algn="r" rtl="1">
              <a:defRPr b="1" sz="3400"/>
            </a:lvl1pPr>
          </a:lstStyle>
          <a:p>
            <a:pPr/>
            <a:r>
              <a:t>ترحيل الأسعار</a:t>
            </a:r>
          </a:p>
        </p:txBody>
      </p:sp>
      <p:pic>
        <p:nvPicPr>
          <p:cNvPr id="217" name="image1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69089" y="2242103"/>
            <a:ext cx="5314951" cy="34671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/>
          <p:nvPr>
            <p:ph type="body" sz="quarter" idx="1"/>
          </p:nvPr>
        </p:nvSpPr>
        <p:spPr>
          <a:xfrm>
            <a:off x="2667000" y="250824"/>
            <a:ext cx="5848351" cy="432711"/>
          </a:xfrm>
          <a:prstGeom prst="rect">
            <a:avLst/>
          </a:prstGeom>
        </p:spPr>
        <p:txBody>
          <a:bodyPr/>
          <a:lstStyle>
            <a:lvl1pPr defTabSz="411479" rtl="1">
              <a:spcBef>
                <a:spcPts val="400"/>
              </a:spcBef>
              <a:defRPr sz="2159"/>
            </a:lvl1pPr>
          </a:lstStyle>
          <a:p>
            <a:pPr/>
            <a:r>
              <a:t>تجميع المؤشر</a:t>
            </a:r>
          </a:p>
        </p:txBody>
      </p:sp>
      <p:sp>
        <p:nvSpPr>
          <p:cNvPr id="220" name="Shape 220"/>
          <p:cNvSpPr/>
          <p:nvPr>
            <p:ph type="body" idx="13"/>
          </p:nvPr>
        </p:nvSpPr>
        <p:spPr>
          <a:xfrm>
            <a:off x="367747" y="1473200"/>
            <a:ext cx="8597350" cy="459263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marL="201168" indent="-201168" algn="r" defTabSz="804672" rtl="1">
              <a:spcBef>
                <a:spcPts val="800"/>
              </a:spcBef>
              <a:defRPr b="1" sz="2816"/>
            </a:pPr>
            <a:r>
              <a:t>أمان البيانات - بروتوكولات تم تطويرها لضمان بقاء بيانات مؤشر أسعار المستهلك آمنة وسرية</a:t>
            </a:r>
          </a:p>
          <a:p>
            <a:pPr marL="201168" indent="-201168" algn="r" defTabSz="804672" rtl="1">
              <a:spcBef>
                <a:spcPts val="800"/>
              </a:spcBef>
              <a:defRPr b="1" sz="2816"/>
            </a:pPr>
            <a:r>
              <a:t>تعيين الموظفين الرئيسيين اللازمين للوصول إلى المقر الرئيسي لمعالجة المؤشر ونشره</a:t>
            </a:r>
          </a:p>
          <a:p>
            <a:pPr marL="201168" indent="-201168" algn="r" defTabSz="804672" rtl="1">
              <a:spcBef>
                <a:spcPts val="800"/>
              </a:spcBef>
              <a:defRPr b="1" sz="2816"/>
            </a:pPr>
            <a:r>
              <a:t>تجميع CPI باستخدام Excel - يجب تطوير البروتوكولات لضمان مشاركة أوراق العمل النهائية</a:t>
            </a:r>
          </a:p>
          <a:p>
            <a:pPr marL="201168" indent="-201168" algn="r" defTabSz="804672" rtl="1">
              <a:spcBef>
                <a:spcPts val="800"/>
              </a:spcBef>
              <a:defRPr b="1" sz="2816"/>
            </a:pPr>
            <a:r>
              <a:t>إصدار البيانات - تطوير بروتوكولات للموافقة على نشر البيانات ونشرها</a:t>
            </a:r>
          </a:p>
          <a:p>
            <a:pPr marL="201168" indent="-201168" algn="r" defTabSz="804672" rtl="1">
              <a:spcBef>
                <a:spcPts val="800"/>
              </a:spcBef>
              <a:defRPr b="1" sz="2816"/>
            </a:pPr>
            <a:r>
              <a:t>إنشاء قنوات للتواصل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image17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871328"/>
            <a:ext cx="9144000" cy="5986672"/>
          </a:xfrm>
          <a:prstGeom prst="rect">
            <a:avLst/>
          </a:prstGeom>
          <a:ln w="12700">
            <a:miter lim="400000"/>
          </a:ln>
        </p:spPr>
      </p:pic>
      <p:sp>
        <p:nvSpPr>
          <p:cNvPr id="223" name="Shape 223"/>
          <p:cNvSpPr/>
          <p:nvPr>
            <p:ph type="body" sz="quarter" idx="1"/>
          </p:nvPr>
        </p:nvSpPr>
        <p:spPr>
          <a:xfrm>
            <a:off x="2667000" y="174079"/>
            <a:ext cx="5848351" cy="509456"/>
          </a:xfrm>
          <a:prstGeom prst="rect">
            <a:avLst/>
          </a:prstGeom>
        </p:spPr>
        <p:txBody>
          <a:bodyPr/>
          <a:lstStyle>
            <a:lvl1pPr defTabSz="493776" rtl="1">
              <a:spcBef>
                <a:spcPts val="500"/>
              </a:spcBef>
              <a:defRPr sz="2592"/>
            </a:lvl1pPr>
          </a:lstStyle>
          <a:p>
            <a:pPr/>
            <a:r>
              <a:t>تجميع المؤشر</a:t>
            </a:r>
          </a:p>
        </p:txBody>
      </p:sp>
      <p:sp>
        <p:nvSpPr>
          <p:cNvPr id="224" name="Shape 224"/>
          <p:cNvSpPr/>
          <p:nvPr>
            <p:ph type="body" idx="13"/>
          </p:nvPr>
        </p:nvSpPr>
        <p:spPr>
          <a:xfrm>
            <a:off x="628650" y="1473200"/>
            <a:ext cx="7886700" cy="459263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algn="r" rtl="1">
              <a:defRPr b="1" sz="3600"/>
            </a:pPr>
            <a:r>
              <a:t>الإشراف واستبدال وابتكار جامعي الأسعار</a:t>
            </a:r>
          </a:p>
          <a:p>
            <a:pPr algn="r" rtl="1">
              <a:defRPr b="1" sz="3600"/>
            </a:pPr>
            <a:r>
              <a:t>احتساب الأسعار المفقودة</a:t>
            </a:r>
          </a:p>
          <a:p>
            <a:pPr algn="r" rtl="1">
              <a:defRPr b="1" sz="3600"/>
            </a:pPr>
            <a:r>
              <a:t>حافظ على الاعتماد على الافتراضات</a:t>
            </a:r>
          </a:p>
          <a:p>
            <a:pPr algn="r" rtl="1">
              <a:defRPr b="1" sz="3600"/>
            </a:pPr>
            <a:r>
              <a:t>مواصلة التجميع / نشر المؤشر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/>
          <p:nvPr>
            <p:ph type="body" sz="half" idx="4294967295"/>
          </p:nvPr>
        </p:nvSpPr>
        <p:spPr>
          <a:xfrm>
            <a:off x="1054100" y="2425700"/>
            <a:ext cx="6832600" cy="364013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 marL="0" indent="0" algn="r" rtl="1">
              <a:buSzTx/>
              <a:buNone/>
              <a:defRPr sz="6000"/>
            </a:lvl1pPr>
          </a:lstStyle>
          <a:p>
            <a:pPr/>
            <a:r>
              <a:t>	النشر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hape 228"/>
          <p:cNvSpPr/>
          <p:nvPr>
            <p:ph type="body" sz="quarter" idx="1"/>
          </p:nvPr>
        </p:nvSpPr>
        <p:spPr>
          <a:xfrm>
            <a:off x="2667000" y="73173"/>
            <a:ext cx="5848351" cy="610362"/>
          </a:xfrm>
          <a:prstGeom prst="rect">
            <a:avLst/>
          </a:prstGeom>
        </p:spPr>
        <p:txBody>
          <a:bodyPr/>
          <a:lstStyle>
            <a:lvl1pPr defTabSz="612648" rtl="1">
              <a:spcBef>
                <a:spcPts val="600"/>
              </a:spcBef>
              <a:defRPr sz="3216"/>
            </a:lvl1pPr>
          </a:lstStyle>
          <a:p>
            <a:pPr/>
            <a:r>
              <a:t>	النشر</a:t>
            </a:r>
          </a:p>
        </p:txBody>
      </p:sp>
      <p:sp>
        <p:nvSpPr>
          <p:cNvPr id="229" name="Shape 229"/>
          <p:cNvSpPr/>
          <p:nvPr>
            <p:ph type="body" idx="13"/>
          </p:nvPr>
        </p:nvSpPr>
        <p:spPr>
          <a:xfrm>
            <a:off x="628650" y="1473200"/>
            <a:ext cx="7886700" cy="459263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algn="r" rtl="1">
              <a:defRPr b="1" sz="3600"/>
            </a:pPr>
            <a:r>
              <a:t>المبادئ العامة</a:t>
            </a:r>
          </a:p>
          <a:p>
            <a:pPr algn="r" rtl="1">
              <a:defRPr b="1" sz="3600"/>
            </a:pPr>
            <a:r>
              <a:t>التواصل مع المستخدمين</a:t>
            </a:r>
          </a:p>
          <a:p>
            <a:pPr algn="r" rtl="1">
              <a:defRPr b="1" sz="3600"/>
            </a:pPr>
            <a:r>
              <a:t>الدخول الى البيانات</a:t>
            </a:r>
          </a:p>
          <a:p>
            <a:pPr algn="r" rtl="1">
              <a:defRPr b="1" sz="3600"/>
            </a:pPr>
            <a:r>
              <a:t>المنشورات</a:t>
            </a:r>
          </a:p>
          <a:p>
            <a:pPr algn="r" rtl="1">
              <a:defRPr b="1" sz="3600"/>
            </a:pPr>
            <a:r>
              <a:t>الحلول والتوصيات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Shape 231"/>
          <p:cNvSpPr/>
          <p:nvPr>
            <p:ph type="body" sz="quarter" idx="1"/>
          </p:nvPr>
        </p:nvSpPr>
        <p:spPr>
          <a:xfrm>
            <a:off x="2667000" y="-42516"/>
            <a:ext cx="5848351" cy="726051"/>
          </a:xfrm>
          <a:prstGeom prst="rect">
            <a:avLst/>
          </a:prstGeom>
        </p:spPr>
        <p:txBody>
          <a:bodyPr/>
          <a:lstStyle>
            <a:lvl1pPr defTabSz="758951" rtl="1">
              <a:spcBef>
                <a:spcPts val="800"/>
              </a:spcBef>
              <a:defRPr sz="3984"/>
            </a:lvl1pPr>
          </a:lstStyle>
          <a:p>
            <a:pPr/>
            <a:r>
              <a:t>	النشر</a:t>
            </a:r>
          </a:p>
        </p:txBody>
      </p:sp>
      <p:sp>
        <p:nvSpPr>
          <p:cNvPr id="232" name="Shape 232"/>
          <p:cNvSpPr/>
          <p:nvPr>
            <p:ph type="body" idx="13"/>
          </p:nvPr>
        </p:nvSpPr>
        <p:spPr>
          <a:xfrm>
            <a:off x="628650" y="1473200"/>
            <a:ext cx="7886700" cy="459263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algn="r" rtl="1">
              <a:defRPr b="1" sz="3600"/>
            </a:pPr>
            <a:r>
              <a:t>استمر في تحرير المؤشر</a:t>
            </a:r>
          </a:p>
          <a:p>
            <a:pPr algn="r" rtl="1">
              <a:defRPr b="1" sz="3600"/>
            </a:pPr>
            <a:r>
              <a:t>تعزيز الثقة بالشفافية</a:t>
            </a:r>
          </a:p>
          <a:p>
            <a:pPr algn="r" rtl="1">
              <a:defRPr b="1" sz="3600"/>
            </a:pPr>
            <a:r>
              <a:t>قدم معلومات إضافية ذات صلة</a:t>
            </a:r>
          </a:p>
        </p:txBody>
      </p:sp>
      <p:pic>
        <p:nvPicPr>
          <p:cNvPr id="233" name="image18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85591" y="3987960"/>
            <a:ext cx="6419851" cy="231457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Shape 235"/>
          <p:cNvSpPr/>
          <p:nvPr>
            <p:ph type="body" sz="quarter" idx="1"/>
          </p:nvPr>
        </p:nvSpPr>
        <p:spPr>
          <a:xfrm>
            <a:off x="2667000" y="250824"/>
            <a:ext cx="5848351" cy="432711"/>
          </a:xfrm>
          <a:prstGeom prst="rect">
            <a:avLst/>
          </a:prstGeom>
        </p:spPr>
        <p:txBody>
          <a:bodyPr/>
          <a:lstStyle>
            <a:lvl1pPr defTabSz="411479" rtl="1">
              <a:spcBef>
                <a:spcPts val="400"/>
              </a:spcBef>
              <a:defRPr sz="2159"/>
            </a:lvl1pPr>
          </a:lstStyle>
          <a:p>
            <a:pPr/>
            <a:r>
              <a:t>	النشر</a:t>
            </a:r>
          </a:p>
        </p:txBody>
      </p:sp>
      <p:sp>
        <p:nvSpPr>
          <p:cNvPr id="236" name="Shape 236"/>
          <p:cNvSpPr/>
          <p:nvPr>
            <p:ph type="body" idx="13"/>
          </p:nvPr>
        </p:nvSpPr>
        <p:spPr>
          <a:xfrm>
            <a:off x="628650" y="1473200"/>
            <a:ext cx="7886700" cy="459263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marL="208026" indent="-208026" algn="r" defTabSz="832104" rtl="1">
              <a:spcBef>
                <a:spcPts val="900"/>
              </a:spcBef>
              <a:defRPr b="1" sz="3276"/>
            </a:pPr>
            <a:r>
              <a:t>التواصل مع المستخدمين من خلال الويب</a:t>
            </a:r>
          </a:p>
          <a:p>
            <a:pPr marL="208026" indent="-208026" algn="r" defTabSz="832104" rtl="1">
              <a:spcBef>
                <a:spcPts val="900"/>
              </a:spcBef>
              <a:defRPr b="1" sz="3276"/>
            </a:pPr>
            <a:r>
              <a:t>ملاحظة خاصة لمرافقة إصدار مؤشر أسعار المستهلك ، موضحا</a:t>
            </a:r>
          </a:p>
          <a:p>
            <a:pPr lvl="1" marL="624078" indent="-208026" algn="r" defTabSz="832104" rtl="1">
              <a:spcBef>
                <a:spcPts val="400"/>
              </a:spcBef>
              <a:defRPr sz="3094"/>
            </a:pPr>
            <a:r>
              <a:t>التأثير المحتمل على التضخم</a:t>
            </a:r>
          </a:p>
          <a:p>
            <a:pPr lvl="1" marL="624078" indent="-208026" algn="r" defTabSz="832104" rtl="1">
              <a:spcBef>
                <a:spcPts val="400"/>
              </a:spcBef>
              <a:defRPr sz="3094"/>
            </a:pPr>
            <a:r>
              <a:t>اضطرابات في التجميع</a:t>
            </a:r>
          </a:p>
          <a:p>
            <a:pPr lvl="1" marL="624078" indent="-208026" algn="r" defTabSz="832104" rtl="1">
              <a:spcBef>
                <a:spcPts val="400"/>
              </a:spcBef>
              <a:defRPr sz="3094"/>
            </a:pPr>
            <a:r>
              <a:t>وضع علامة على المؤشرات</a:t>
            </a:r>
          </a:p>
          <a:p>
            <a:pPr lvl="1" marL="624078" indent="-208026" algn="r" defTabSz="832104" rtl="1">
              <a:spcBef>
                <a:spcPts val="400"/>
              </a:spcBef>
              <a:defRPr sz="3094"/>
            </a:pPr>
            <a:r>
              <a:t>تتخذ التدابير لضمان الموثوقية</a:t>
            </a:r>
          </a:p>
          <a:p>
            <a:pPr lvl="1" marL="624078" indent="-208026" algn="r" defTabSz="832104" rtl="1">
              <a:spcBef>
                <a:spcPts val="400"/>
              </a:spcBef>
              <a:defRPr sz="3094"/>
            </a:pPr>
            <a:r>
              <a:t>معلومات أخرى ذات صلة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Shape 238"/>
          <p:cNvSpPr/>
          <p:nvPr>
            <p:ph type="body" sz="quarter" idx="1"/>
          </p:nvPr>
        </p:nvSpPr>
        <p:spPr>
          <a:xfrm>
            <a:off x="2667000" y="111273"/>
            <a:ext cx="5848351" cy="572262"/>
          </a:xfrm>
          <a:prstGeom prst="rect">
            <a:avLst/>
          </a:prstGeom>
        </p:spPr>
        <p:txBody>
          <a:bodyPr/>
          <a:lstStyle>
            <a:lvl1pPr defTabSz="576072" rtl="1">
              <a:spcBef>
                <a:spcPts val="600"/>
              </a:spcBef>
              <a:defRPr sz="3024"/>
            </a:lvl1pPr>
          </a:lstStyle>
          <a:p>
            <a:pPr/>
            <a:r>
              <a:t>	النشر</a:t>
            </a:r>
          </a:p>
        </p:txBody>
      </p:sp>
      <p:sp>
        <p:nvSpPr>
          <p:cNvPr id="239" name="Shape 239"/>
          <p:cNvSpPr/>
          <p:nvPr>
            <p:ph type="body" idx="13"/>
          </p:nvPr>
        </p:nvSpPr>
        <p:spPr>
          <a:xfrm>
            <a:off x="628650" y="1473200"/>
            <a:ext cx="7886700" cy="459263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algn="r" rtl="1">
              <a:defRPr b="1" sz="3600"/>
            </a:pPr>
            <a:r>
              <a:t>الحلول والتوصيات</a:t>
            </a:r>
          </a:p>
          <a:p>
            <a:pPr algn="r" rtl="1">
              <a:defRPr b="1" sz="3600"/>
            </a:pPr>
            <a:r>
              <a:t>التجميع العادي مقابل التجميع غير الطبيعي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body" sz="quarter" idx="1"/>
          </p:nvPr>
        </p:nvSpPr>
        <p:spPr>
          <a:xfrm>
            <a:off x="2667000" y="250824"/>
            <a:ext cx="5848351" cy="606443"/>
          </a:xfrm>
          <a:prstGeom prst="rect">
            <a:avLst/>
          </a:prstGeom>
        </p:spPr>
        <p:txBody>
          <a:bodyPr/>
          <a:lstStyle>
            <a:lvl1pPr defTabSz="630936" rtl="1">
              <a:spcBef>
                <a:spcPts val="600"/>
              </a:spcBef>
              <a:defRPr sz="3312"/>
            </a:lvl1pPr>
          </a:lstStyle>
          <a:p>
            <a:pPr/>
            <a:r>
              <a:t>الآثار</a:t>
            </a:r>
          </a:p>
        </p:txBody>
      </p:sp>
      <p:sp>
        <p:nvSpPr>
          <p:cNvPr id="128" name="Shape 128"/>
          <p:cNvSpPr/>
          <p:nvPr>
            <p:ph type="body" idx="13"/>
          </p:nvPr>
        </p:nvSpPr>
        <p:spPr>
          <a:xfrm>
            <a:off x="628650" y="1473200"/>
            <a:ext cx="7886700" cy="459263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algn="r" rtl="1">
              <a:defRPr b="1" sz="3600"/>
            </a:pPr>
            <a:r>
              <a:t>الوباء نفسه </a:t>
            </a:r>
          </a:p>
          <a:p>
            <a:pPr algn="r" rtl="1">
              <a:defRPr b="1" sz="3600"/>
            </a:pPr>
            <a:r>
              <a:t>تدابير السياسة العامة</a:t>
            </a:r>
          </a:p>
          <a:p>
            <a:pPr algn="r" rtl="1">
              <a:defRPr b="1" sz="3600"/>
            </a:pPr>
            <a:r>
              <a:t>الرجوع إلى الحياة الطبيعية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hape 241"/>
          <p:cNvSpPr/>
          <p:nvPr>
            <p:ph type="body" sz="quarter" idx="1"/>
          </p:nvPr>
        </p:nvSpPr>
        <p:spPr>
          <a:xfrm>
            <a:off x="2667000" y="72826"/>
            <a:ext cx="5848351" cy="610709"/>
          </a:xfrm>
          <a:prstGeom prst="rect">
            <a:avLst/>
          </a:prstGeom>
        </p:spPr>
        <p:txBody>
          <a:bodyPr/>
          <a:lstStyle>
            <a:lvl1pPr defTabSz="612648" rtl="1">
              <a:spcBef>
                <a:spcPts val="600"/>
              </a:spcBef>
              <a:defRPr sz="3216"/>
            </a:lvl1pPr>
          </a:lstStyle>
          <a:p>
            <a:pPr/>
            <a:r>
              <a:t>	النشر</a:t>
            </a:r>
          </a:p>
        </p:txBody>
      </p:sp>
      <p:sp>
        <p:nvSpPr>
          <p:cNvPr id="242" name="Shape 242"/>
          <p:cNvSpPr/>
          <p:nvPr>
            <p:ph type="body" idx="13"/>
          </p:nvPr>
        </p:nvSpPr>
        <p:spPr>
          <a:xfrm>
            <a:off x="628650" y="1473200"/>
            <a:ext cx="7886700" cy="459263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algn="r" rtl="1">
              <a:defRPr b="1" sz="3600"/>
            </a:pPr>
            <a:r>
              <a:t>التغييرات قصيرة المدى تحت الانظار ، مثل مقارنة بالعادي / مارس-أبريل الماضي</a:t>
            </a:r>
          </a:p>
          <a:p>
            <a:pPr algn="r" rtl="1">
              <a:defRPr b="1" sz="3600"/>
            </a:pPr>
            <a:r>
              <a:t>الطلب على المؤشرات الأكثر تفصيلا من المحتمل أن يزيد !!!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Shape 244"/>
          <p:cNvSpPr/>
          <p:nvPr>
            <p:ph type="body" sz="quarter" idx="1"/>
          </p:nvPr>
        </p:nvSpPr>
        <p:spPr>
          <a:xfrm>
            <a:off x="2667000" y="250824"/>
            <a:ext cx="5848351" cy="432711"/>
          </a:xfrm>
          <a:prstGeom prst="rect">
            <a:avLst/>
          </a:prstGeom>
        </p:spPr>
        <p:txBody>
          <a:bodyPr/>
          <a:lstStyle>
            <a:lvl1pPr algn="l" defTabSz="429768">
              <a:spcBef>
                <a:spcPts val="400"/>
              </a:spcBef>
              <a:defRPr sz="2256"/>
            </a:lvl1pPr>
          </a:lstStyle>
          <a:p>
            <a:pPr/>
            <a:r>
              <a:t>النشر</a:t>
            </a:r>
          </a:p>
        </p:txBody>
      </p:sp>
      <p:sp>
        <p:nvSpPr>
          <p:cNvPr id="245" name="Shape 245"/>
          <p:cNvSpPr/>
          <p:nvPr/>
        </p:nvSpPr>
        <p:spPr>
          <a:xfrm>
            <a:off x="1884894" y="1965154"/>
            <a:ext cx="5735882" cy="25974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r" rtl="1">
              <a:defRPr b="1" sz="2400"/>
            </a:pPr>
            <a:r>
              <a:t>وضع مؤشر أسعار المستهلك في مارس 2020</a:t>
            </a:r>
          </a:p>
          <a:p>
            <a:pPr marL="342900" indent="-342900" algn="r" rtl="1">
              <a:buSzPct val="100000"/>
              <a:buAutoNum type="arabicPeriod" startAt="1"/>
              <a:defRPr sz="2400"/>
            </a:pPr>
            <a:r>
              <a:t>ما هو التأثير الرئيسي للأزمة الحالية على برنامج الرقم القياسي لأسعار المستهلك؟</a:t>
            </a:r>
          </a:p>
          <a:p>
            <a:pPr marL="342900" indent="-342900" algn="r" rtl="1">
              <a:buSzPct val="100000"/>
              <a:buAutoNum type="arabicPeriod" startAt="1"/>
              <a:defRPr sz="2400"/>
            </a:pPr>
            <a:r>
              <a:t>هل تتوقع تأخيرات ومشكلات في البيانات عند نشر مؤشر مارس؟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Shape 247"/>
          <p:cNvSpPr/>
          <p:nvPr>
            <p:ph type="body" sz="quarter" idx="1"/>
          </p:nvPr>
        </p:nvSpPr>
        <p:spPr>
          <a:xfrm>
            <a:off x="2667000" y="250824"/>
            <a:ext cx="5848351" cy="432711"/>
          </a:xfrm>
          <a:prstGeom prst="rect">
            <a:avLst/>
          </a:prstGeom>
        </p:spPr>
        <p:txBody>
          <a:bodyPr/>
          <a:lstStyle>
            <a:lvl1pPr algn="l" defTabSz="429768">
              <a:spcBef>
                <a:spcPts val="400"/>
              </a:spcBef>
              <a:defRPr sz="2256"/>
            </a:lvl1pPr>
          </a:lstStyle>
          <a:p>
            <a:pPr/>
            <a:r>
              <a:t>النشر</a:t>
            </a:r>
          </a:p>
        </p:txBody>
      </p:sp>
      <p:sp>
        <p:nvSpPr>
          <p:cNvPr id="248" name="Shape 248"/>
          <p:cNvSpPr/>
          <p:nvPr/>
        </p:nvSpPr>
        <p:spPr>
          <a:xfrm>
            <a:off x="712267" y="1267428"/>
            <a:ext cx="7696008" cy="47810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r" rtl="1">
              <a:defRPr b="1" sz="2400"/>
            </a:pPr>
            <a:r>
              <a:t>الجمع والتجميع</a:t>
            </a:r>
          </a:p>
          <a:p>
            <a:pPr marL="342900" indent="-342900" algn="r" rtl="1">
              <a:buSzPct val="100000"/>
              <a:buAutoNum type="arabicPeriod" startAt="1"/>
              <a:defRPr sz="2400"/>
            </a:pPr>
            <a:r>
              <a:t>مقارنة بالشهر العادي ، ما مقدار بيانات الأسعار التي تتوقع جمعها؟ تقريبا ما النسبة المئوية.</a:t>
            </a:r>
          </a:p>
          <a:p>
            <a:pPr marL="342900" indent="-342900" algn="r" rtl="1">
              <a:buSzPct val="100000"/>
              <a:buAutoNum type="arabicPeriod" startAt="1"/>
              <a:defRPr sz="2400"/>
            </a:pPr>
            <a:r>
              <a:t>ما هي حالة تحصيل الأسعار الميدانية لشهر أبريل؟</a:t>
            </a:r>
          </a:p>
          <a:p>
            <a:pPr marL="342900" indent="-342900" algn="r" rtl="1">
              <a:buSzPct val="100000"/>
              <a:buAutoNum type="arabicPeriod" startAt="1"/>
              <a:defRPr sz="2400"/>
            </a:pPr>
            <a:r>
              <a:t>ما هي فئات الإنفاق التي تتأثر في الغالب؟</a:t>
            </a:r>
          </a:p>
          <a:p>
            <a:pPr marL="342900" indent="-342900" algn="r" rtl="1">
              <a:buSzPct val="100000"/>
              <a:buAutoNum type="arabicPeriod" startAt="1"/>
              <a:defRPr sz="2400"/>
            </a:pPr>
            <a:r>
              <a:t>أي منها يتوقع أن يتم تغطيته بالكامل كالمعتاد؟</a:t>
            </a:r>
          </a:p>
          <a:p>
            <a:pPr marL="342900" indent="-342900" algn="r" rtl="1">
              <a:buSzPct val="100000"/>
              <a:buAutoNum type="arabicPeriod" startAt="1"/>
              <a:defRPr sz="2400"/>
            </a:pPr>
            <a:r>
              <a:t>هل لديك وصول كاف إلى الموظفين وموارد تكنولوجيا المعلومات لحساب الفهرس بشكل طبيعي؟</a:t>
            </a:r>
          </a:p>
          <a:p>
            <a:pPr marL="342900" indent="-342900" algn="r" rtl="1">
              <a:buSzPct val="100000"/>
              <a:buAutoNum type="arabicPeriod" startAt="1"/>
              <a:defRPr sz="2400"/>
            </a:pPr>
            <a:r>
              <a:t>ما هي ممارساتك بخصوص الأسعار المفقودة؟</a:t>
            </a:r>
          </a:p>
          <a:p>
            <a:pPr marL="342900" indent="-342900" algn="r" rtl="1">
              <a:buSzPct val="100000"/>
              <a:buAutoNum type="arabicPeriod" startAt="1"/>
              <a:defRPr sz="2400"/>
            </a:pPr>
            <a:r>
              <a:t>هل تتوقع أن يكون لديك أي مؤشرات من 3 إلى 4 أرقام بدون أي ملاحظات للسعر؟ 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Shape 250"/>
          <p:cNvSpPr/>
          <p:nvPr>
            <p:ph type="body" sz="quarter" idx="1"/>
          </p:nvPr>
        </p:nvSpPr>
        <p:spPr>
          <a:xfrm>
            <a:off x="2667000" y="250824"/>
            <a:ext cx="5848351" cy="432711"/>
          </a:xfrm>
          <a:prstGeom prst="rect">
            <a:avLst/>
          </a:prstGeom>
        </p:spPr>
        <p:txBody>
          <a:bodyPr/>
          <a:lstStyle>
            <a:lvl1pPr algn="l" defTabSz="429768">
              <a:spcBef>
                <a:spcPts val="400"/>
              </a:spcBef>
              <a:defRPr sz="2256"/>
            </a:lvl1pPr>
          </a:lstStyle>
          <a:p>
            <a:pPr/>
            <a:r>
              <a:t>النشر</a:t>
            </a:r>
          </a:p>
        </p:txBody>
      </p:sp>
      <p:sp>
        <p:nvSpPr>
          <p:cNvPr id="251" name="Shape 251"/>
          <p:cNvSpPr/>
          <p:nvPr/>
        </p:nvSpPr>
        <p:spPr>
          <a:xfrm>
            <a:off x="777764" y="1845497"/>
            <a:ext cx="8145517" cy="2606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r" rtl="1">
              <a:defRPr b="1" sz="2400"/>
            </a:pPr>
            <a:r>
              <a:t>النشر</a:t>
            </a:r>
          </a:p>
          <a:p>
            <a:pPr marL="342900" indent="-342900" algn="r" rtl="1">
              <a:buSzPct val="100000"/>
              <a:buAutoNum type="arabicPeriod" startAt="1"/>
              <a:defRPr sz="2400"/>
            </a:pPr>
            <a:r>
              <a:t>هل كان لديك أو تتوقع حدوث تأخيرات أو مشكلات في البيانات عند نشر مؤشر مارس؟</a:t>
            </a:r>
          </a:p>
          <a:p>
            <a:pPr marL="342900" indent="-342900" algn="r" rtl="1">
              <a:buSzPct val="100000"/>
              <a:buAutoNum type="arabicPeriod" startAt="1"/>
              <a:defRPr sz="2400"/>
            </a:pPr>
            <a:r>
              <a:t>هل تعمل أنظمة CPI لتكنولوجيا المعلومات والاتصالات ويسهل عليك الوصول إليها؟</a:t>
            </a:r>
          </a:p>
          <a:p>
            <a:pPr marL="342900" indent="-342900" algn="r" rtl="1">
              <a:buSzPct val="100000"/>
              <a:buAutoNum type="arabicPeriod" startAt="1"/>
              <a:defRPr sz="2400"/>
            </a:pPr>
            <a:r>
              <a:t>هل قمت بتغيير صيغة النشر استجابة لـ COVID-19؟ 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Shape 253"/>
          <p:cNvSpPr/>
          <p:nvPr>
            <p:ph type="body" sz="quarter" idx="1"/>
          </p:nvPr>
        </p:nvSpPr>
        <p:spPr>
          <a:xfrm>
            <a:off x="2667000" y="250824"/>
            <a:ext cx="5848351" cy="432711"/>
          </a:xfrm>
          <a:prstGeom prst="rect">
            <a:avLst/>
          </a:prstGeom>
        </p:spPr>
        <p:txBody>
          <a:bodyPr/>
          <a:lstStyle>
            <a:lvl1pPr algn="l" defTabSz="429768">
              <a:spcBef>
                <a:spcPts val="400"/>
              </a:spcBef>
              <a:defRPr sz="2256"/>
            </a:lvl1pPr>
          </a:lstStyle>
          <a:p>
            <a:pPr/>
            <a:r>
              <a:t>النشر</a:t>
            </a:r>
          </a:p>
        </p:txBody>
      </p:sp>
      <p:sp>
        <p:nvSpPr>
          <p:cNvPr id="254" name="Shape 254"/>
          <p:cNvSpPr/>
          <p:nvPr/>
        </p:nvSpPr>
        <p:spPr>
          <a:xfrm>
            <a:off x="1008992" y="1341000"/>
            <a:ext cx="7506360" cy="34907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r" rtl="1">
              <a:defRPr b="1" sz="2400"/>
            </a:pPr>
            <a:r>
              <a:t>خطط التخفيف</a:t>
            </a:r>
          </a:p>
          <a:p>
            <a:pPr marL="342900" indent="-342900" algn="r" rtl="1">
              <a:buSzPct val="100000"/>
              <a:buAutoNum type="arabicPeriod" startAt="1"/>
              <a:defRPr sz="2400"/>
            </a:pPr>
            <a:r>
              <a:t>ما هي الإجراءات التي اتخذتها للتخفيف من الاضطراب المحتمل لجمع بيانات مؤشر أسعار المستهلك ، وتجميع المؤشر ونشره؟</a:t>
            </a:r>
          </a:p>
          <a:p>
            <a:pPr marL="342900" indent="-342900" algn="r" rtl="1">
              <a:buSzPct val="100000"/>
              <a:buAutoNum type="arabicPeriod" startAt="1"/>
              <a:defRPr sz="2400"/>
            </a:pPr>
            <a:r>
              <a:t>ما الخطوات الإضافية التي تنوي أو ترغب في تقديمها؟</a:t>
            </a:r>
          </a:p>
          <a:p>
            <a:pPr marL="342900" indent="-342900" algn="r" rtl="1">
              <a:buSzPct val="100000"/>
              <a:buAutoNum type="arabicPeriod" startAt="1"/>
              <a:defRPr sz="2400"/>
            </a:pPr>
            <a:r>
              <a:t>هل تم إجراء تدريب خاص لجامعي الأسعار؟</a:t>
            </a:r>
          </a:p>
          <a:p>
            <a:pPr marL="342900" indent="-342900" algn="r" rtl="1">
              <a:buSzPct val="100000"/>
              <a:buAutoNum type="arabicPeriod" startAt="1"/>
              <a:defRPr sz="2400"/>
            </a:pPr>
            <a:r>
              <a:t>هل تشعر أن المركز الإحصائي الخليجي يمكن أن يساعد في مزيد من التدريب خلال هذه الفترة؟ إذا كان الأمر كذلك ، فما هو الشكل الأكثر فائدة للتدريب؟ 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Shape 256"/>
          <p:cNvSpPr/>
          <p:nvPr>
            <p:ph type="body" sz="half" idx="4294967295"/>
          </p:nvPr>
        </p:nvSpPr>
        <p:spPr>
          <a:xfrm>
            <a:off x="1054100" y="2425700"/>
            <a:ext cx="6832600" cy="364013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 marL="0" indent="0" algn="r" rtl="1">
              <a:buSzTx/>
              <a:buNone/>
              <a:defRPr sz="6000"/>
            </a:lvl1pPr>
          </a:lstStyle>
          <a:p>
            <a:pPr/>
            <a:r>
              <a:t>مناقشة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Shape 258"/>
          <p:cNvSpPr/>
          <p:nvPr>
            <p:ph type="body" sz="quarter" idx="1"/>
          </p:nvPr>
        </p:nvSpPr>
        <p:spPr>
          <a:xfrm>
            <a:off x="2667000" y="250824"/>
            <a:ext cx="5848351" cy="432711"/>
          </a:xfrm>
          <a:prstGeom prst="rect">
            <a:avLst/>
          </a:prstGeom>
        </p:spPr>
        <p:txBody>
          <a:bodyPr/>
          <a:lstStyle>
            <a:lvl1pPr defTabSz="429768" rtl="1">
              <a:spcBef>
                <a:spcPts val="400"/>
              </a:spcBef>
              <a:defRPr sz="2256"/>
            </a:lvl1pPr>
          </a:lstStyle>
          <a:p>
            <a:pPr/>
            <a:r>
              <a:t>مناقشة</a:t>
            </a:r>
          </a:p>
        </p:txBody>
      </p:sp>
      <p:sp>
        <p:nvSpPr>
          <p:cNvPr id="259" name="Shape 259"/>
          <p:cNvSpPr/>
          <p:nvPr>
            <p:ph type="body" idx="13"/>
          </p:nvPr>
        </p:nvSpPr>
        <p:spPr>
          <a:xfrm>
            <a:off x="628650" y="1473200"/>
            <a:ext cx="7886700" cy="4592638"/>
          </a:xfrm>
          <a:prstGeom prst="rect">
            <a:avLst/>
          </a:prstGeom>
        </p:spPr>
        <p:txBody>
          <a:bodyPr/>
          <a:lstStyle/>
          <a:p>
            <a:pPr algn="r">
              <a:defRPr b="1" sz="2000">
                <a:latin typeface="Times New Roman"/>
                <a:ea typeface="Times New Roman"/>
                <a:cs typeface="Times New Roman"/>
                <a:sym typeface="Times New Roman"/>
              </a:defRPr>
            </a:pPr>
          </a:p>
        </p:txBody>
      </p:sp>
      <p:pic>
        <p:nvPicPr>
          <p:cNvPr id="260" name="image19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8650" y="1703496"/>
            <a:ext cx="7959057" cy="361473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/>
          <p:nvPr>
            <p:ph type="body" sz="quarter" idx="1"/>
          </p:nvPr>
        </p:nvSpPr>
        <p:spPr>
          <a:xfrm>
            <a:off x="2667000" y="250824"/>
            <a:ext cx="5848351" cy="599795"/>
          </a:xfrm>
          <a:prstGeom prst="rect">
            <a:avLst/>
          </a:prstGeom>
        </p:spPr>
        <p:txBody>
          <a:bodyPr/>
          <a:lstStyle>
            <a:lvl1pPr defTabSz="594359" rtl="1">
              <a:spcBef>
                <a:spcPts val="600"/>
              </a:spcBef>
              <a:defRPr sz="3120"/>
            </a:lvl1pPr>
          </a:lstStyle>
          <a:p>
            <a:pPr/>
            <a:r>
              <a:t>جمع البيانات</a:t>
            </a:r>
          </a:p>
        </p:txBody>
      </p:sp>
      <p:sp>
        <p:nvSpPr>
          <p:cNvPr id="131" name="Shape 131"/>
          <p:cNvSpPr/>
          <p:nvPr>
            <p:ph type="body" idx="13"/>
          </p:nvPr>
        </p:nvSpPr>
        <p:spPr>
          <a:xfrm>
            <a:off x="628650" y="1473200"/>
            <a:ext cx="7886700" cy="459263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algn="r" rtl="1">
              <a:defRPr b="1" sz="3600"/>
            </a:pPr>
            <a:r>
              <a:t>غلق منافذ البيع</a:t>
            </a:r>
          </a:p>
          <a:p>
            <a:pPr algn="r" rtl="1">
              <a:defRPr b="1" sz="3600"/>
            </a:pPr>
            <a:r>
              <a:t>تنقلات جامعو الأسعار</a:t>
            </a:r>
          </a:p>
          <a:p>
            <a:pPr algn="r" rtl="1">
              <a:defRPr b="1" sz="3600"/>
            </a:pPr>
            <a:r>
              <a:t>البيانات الأساسية</a:t>
            </a:r>
          </a:p>
          <a:p>
            <a:pPr algn="r" rtl="1">
              <a:defRPr b="1" sz="3600"/>
            </a:pPr>
            <a:r>
              <a:t>تغيرات الاستهلاك الأسري</a:t>
            </a:r>
          </a:p>
          <a:p>
            <a:pPr algn="r" rtl="1">
              <a:defRPr b="1" sz="3600"/>
            </a:pPr>
            <a:r>
              <a:t>حلول وتوصيات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/>
          <p:nvPr>
            <p:ph type="body" sz="quarter" idx="1"/>
          </p:nvPr>
        </p:nvSpPr>
        <p:spPr>
          <a:xfrm>
            <a:off x="2667000" y="250824"/>
            <a:ext cx="5848351" cy="630106"/>
          </a:xfrm>
          <a:prstGeom prst="rect">
            <a:avLst/>
          </a:prstGeom>
        </p:spPr>
        <p:txBody>
          <a:bodyPr/>
          <a:lstStyle>
            <a:lvl1pPr defTabSz="640079" rtl="1">
              <a:spcBef>
                <a:spcPts val="700"/>
              </a:spcBef>
              <a:defRPr sz="3359"/>
            </a:lvl1pPr>
          </a:lstStyle>
          <a:p>
            <a:pPr/>
            <a:r>
              <a:t>تجميع الأسعار</a:t>
            </a:r>
          </a:p>
        </p:txBody>
      </p:sp>
      <p:sp>
        <p:nvSpPr>
          <p:cNvPr id="134" name="Shape 134"/>
          <p:cNvSpPr/>
          <p:nvPr>
            <p:ph type="body" idx="13"/>
          </p:nvPr>
        </p:nvSpPr>
        <p:spPr>
          <a:xfrm>
            <a:off x="628650" y="1473200"/>
            <a:ext cx="7886700" cy="459263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algn="r" rtl="1">
              <a:defRPr b="1" sz="3600"/>
            </a:pPr>
            <a:r>
              <a:t>المبادئ العامة</a:t>
            </a:r>
          </a:p>
          <a:p>
            <a:pPr algn="r" rtl="1">
              <a:defRPr b="1" sz="3600"/>
            </a:pPr>
            <a:r>
              <a:t>الأسعار المفقودة</a:t>
            </a:r>
          </a:p>
          <a:p>
            <a:pPr algn="r" rtl="1">
              <a:defRPr b="1" sz="3600"/>
            </a:pPr>
            <a:r>
              <a:t>الفرضيات!</a:t>
            </a:r>
          </a:p>
          <a:p>
            <a:pPr algn="r" rtl="1">
              <a:defRPr b="1" sz="3600"/>
            </a:pPr>
            <a:r>
              <a:t>التجميع</a:t>
            </a:r>
          </a:p>
          <a:p>
            <a:pPr algn="r" rtl="1">
              <a:defRPr b="1" sz="3600"/>
            </a:pPr>
            <a:r>
              <a:t>الحلول والتوصيات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/>
          <p:nvPr>
            <p:ph type="body" sz="quarter" idx="1"/>
          </p:nvPr>
        </p:nvSpPr>
        <p:spPr>
          <a:xfrm>
            <a:off x="2667000" y="250824"/>
            <a:ext cx="5848351" cy="641219"/>
          </a:xfrm>
          <a:prstGeom prst="rect">
            <a:avLst/>
          </a:prstGeom>
        </p:spPr>
        <p:txBody>
          <a:bodyPr/>
          <a:lstStyle>
            <a:lvl1pPr defTabSz="667512" rtl="1">
              <a:spcBef>
                <a:spcPts val="700"/>
              </a:spcBef>
              <a:defRPr sz="3504"/>
            </a:lvl1pPr>
          </a:lstStyle>
          <a:p>
            <a:pPr/>
            <a:r>
              <a:t>النشر</a:t>
            </a:r>
          </a:p>
        </p:txBody>
      </p:sp>
      <p:sp>
        <p:nvSpPr>
          <p:cNvPr id="137" name="Shape 137"/>
          <p:cNvSpPr/>
          <p:nvPr>
            <p:ph type="body" idx="13"/>
          </p:nvPr>
        </p:nvSpPr>
        <p:spPr>
          <a:xfrm>
            <a:off x="628650" y="1473200"/>
            <a:ext cx="7886700" cy="459263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algn="r" rtl="1">
              <a:defRPr b="1" sz="3600"/>
            </a:pPr>
            <a:r>
              <a:t>مبادئ عامة</a:t>
            </a:r>
          </a:p>
          <a:p>
            <a:pPr algn="r" rtl="1">
              <a:defRPr b="1" sz="3600"/>
            </a:pPr>
            <a:r>
              <a:t>التواصل مع المستخدمين</a:t>
            </a:r>
          </a:p>
          <a:p>
            <a:pPr algn="r" rtl="1">
              <a:defRPr b="1" sz="3600"/>
            </a:pPr>
            <a:r>
              <a:t>الوصول إلىالبيانات</a:t>
            </a:r>
          </a:p>
          <a:p>
            <a:pPr algn="r" rtl="1">
              <a:defRPr b="1" sz="3600"/>
            </a:pPr>
            <a:r>
              <a:t>المنشورات</a:t>
            </a:r>
          </a:p>
          <a:p>
            <a:pPr algn="r" rtl="1">
              <a:defRPr b="1" sz="3600"/>
            </a:pPr>
            <a:r>
              <a:t>الحلول والتوصيات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body" sz="half" idx="4294967295"/>
          </p:nvPr>
        </p:nvSpPr>
        <p:spPr>
          <a:xfrm>
            <a:off x="1054100" y="2425700"/>
            <a:ext cx="6832600" cy="364013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 marL="0" indent="0">
              <a:buSzTx/>
              <a:buNone/>
              <a:defRPr sz="6000"/>
            </a:lvl1pPr>
          </a:lstStyle>
          <a:p>
            <a:pPr/>
            <a:r>
              <a:t>	الآثار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/>
          <p:nvPr>
            <p:ph type="body" sz="quarter" idx="1"/>
          </p:nvPr>
        </p:nvSpPr>
        <p:spPr>
          <a:xfrm>
            <a:off x="2667000" y="250825"/>
            <a:ext cx="5848351" cy="879475"/>
          </a:xfrm>
          <a:prstGeom prst="rect">
            <a:avLst/>
          </a:prstGeom>
        </p:spPr>
        <p:txBody>
          <a:bodyPr/>
          <a:lstStyle>
            <a:lvl1pPr rtl="1">
              <a:defRPr sz="4800"/>
            </a:lvl1pPr>
          </a:lstStyle>
          <a:p>
            <a:pPr/>
            <a:r>
              <a:t>الآثار</a:t>
            </a:r>
          </a:p>
        </p:txBody>
      </p:sp>
      <p:sp>
        <p:nvSpPr>
          <p:cNvPr id="142" name="Shape 142"/>
          <p:cNvSpPr/>
          <p:nvPr>
            <p:ph type="body" idx="13"/>
          </p:nvPr>
        </p:nvSpPr>
        <p:spPr>
          <a:xfrm>
            <a:off x="628650" y="1473200"/>
            <a:ext cx="7886700" cy="459263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algn="just" rtl="1">
              <a:defRPr b="1" sz="3600"/>
            </a:pPr>
            <a:r>
              <a:t>طوال الدورة التدريبية تتبع الرابط ادناه الذي يوضع تزايد الموارد العالمية حول التوجيهات العامة والمحددة حول الأحصاءات الرسمية </a:t>
            </a:r>
          </a:p>
          <a:p>
            <a:pPr lvl="1" marL="685800" indent="-228600" algn="r" rtl="1">
              <a:spcBef>
                <a:spcPts val="500"/>
              </a:spcBef>
              <a:defRPr sz="2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u="sng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hlinkClick r:id="rId2" invalidUrl="" action="" tgtFrame="" tooltip="" history="1" highlightClick="0" endSnd="0"/>
              </a:rPr>
              <a:t>https://covid-19-response.unstatshub.org</a:t>
            </a:r>
            <a:r>
              <a:rPr u="sng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hlinkClick r:id="rId2" invalidUrl="" action="" tgtFrame="" tooltip="" history="1" highlightClick="0" endSnd="0"/>
              </a:rPr>
              <a:t>/</a:t>
            </a:r>
          </a:p>
          <a:p>
            <a:pPr lvl="1" marL="685800" indent="-228600" algn="r" rtl="1">
              <a:spcBef>
                <a:spcPts val="500"/>
              </a:spcBef>
              <a:defRPr sz="2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u="sng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hlinkClick r:id="rId3" invalidUrl="" action="" tgtFrame="" tooltip="" history="1" highlightClick="0" endSnd="0"/>
              </a:rPr>
              <a:t>https</a:t>
            </a:r>
            <a:r>
              <a:rPr u="sng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hlinkClick r:id="rId3" invalidUrl="" action="" tgtFrame="" tooltip="" history="1" highlightClick="0" endSnd="0"/>
              </a:rPr>
              <a:t>://</a:t>
            </a:r>
            <a:r>
              <a:rPr u="sng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hlinkClick r:id="rId3" invalidUrl="" action="" tgtFrame="" tooltip="" history="1" highlightClick="0" endSnd="0"/>
              </a:rPr>
              <a:t>statswiki.unece.org/display/CCD2/Compilation+of+CPI+in+times+of+COVID-19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