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6858000" cy="990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514350" y="1621189"/>
            <a:ext cx="5829300" cy="344876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0"/>
            </a:lvl1pPr>
          </a:lstStyle>
          <a:p>
            <a:pPr/>
            <a:r>
              <a:t>Click to edit Master subtitle style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xfrm>
            <a:off x="4907757" y="527402"/>
            <a:ext cx="1478756" cy="8394879"/>
          </a:xfrm>
          <a:prstGeom prst="rect">
            <a:avLst/>
          </a:prstGeom>
        </p:spPr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xfrm>
            <a:off x="471487" y="527402"/>
            <a:ext cx="4350547" cy="8394879"/>
          </a:xfrm>
          <a:prstGeom prst="rect">
            <a:avLst/>
          </a:prstGeom>
        </p:spPr>
        <p:txBody>
          <a:bodyPr/>
          <a:lstStyle/>
          <a:p>
            <a:pPr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467916" y="2469624"/>
            <a:ext cx="5915027" cy="4120622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467916" y="6629226"/>
            <a:ext cx="5915027" cy="216693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</a:lstStyle>
          <a:p>
            <a:pPr/>
            <a:r>
              <a:t>Edit Master text styles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39" name="Shape 39"/>
          <p:cNvSpPr/>
          <p:nvPr>
            <p:ph type="body" sz="half" idx="1"/>
          </p:nvPr>
        </p:nvSpPr>
        <p:spPr>
          <a:xfrm>
            <a:off x="471487" y="2637014"/>
            <a:ext cx="2914651" cy="6285268"/>
          </a:xfrm>
          <a:prstGeom prst="rect">
            <a:avLst/>
          </a:prstGeom>
        </p:spPr>
        <p:txBody>
          <a:bodyPr/>
          <a:lstStyle/>
          <a:p>
            <a:pPr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xfrm>
            <a:off x="472381" y="527405"/>
            <a:ext cx="5915027" cy="1914702"/>
          </a:xfrm>
          <a:prstGeom prst="rect">
            <a:avLst/>
          </a:prstGeom>
        </p:spPr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48" name="Shape 48"/>
          <p:cNvSpPr/>
          <p:nvPr>
            <p:ph type="body" sz="quarter" idx="1"/>
          </p:nvPr>
        </p:nvSpPr>
        <p:spPr>
          <a:xfrm>
            <a:off x="472381" y="2428345"/>
            <a:ext cx="2901257" cy="119009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1800"/>
            </a:lvl1pPr>
          </a:lstStyle>
          <a:p>
            <a:pPr/>
            <a:r>
              <a:t>Edit Master text styles</a:t>
            </a:r>
          </a:p>
        </p:txBody>
      </p:sp>
      <p:sp>
        <p:nvSpPr>
          <p:cNvPr id="49" name="Shape 49"/>
          <p:cNvSpPr/>
          <p:nvPr>
            <p:ph type="body" sz="quarter" idx="13"/>
          </p:nvPr>
        </p:nvSpPr>
        <p:spPr>
          <a:xfrm>
            <a:off x="3471862" y="2428346"/>
            <a:ext cx="2915545" cy="1190096"/>
          </a:xfrm>
          <a:prstGeom prst="rect">
            <a:avLst/>
          </a:prstGeom>
        </p:spPr>
        <p:txBody>
          <a:bodyPr anchor="b"/>
          <a:lstStyle/>
          <a:p>
            <a:pPr rtl="0">
              <a:defRPr/>
            </a:pPr>
          </a:p>
        </p:txBody>
      </p:sp>
      <p:sp>
        <p:nvSpPr>
          <p:cNvPr id="50" name="Shape 5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73" name="Shape 73"/>
          <p:cNvSpPr/>
          <p:nvPr>
            <p:ph type="body" sz="half" idx="1"/>
          </p:nvPr>
        </p:nvSpPr>
        <p:spPr>
          <a:xfrm>
            <a:off x="2915541" y="1426282"/>
            <a:ext cx="3471866" cy="703968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19">
              <a:defRPr sz="2400"/>
            </a:lvl5pPr>
          </a:lstStyle>
          <a:p>
            <a:pPr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4" name="Shape 74"/>
          <p:cNvSpPr/>
          <p:nvPr>
            <p:ph type="body" sz="quarter" idx="13"/>
          </p:nvPr>
        </p:nvSpPr>
        <p:spPr>
          <a:xfrm>
            <a:off x="472381" y="2971799"/>
            <a:ext cx="2211884" cy="5505630"/>
          </a:xfrm>
          <a:prstGeom prst="rect">
            <a:avLst/>
          </a:prstGeom>
        </p:spPr>
        <p:txBody>
          <a:bodyPr/>
          <a:lstStyle/>
          <a:p>
            <a:pPr rtl="0">
              <a:defRPr/>
            </a:pPr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83" name="Shape 83"/>
          <p:cNvSpPr/>
          <p:nvPr>
            <p:ph type="pic" sz="half" idx="13"/>
          </p:nvPr>
        </p:nvSpPr>
        <p:spPr>
          <a:xfrm>
            <a:off x="2915541" y="1426282"/>
            <a:ext cx="3471866" cy="70396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472381" y="2971800"/>
            <a:ext cx="2211884" cy="550562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/>
            <a:r>
              <a:t>Edit Master text styles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71487" y="527405"/>
            <a:ext cx="5915027" cy="1914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>
            <a:lvl1pPr rtl="1">
              <a:defRPr/>
            </a:lvl1pPr>
          </a:lstStyle>
          <a:p>
            <a:pPr/>
            <a:r>
              <a:t>Click to edit Master title style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71487" y="2637014"/>
            <a:ext cx="5915027" cy="6285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rtl="1">
              <a:defRPr/>
            </a:lvl1pPr>
            <a:lvl2pPr rtl="1">
              <a:defRPr/>
            </a:lvl2pPr>
            <a:lvl3pPr rtl="1">
              <a:defRPr/>
            </a:lvl3pPr>
            <a:lvl4pPr rtl="1">
              <a:defRPr/>
            </a:lvl4pPr>
            <a:lvl5pPr rtl="1">
              <a:defRPr/>
            </a:lvl5pPr>
          </a:lstStyle>
          <a:p>
            <a:pPr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162493" y="9335879"/>
            <a:ext cx="224020" cy="2184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9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3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marR="0" indent="-17145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542925" marR="0" indent="-20002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925830" marR="0" indent="-24003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056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48556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991456" marR="0" indent="-276956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334356" marR="0" indent="-276956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677256" marR="0" indent="-276956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3020156" marR="0" indent="-276956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1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hyperlink" Target="mailto:kmanninen@gccstat.org?subject=" TargetMode="External"/><Relationship Id="rId4" Type="http://schemas.openxmlformats.org/officeDocument/2006/relationships/hyperlink" Target="mailto:aaljahdhami@gccstat.org" TargetMode="Externa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01065"/>
            <a:ext cx="6858000" cy="9704935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>
            <p:ph type="ctrTitle"/>
          </p:nvPr>
        </p:nvSpPr>
        <p:spPr>
          <a:xfrm>
            <a:off x="514350" y="1621190"/>
            <a:ext cx="5829300" cy="3117065"/>
          </a:xfrm>
          <a:prstGeom prst="rect">
            <a:avLst/>
          </a:prstGeom>
        </p:spPr>
        <p:txBody>
          <a:bodyPr/>
          <a:lstStyle/>
          <a:p>
            <a:pPr/>
            <a:r>
              <a:t>استبيان حول تأثير كوفيد-19 على تجميع مؤشر أسعار المستهلك الوطني</a:t>
            </a:r>
          </a:p>
        </p:txBody>
      </p:sp>
      <p:sp>
        <p:nvSpPr>
          <p:cNvPr id="114" name="Shape 114"/>
          <p:cNvSpPr/>
          <p:nvPr>
            <p:ph type="subTitle" sz="quarter" idx="1"/>
          </p:nvPr>
        </p:nvSpPr>
        <p:spPr>
          <a:xfrm>
            <a:off x="768350" y="5241044"/>
            <a:ext cx="5143500" cy="2391657"/>
          </a:xfrm>
          <a:prstGeom prst="rect">
            <a:avLst/>
          </a:prstGeom>
        </p:spPr>
        <p:txBody>
          <a:bodyPr/>
          <a:lstStyle/>
          <a:p>
            <a:pPr/>
            <a:r>
              <a:t>تجميع مؤشر أسعار المستهلك خلال الأزمات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" y="-3"/>
            <a:ext cx="7013279" cy="9924672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hape 117"/>
          <p:cNvSpPr/>
          <p:nvPr>
            <p:ph type="title"/>
          </p:nvPr>
        </p:nvSpPr>
        <p:spPr>
          <a:xfrm>
            <a:off x="381914" y="1365253"/>
            <a:ext cx="5915028" cy="3048487"/>
          </a:xfrm>
          <a:prstGeom prst="rect">
            <a:avLst/>
          </a:prstGeom>
        </p:spPr>
        <p:txBody>
          <a:bodyPr/>
          <a:lstStyle/>
          <a:p>
            <a:pPr algn="just" defTabSz="610361">
              <a:defRPr sz="2500"/>
            </a:pPr>
            <a:r>
              <a:t>خلفية</a:t>
            </a:r>
            <a:br/>
            <a:r>
              <a:rPr sz="1800"/>
              <a:t>كجزء من التدريب / التقييم الأولي لتجميع مؤشرات أسعار المستهلكين في دول مجلس التعاون الخليجي ، يود المركز الإحصائي الخليجي تعميم هذا الاستبيان على مديري مؤشر أسعار المستهلكين الوطنيين. يتم توزيع الاستبيان على المشاركين في جلسة الأربعاء التدريبية عبر الإنترنت ، وستكون كأساس لجلسة المناقشة في نهاية التدريب. </a:t>
            </a:r>
            <a:br>
              <a:rPr sz="1800"/>
            </a:br>
            <a:br>
              <a:rPr sz="1800"/>
            </a:br>
            <a:r>
              <a:t>الاستبيان</a:t>
            </a:r>
          </a:p>
        </p:txBody>
      </p:sp>
      <p:sp>
        <p:nvSpPr>
          <p:cNvPr id="118" name="Shape 118"/>
          <p:cNvSpPr/>
          <p:nvPr/>
        </p:nvSpPr>
        <p:spPr>
          <a:xfrm>
            <a:off x="381915" y="5233870"/>
            <a:ext cx="5735881" cy="2597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 rtl="1">
              <a:defRPr b="1" sz="2400">
                <a:latin typeface="+mn-lt"/>
                <a:ea typeface="+mn-ea"/>
                <a:cs typeface="+mn-cs"/>
                <a:sym typeface="Calibri"/>
              </a:defRPr>
            </a:pPr>
            <a:r>
              <a:t>وضع مؤشر أسعار المستهلك في مارس 2020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ما هو التأثير الرئيسي للأزمة الحالية على برنامج الرقم القياسي لأسعار المستهلك؟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تتوقع تأخيرات ومشكلات في البيانات عند نشر مؤشر مارس؟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" y="-3"/>
            <a:ext cx="7013279" cy="992467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638695" y="1435592"/>
            <a:ext cx="5735881" cy="4781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 rtl="1">
              <a:defRPr b="1" sz="2400">
                <a:latin typeface="+mn-lt"/>
                <a:ea typeface="+mn-ea"/>
                <a:cs typeface="+mn-cs"/>
                <a:sym typeface="Calibri"/>
              </a:defRPr>
            </a:pPr>
            <a:r>
              <a:t>الجمع والتجميع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مقارنة بالشهر العادي ، ما مقدار بيانات الأسعار التي تتوقع جمعها؟ تقريبا ما النسبة المئوية.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ما هي حالة تحصيل الأسعار الميدانية لشهر أبريل؟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ما هي فئات الإنفاق التي تتأثر في الغالب؟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أي منها يتوقع أن يتم تغطيته بالكامل كالمعتاد؟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لديك وصول كاف إلى الموظفين وموارد تكنولوجيا المعلومات لحساب المؤشر بشكل طبيعي؟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ما هي ممارساتك بخصوص الأسعار المفقودة؟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تتوقع أن يكون لديك أي مؤشرات من 3 إلى 4 أرقام بدون أي ملاحظات للسعر؟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" y="-3"/>
            <a:ext cx="7013279" cy="9924672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Shape 124"/>
          <p:cNvSpPr/>
          <p:nvPr/>
        </p:nvSpPr>
        <p:spPr>
          <a:xfrm>
            <a:off x="638695" y="1435592"/>
            <a:ext cx="5735881" cy="8099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 rtl="1">
              <a:defRPr b="1" sz="2400">
                <a:latin typeface="+mn-lt"/>
                <a:ea typeface="+mn-ea"/>
                <a:cs typeface="+mn-cs"/>
                <a:sym typeface="Calibri"/>
              </a:defRPr>
            </a:pPr>
            <a:r>
              <a:t>النشر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كان لديك أو تتوقع حدوث تأخيرات أو مشكلات في البيانات عند نشر مؤشر مارس؟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تعمل أنظمة CPI لتكنولوجيا المعلومات والاتصالات ويسهل عليك الوصول إليها؟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قمت بتغيير صيغة النشر استجابة لـ COVID-19؟ </a:t>
            </a:r>
          </a:p>
          <a:p>
            <a:pPr marL="342900" indent="-342900" algn="r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</a:p>
          <a:p>
            <a:pPr algn="r" rtl="1">
              <a:defRPr b="1" sz="2400">
                <a:latin typeface="+mn-lt"/>
                <a:ea typeface="+mn-ea"/>
                <a:cs typeface="+mn-cs"/>
                <a:sym typeface="Calibri"/>
              </a:defRPr>
            </a:pPr>
            <a:r>
              <a:t>خطط التخفيف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ما هي الإجراءات التي اتخذتها للتخفيف من الاضطراب المحتمل لجمع بيانات مؤشر أسعار المستهلك ، وتجميع المؤشر ونشره؟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ما الخطوات الإضافية التي تنوي أو ترغب في تقديمها؟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تم إجراء تدريب خاص لجامعي الأسعار؟</a:t>
            </a:r>
          </a:p>
          <a:p>
            <a:pPr marL="342900" indent="-342900" algn="r" rtl="1">
              <a:buSzPct val="100000"/>
              <a:buAutoNum type="arabicPeriod" startAt="1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t>هل تشعر أن المركز الإحصائي الخليجي يمكن أن يساعد في مزيد من التدريب خلال هذه الفترة؟ إذا كان الأمر كذلك ، فما هو الشكل الأكثر فائدة للتدريب؟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" y="-3"/>
            <a:ext cx="7013279" cy="9924672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>
            <p:ph type="title"/>
          </p:nvPr>
        </p:nvSpPr>
        <p:spPr>
          <a:xfrm>
            <a:off x="270164" y="852054"/>
            <a:ext cx="6587836" cy="8790710"/>
          </a:xfrm>
          <a:prstGeom prst="rect">
            <a:avLst/>
          </a:prstGeom>
        </p:spPr>
        <p:txBody>
          <a:bodyPr/>
          <a:lstStyle/>
          <a:p>
            <a:pPr algn="ctr">
              <a:defRPr sz="3200"/>
            </a:pPr>
            <a:r>
              <a:t>الوقت والمدة:</a:t>
            </a:r>
            <a:br/>
            <a:r>
              <a:rPr sz="2400"/>
              <a:t>تتكون الدورة التدريبية عبر الإنترنت من حوالي 90 دقيقة، واستراحة قصيرة وجلسة مناقشة على أساس الاستبيان المشترك مع المشاركين المسجلين </a:t>
            </a:r>
            <a:br>
              <a:rPr sz="2400"/>
            </a:br>
            <a:br>
              <a:rPr sz="2400"/>
            </a:br>
            <a:r>
              <a:rPr sz="2400"/>
              <a:t>الأربعاء، 15 أبريل 2020م</a:t>
            </a:r>
            <a:br>
              <a:rPr sz="2400"/>
            </a:br>
            <a:r>
              <a:rPr sz="2400"/>
              <a:t>الساعة العاشرة صباحا بتوقيت مسقط</a:t>
            </a:r>
            <a:br>
              <a:rPr sz="2400"/>
            </a:br>
            <a:br>
              <a:rPr sz="2400"/>
            </a:br>
            <a:r>
              <a:t>معاومات التواصل: </a:t>
            </a:r>
            <a:br/>
            <a:r>
              <a:rPr sz="2400"/>
              <a:t>للاستفسار الرجاء التواصل مع</a:t>
            </a:r>
            <a:br>
              <a:rPr sz="2400"/>
            </a:br>
            <a:r>
              <a:rPr sz="2400"/>
              <a:t>كاري مانين</a:t>
            </a:r>
            <a:br>
              <a:rPr sz="2400"/>
            </a:br>
            <a:r>
              <a:rPr sz="24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kmanninen@gccstat.org</a:t>
            </a:r>
            <a:r>
              <a:rPr sz="2400"/>
              <a:t>  أو</a:t>
            </a:r>
            <a:br>
              <a:rPr sz="2400"/>
            </a:br>
            <a:br>
              <a:rPr sz="2400"/>
            </a:br>
            <a:r>
              <a:rPr sz="2400"/>
              <a:t>عبدالعزيز الجهضمي</a:t>
            </a:r>
            <a:br>
              <a:rPr sz="2400"/>
            </a:br>
            <a:r>
              <a:rPr sz="24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aaljahdhami@gccstat.org</a:t>
            </a:r>
            <a:r>
              <a:rPr sz="2400"/>
              <a:t> </a:t>
            </a:r>
            <a:br>
              <a:rPr sz="2400"/>
            </a:br>
            <a:br>
              <a:rPr sz="2400"/>
            </a:b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8023" y="17251"/>
            <a:ext cx="6996025" cy="9883645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hape 130"/>
          <p:cNvSpPr/>
          <p:nvPr>
            <p:ph type="title"/>
          </p:nvPr>
        </p:nvSpPr>
        <p:spPr>
          <a:xfrm>
            <a:off x="471486" y="527405"/>
            <a:ext cx="5915028" cy="1914701"/>
          </a:xfrm>
          <a:prstGeom prst="rect">
            <a:avLst/>
          </a:prstGeom>
        </p:spPr>
        <p:txBody>
          <a:bodyPr/>
          <a:lstStyle>
            <a:lvl1pPr algn="r"/>
          </a:lstStyle>
          <a:p>
            <a:pPr/>
            <a:r>
              <a:t>شكرا لجهودكم ومساعدتكم!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