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351" r:id="rId3"/>
    <p:sldId id="373" r:id="rId4"/>
    <p:sldId id="370" r:id="rId5"/>
    <p:sldId id="366" r:id="rId6"/>
    <p:sldId id="364" r:id="rId7"/>
    <p:sldId id="374" r:id="rId8"/>
    <p:sldId id="369" r:id="rId9"/>
    <p:sldId id="359" r:id="rId10"/>
    <p:sldId id="371" r:id="rId11"/>
    <p:sldId id="372" r:id="rId12"/>
    <p:sldId id="376" r:id="rId13"/>
    <p:sldId id="292" r:id="rId1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med Al Fareed" initials="AAF" lastIdx="0" clrIdx="0">
    <p:extLst>
      <p:ext uri="{19B8F6BF-5375-455C-9EA6-DF929625EA0E}">
        <p15:presenceInfo xmlns:p15="http://schemas.microsoft.com/office/powerpoint/2012/main" userId="S-1-5-21-2964877606-1539474356-202270932-12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C096"/>
    <a:srgbClr val="0000FF"/>
    <a:srgbClr val="CBA581"/>
    <a:srgbClr val="BEC5D5"/>
    <a:srgbClr val="697792"/>
    <a:srgbClr val="63718B"/>
    <a:srgbClr val="79532E"/>
    <a:srgbClr val="AD9B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0770B-1EC4-4458-A9F1-80E708781697}" type="doc">
      <dgm:prSet loTypeId="urn:microsoft.com/office/officeart/2011/layout/Circle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D3AE017-76ED-4AD5-B3EC-EDFCBF996B76}">
      <dgm:prSet phldrT="[Text]" custT="1"/>
      <dgm:spPr/>
      <dgm:t>
        <a:bodyPr lIns="0" tIns="0" rIns="0" bIns="0"/>
        <a:lstStyle/>
        <a:p>
          <a:r>
            <a:rPr lang="ar-OM" sz="3200" b="1" kern="1200" dirty="0" smtClean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rPr>
            <a:t>الرؤية</a:t>
          </a:r>
        </a:p>
        <a:p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تمكين رؤية المركز بحيث يكون </a:t>
          </a:r>
          <a:r>
            <a:rPr lang="ar-OM" sz="1600" b="0" kern="1200" dirty="0" smtClean="0">
              <a:solidFill>
                <a:srgbClr val="CBA581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مصدر معتمد ومحرك فعال </a:t>
          </a: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للنظام الإحصائي بدول مجلس التعاون </a:t>
          </a:r>
          <a:endParaRPr lang="en-US" sz="1600" b="0" kern="1200" dirty="0"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92765122-73F8-4128-954F-D745FD4914D2}" type="parTrans" cxnId="{46B55676-23C3-42E0-B255-4E326D820E39}">
      <dgm:prSet/>
      <dgm:spPr/>
      <dgm:t>
        <a:bodyPr/>
        <a:lstStyle/>
        <a:p>
          <a:endParaRPr lang="en-US">
            <a:latin typeface="GE SS Text Bold" panose="020A0503020102020204" pitchFamily="18" charset="-78"/>
            <a:ea typeface="GE SS Text Bold" panose="020A0503020102020204" pitchFamily="18" charset="-78"/>
            <a:cs typeface="GE SS Text Bold" panose="020A0503020102020204" pitchFamily="18" charset="-78"/>
          </a:endParaRPr>
        </a:p>
      </dgm:t>
    </dgm:pt>
    <dgm:pt modelId="{6A7C7E73-C914-4579-A5B2-A3CB49876020}" type="sibTrans" cxnId="{46B55676-23C3-42E0-B255-4E326D820E39}">
      <dgm:prSet/>
      <dgm:spPr/>
      <dgm:t>
        <a:bodyPr/>
        <a:lstStyle/>
        <a:p>
          <a:endParaRPr lang="en-US">
            <a:latin typeface="GE SS Text Bold" panose="020A0503020102020204" pitchFamily="18" charset="-78"/>
            <a:ea typeface="GE SS Text Bold" panose="020A0503020102020204" pitchFamily="18" charset="-78"/>
            <a:cs typeface="GE SS Text Bold" panose="020A0503020102020204" pitchFamily="18" charset="-78"/>
          </a:endParaRPr>
        </a:p>
      </dgm:t>
    </dgm:pt>
    <dgm:pt modelId="{CE4A84BD-E8EC-42DC-8290-F303DDA07239}">
      <dgm:prSet phldrT="[Text]" custT="1"/>
      <dgm:spPr/>
      <dgm:t>
        <a:bodyPr lIns="0" tIns="0" rIns="0" bIns="0"/>
        <a:lstStyle/>
        <a:p>
          <a:r>
            <a:rPr lang="ar-OM" sz="3200" b="1" kern="1200" dirty="0" smtClean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rPr>
            <a:t>الرسالة</a:t>
          </a:r>
        </a:p>
        <a:p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تحقيق رسالته في </a:t>
          </a:r>
          <a:r>
            <a:rPr lang="ar-OM" sz="1600" b="0" kern="1200" dirty="0" smtClean="0">
              <a:solidFill>
                <a:srgbClr val="CBA581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رفد صناع القرار والباحثين </a:t>
          </a: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والمهتمين في دول المجلس بالمعرفة الإحصائية المعتمدة </a:t>
          </a:r>
          <a:endParaRPr lang="ar-OM" sz="1600" b="0" kern="1200" dirty="0" smtClean="0"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2643841A-AB95-494B-87F6-92C7F76B378E}" type="parTrans" cxnId="{A8DC1503-857D-4DFB-8769-B30B5985CC26}">
      <dgm:prSet/>
      <dgm:spPr/>
      <dgm:t>
        <a:bodyPr/>
        <a:lstStyle/>
        <a:p>
          <a:endParaRPr lang="en-US">
            <a:latin typeface="GE SS Text Bold" panose="020A0503020102020204" pitchFamily="18" charset="-78"/>
            <a:ea typeface="GE SS Text Bold" panose="020A0503020102020204" pitchFamily="18" charset="-78"/>
            <a:cs typeface="GE SS Text Bold" panose="020A0503020102020204" pitchFamily="18" charset="-78"/>
          </a:endParaRPr>
        </a:p>
      </dgm:t>
    </dgm:pt>
    <dgm:pt modelId="{EAD7CFA1-9718-45B8-93CA-3082E6CFBDFD}" type="sibTrans" cxnId="{A8DC1503-857D-4DFB-8769-B30B5985CC26}">
      <dgm:prSet/>
      <dgm:spPr/>
      <dgm:t>
        <a:bodyPr/>
        <a:lstStyle/>
        <a:p>
          <a:endParaRPr lang="en-US">
            <a:latin typeface="GE SS Text Bold" panose="020A0503020102020204" pitchFamily="18" charset="-78"/>
            <a:ea typeface="GE SS Text Bold" panose="020A0503020102020204" pitchFamily="18" charset="-78"/>
            <a:cs typeface="GE SS Text Bold" panose="020A0503020102020204" pitchFamily="18" charset="-78"/>
          </a:endParaRPr>
        </a:p>
      </dgm:t>
    </dgm:pt>
    <dgm:pt modelId="{C96292D3-C703-4DD6-8FB7-70872052BD10}">
      <dgm:prSet phldrT="[Text]" custT="1"/>
      <dgm:spPr/>
      <dgm:t>
        <a:bodyPr/>
        <a:lstStyle/>
        <a:p>
          <a:r>
            <a:rPr lang="ar-OM" sz="3200" b="1" kern="1200" dirty="0" smtClean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rPr>
            <a:t>النتيجة</a:t>
          </a:r>
        </a:p>
        <a:p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أن ينظر إلى المركز على أنه </a:t>
          </a:r>
          <a:r>
            <a:rPr lang="ar-OM" sz="1600" b="0" kern="1200" dirty="0" smtClean="0">
              <a:solidFill>
                <a:srgbClr val="CBA581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مثال للتميز </a:t>
          </a: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في مجال العمل الإحصائي الإقليمي</a:t>
          </a:r>
          <a:endParaRPr lang="en-US" sz="1600" b="0" kern="1200" dirty="0"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72C241DA-51D1-427D-B625-0A11E4CD8C6D}" type="parTrans" cxnId="{34FDA4C8-EB8F-423E-A3BB-AC6F3EDA543E}">
      <dgm:prSet/>
      <dgm:spPr/>
      <dgm:t>
        <a:bodyPr/>
        <a:lstStyle/>
        <a:p>
          <a:endParaRPr lang="en-US">
            <a:latin typeface="GE SS Text Bold" panose="020A0503020102020204" pitchFamily="18" charset="-78"/>
            <a:ea typeface="GE SS Text Bold" panose="020A0503020102020204" pitchFamily="18" charset="-78"/>
            <a:cs typeface="GE SS Text Bold" panose="020A0503020102020204" pitchFamily="18" charset="-78"/>
          </a:endParaRPr>
        </a:p>
      </dgm:t>
    </dgm:pt>
    <dgm:pt modelId="{7F2AC35A-238E-4DCE-AD26-23F26BAE2EDB}" type="sibTrans" cxnId="{34FDA4C8-EB8F-423E-A3BB-AC6F3EDA543E}">
      <dgm:prSet/>
      <dgm:spPr/>
      <dgm:t>
        <a:bodyPr/>
        <a:lstStyle/>
        <a:p>
          <a:endParaRPr lang="en-US">
            <a:latin typeface="GE SS Text Bold" panose="020A0503020102020204" pitchFamily="18" charset="-78"/>
            <a:ea typeface="GE SS Text Bold" panose="020A0503020102020204" pitchFamily="18" charset="-78"/>
            <a:cs typeface="GE SS Text Bold" panose="020A0503020102020204" pitchFamily="18" charset="-78"/>
          </a:endParaRPr>
        </a:p>
      </dgm:t>
    </dgm:pt>
    <dgm:pt modelId="{8D34A731-0A94-42B6-B25A-4340654087C8}" type="pres">
      <dgm:prSet presAssocID="{3AA0770B-1EC4-4458-A9F1-80E708781697}" presName="Name0" presStyleCnt="0">
        <dgm:presLayoutVars>
          <dgm:chMax val="11"/>
          <dgm:chPref val="11"/>
          <dgm:dir val="rev"/>
          <dgm:resizeHandles/>
        </dgm:presLayoutVars>
      </dgm:prSet>
      <dgm:spPr/>
      <dgm:t>
        <a:bodyPr/>
        <a:lstStyle/>
        <a:p>
          <a:endParaRPr lang="en-US"/>
        </a:p>
      </dgm:t>
    </dgm:pt>
    <dgm:pt modelId="{BCFCC9E7-BD2A-4FF3-A246-916F417B8458}" type="pres">
      <dgm:prSet presAssocID="{C96292D3-C703-4DD6-8FB7-70872052BD10}" presName="Accent3" presStyleCnt="0"/>
      <dgm:spPr/>
    </dgm:pt>
    <dgm:pt modelId="{F6D702DB-D84B-49A2-8148-7DC6E431B1F5}" type="pres">
      <dgm:prSet presAssocID="{C96292D3-C703-4DD6-8FB7-70872052BD10}" presName="Accent" presStyleLbl="node1" presStyleIdx="0" presStyleCnt="3"/>
      <dgm:spPr/>
    </dgm:pt>
    <dgm:pt modelId="{4129FD24-DE64-431C-B24E-1361815258BE}" type="pres">
      <dgm:prSet presAssocID="{C96292D3-C703-4DD6-8FB7-70872052BD10}" presName="ParentBackground3" presStyleCnt="0"/>
      <dgm:spPr/>
    </dgm:pt>
    <dgm:pt modelId="{B6C03D12-4DA0-4B10-BD0B-7D4145481A97}" type="pres">
      <dgm:prSet presAssocID="{C96292D3-C703-4DD6-8FB7-70872052BD10}" presName="ParentBackground" presStyleLbl="fgAcc1" presStyleIdx="0" presStyleCnt="3"/>
      <dgm:spPr/>
      <dgm:t>
        <a:bodyPr/>
        <a:lstStyle/>
        <a:p>
          <a:endParaRPr lang="en-US"/>
        </a:p>
      </dgm:t>
    </dgm:pt>
    <dgm:pt modelId="{288D8E07-4851-47C6-9905-460E9B8E70F3}" type="pres">
      <dgm:prSet presAssocID="{C96292D3-C703-4DD6-8FB7-70872052BD10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41B63F-6BD9-4384-B650-9DFFDA2A0CB8}" type="pres">
      <dgm:prSet presAssocID="{CE4A84BD-E8EC-42DC-8290-F303DDA07239}" presName="Accent2" presStyleCnt="0"/>
      <dgm:spPr/>
    </dgm:pt>
    <dgm:pt modelId="{F30772B1-8FA6-4F60-9344-05F864CFDBAA}" type="pres">
      <dgm:prSet presAssocID="{CE4A84BD-E8EC-42DC-8290-F303DDA07239}" presName="Accent" presStyleLbl="node1" presStyleIdx="1" presStyleCnt="3"/>
      <dgm:spPr/>
    </dgm:pt>
    <dgm:pt modelId="{F9FE6DE0-B125-4C59-A42D-7670E1AC2057}" type="pres">
      <dgm:prSet presAssocID="{CE4A84BD-E8EC-42DC-8290-F303DDA07239}" presName="ParentBackground2" presStyleCnt="0"/>
      <dgm:spPr/>
    </dgm:pt>
    <dgm:pt modelId="{242782D8-368A-46E0-A4B0-F1ABEA6D3A23}" type="pres">
      <dgm:prSet presAssocID="{CE4A84BD-E8EC-42DC-8290-F303DDA07239}" presName="ParentBackground" presStyleLbl="fgAcc1" presStyleIdx="1" presStyleCnt="3"/>
      <dgm:spPr/>
      <dgm:t>
        <a:bodyPr/>
        <a:lstStyle/>
        <a:p>
          <a:endParaRPr lang="en-US"/>
        </a:p>
      </dgm:t>
    </dgm:pt>
    <dgm:pt modelId="{015AB570-BE48-497A-902A-247AA0210E14}" type="pres">
      <dgm:prSet presAssocID="{CE4A84BD-E8EC-42DC-8290-F303DDA0723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55076-1A7A-4F8F-B239-983CA8761ABA}" type="pres">
      <dgm:prSet presAssocID="{FD3AE017-76ED-4AD5-B3EC-EDFCBF996B76}" presName="Accent1" presStyleCnt="0"/>
      <dgm:spPr/>
    </dgm:pt>
    <dgm:pt modelId="{1151A212-1069-4BA1-99BC-0122B88806AA}" type="pres">
      <dgm:prSet presAssocID="{FD3AE017-76ED-4AD5-B3EC-EDFCBF996B76}" presName="Accent" presStyleLbl="node1" presStyleIdx="2" presStyleCnt="3"/>
      <dgm:spPr/>
    </dgm:pt>
    <dgm:pt modelId="{E4ADE78E-8FA4-47DE-8397-325A86D269F9}" type="pres">
      <dgm:prSet presAssocID="{FD3AE017-76ED-4AD5-B3EC-EDFCBF996B76}" presName="ParentBackground1" presStyleCnt="0"/>
      <dgm:spPr/>
    </dgm:pt>
    <dgm:pt modelId="{29444447-F1CC-4B55-ADF1-0B8072951975}" type="pres">
      <dgm:prSet presAssocID="{FD3AE017-76ED-4AD5-B3EC-EDFCBF996B76}" presName="ParentBackground" presStyleLbl="fgAcc1" presStyleIdx="2" presStyleCnt="3"/>
      <dgm:spPr/>
      <dgm:t>
        <a:bodyPr/>
        <a:lstStyle/>
        <a:p>
          <a:endParaRPr lang="en-US"/>
        </a:p>
      </dgm:t>
    </dgm:pt>
    <dgm:pt modelId="{73869AE6-9487-4A23-8F04-7EF03EA8A550}" type="pres">
      <dgm:prSet presAssocID="{FD3AE017-76ED-4AD5-B3EC-EDFCBF996B76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CE1AC0C-516A-4C3C-9A7D-97A33D953D5C}" type="presOf" srcId="{FD3AE017-76ED-4AD5-B3EC-EDFCBF996B76}" destId="{73869AE6-9487-4A23-8F04-7EF03EA8A550}" srcOrd="1" destOrd="0" presId="urn:microsoft.com/office/officeart/2011/layout/CircleProcess"/>
    <dgm:cxn modelId="{645A0AA8-8DF5-4649-975B-D3026FC37F0B}" type="presOf" srcId="{C96292D3-C703-4DD6-8FB7-70872052BD10}" destId="{B6C03D12-4DA0-4B10-BD0B-7D4145481A97}" srcOrd="0" destOrd="0" presId="urn:microsoft.com/office/officeart/2011/layout/CircleProcess"/>
    <dgm:cxn modelId="{A8DC1503-857D-4DFB-8769-B30B5985CC26}" srcId="{3AA0770B-1EC4-4458-A9F1-80E708781697}" destId="{CE4A84BD-E8EC-42DC-8290-F303DDA07239}" srcOrd="1" destOrd="0" parTransId="{2643841A-AB95-494B-87F6-92C7F76B378E}" sibTransId="{EAD7CFA1-9718-45B8-93CA-3082E6CFBDFD}"/>
    <dgm:cxn modelId="{506D5E95-A427-4648-9E5A-E528F71BE830}" type="presOf" srcId="{3AA0770B-1EC4-4458-A9F1-80E708781697}" destId="{8D34A731-0A94-42B6-B25A-4340654087C8}" srcOrd="0" destOrd="0" presId="urn:microsoft.com/office/officeart/2011/layout/CircleProcess"/>
    <dgm:cxn modelId="{94CA7415-F061-44CC-84F0-643E3F91E530}" type="presOf" srcId="{CE4A84BD-E8EC-42DC-8290-F303DDA07239}" destId="{015AB570-BE48-497A-902A-247AA0210E14}" srcOrd="1" destOrd="0" presId="urn:microsoft.com/office/officeart/2011/layout/CircleProcess"/>
    <dgm:cxn modelId="{07356163-0658-4CAA-9622-04400DDB5893}" type="presOf" srcId="{CE4A84BD-E8EC-42DC-8290-F303DDA07239}" destId="{242782D8-368A-46E0-A4B0-F1ABEA6D3A23}" srcOrd="0" destOrd="0" presId="urn:microsoft.com/office/officeart/2011/layout/CircleProcess"/>
    <dgm:cxn modelId="{4A983D7F-3AED-4062-813D-F6943CC64C34}" type="presOf" srcId="{C96292D3-C703-4DD6-8FB7-70872052BD10}" destId="{288D8E07-4851-47C6-9905-460E9B8E70F3}" srcOrd="1" destOrd="0" presId="urn:microsoft.com/office/officeart/2011/layout/CircleProcess"/>
    <dgm:cxn modelId="{46B55676-23C3-42E0-B255-4E326D820E39}" srcId="{3AA0770B-1EC4-4458-A9F1-80E708781697}" destId="{FD3AE017-76ED-4AD5-B3EC-EDFCBF996B76}" srcOrd="0" destOrd="0" parTransId="{92765122-73F8-4128-954F-D745FD4914D2}" sibTransId="{6A7C7E73-C914-4579-A5B2-A3CB49876020}"/>
    <dgm:cxn modelId="{BBE854AC-D1D6-4BD4-8887-B108E5A4A0F1}" type="presOf" srcId="{FD3AE017-76ED-4AD5-B3EC-EDFCBF996B76}" destId="{29444447-F1CC-4B55-ADF1-0B8072951975}" srcOrd="0" destOrd="0" presId="urn:microsoft.com/office/officeart/2011/layout/CircleProcess"/>
    <dgm:cxn modelId="{34FDA4C8-EB8F-423E-A3BB-AC6F3EDA543E}" srcId="{3AA0770B-1EC4-4458-A9F1-80E708781697}" destId="{C96292D3-C703-4DD6-8FB7-70872052BD10}" srcOrd="2" destOrd="0" parTransId="{72C241DA-51D1-427D-B625-0A11E4CD8C6D}" sibTransId="{7F2AC35A-238E-4DCE-AD26-23F26BAE2EDB}"/>
    <dgm:cxn modelId="{67FAA44D-244B-4CA5-B473-856590DDF851}" type="presParOf" srcId="{8D34A731-0A94-42B6-B25A-4340654087C8}" destId="{BCFCC9E7-BD2A-4FF3-A246-916F417B8458}" srcOrd="0" destOrd="0" presId="urn:microsoft.com/office/officeart/2011/layout/CircleProcess"/>
    <dgm:cxn modelId="{CFFF6596-D06E-4D89-A113-0A48523606D9}" type="presParOf" srcId="{BCFCC9E7-BD2A-4FF3-A246-916F417B8458}" destId="{F6D702DB-D84B-49A2-8148-7DC6E431B1F5}" srcOrd="0" destOrd="0" presId="urn:microsoft.com/office/officeart/2011/layout/CircleProcess"/>
    <dgm:cxn modelId="{A0C3D894-6BBD-41FD-AFE1-7C51459FC095}" type="presParOf" srcId="{8D34A731-0A94-42B6-B25A-4340654087C8}" destId="{4129FD24-DE64-431C-B24E-1361815258BE}" srcOrd="1" destOrd="0" presId="urn:microsoft.com/office/officeart/2011/layout/CircleProcess"/>
    <dgm:cxn modelId="{0491D1BB-D5E5-4E5E-8395-6E2EC7C0718A}" type="presParOf" srcId="{4129FD24-DE64-431C-B24E-1361815258BE}" destId="{B6C03D12-4DA0-4B10-BD0B-7D4145481A97}" srcOrd="0" destOrd="0" presId="urn:microsoft.com/office/officeart/2011/layout/CircleProcess"/>
    <dgm:cxn modelId="{8B556AC7-B15A-461A-9865-9D4BA61E3DD0}" type="presParOf" srcId="{8D34A731-0A94-42B6-B25A-4340654087C8}" destId="{288D8E07-4851-47C6-9905-460E9B8E70F3}" srcOrd="2" destOrd="0" presId="urn:microsoft.com/office/officeart/2011/layout/CircleProcess"/>
    <dgm:cxn modelId="{9D0EF5E4-A4C8-4590-B256-2037B299E2B0}" type="presParOf" srcId="{8D34A731-0A94-42B6-B25A-4340654087C8}" destId="{B541B63F-6BD9-4384-B650-9DFFDA2A0CB8}" srcOrd="3" destOrd="0" presId="urn:microsoft.com/office/officeart/2011/layout/CircleProcess"/>
    <dgm:cxn modelId="{133D7A5E-B944-436A-BA35-D5D351DB8530}" type="presParOf" srcId="{B541B63F-6BD9-4384-B650-9DFFDA2A0CB8}" destId="{F30772B1-8FA6-4F60-9344-05F864CFDBAA}" srcOrd="0" destOrd="0" presId="urn:microsoft.com/office/officeart/2011/layout/CircleProcess"/>
    <dgm:cxn modelId="{E9271D51-20A4-48F0-B778-8CA15D9B0EF2}" type="presParOf" srcId="{8D34A731-0A94-42B6-B25A-4340654087C8}" destId="{F9FE6DE0-B125-4C59-A42D-7670E1AC2057}" srcOrd="4" destOrd="0" presId="urn:microsoft.com/office/officeart/2011/layout/CircleProcess"/>
    <dgm:cxn modelId="{2F59A5DA-CD19-4956-9A3D-1D7945140901}" type="presParOf" srcId="{F9FE6DE0-B125-4C59-A42D-7670E1AC2057}" destId="{242782D8-368A-46E0-A4B0-F1ABEA6D3A23}" srcOrd="0" destOrd="0" presId="urn:microsoft.com/office/officeart/2011/layout/CircleProcess"/>
    <dgm:cxn modelId="{5BC8E1B1-2D0F-4F41-97A9-FE7F2A000FF7}" type="presParOf" srcId="{8D34A731-0A94-42B6-B25A-4340654087C8}" destId="{015AB570-BE48-497A-902A-247AA0210E14}" srcOrd="5" destOrd="0" presId="urn:microsoft.com/office/officeart/2011/layout/CircleProcess"/>
    <dgm:cxn modelId="{305A09D9-4B64-4C13-8ACA-63812D34BE54}" type="presParOf" srcId="{8D34A731-0A94-42B6-B25A-4340654087C8}" destId="{12355076-1A7A-4F8F-B239-983CA8761ABA}" srcOrd="6" destOrd="0" presId="urn:microsoft.com/office/officeart/2011/layout/CircleProcess"/>
    <dgm:cxn modelId="{59BCABE2-B4C1-4886-949C-F4E4BD34D9CD}" type="presParOf" srcId="{12355076-1A7A-4F8F-B239-983CA8761ABA}" destId="{1151A212-1069-4BA1-99BC-0122B88806AA}" srcOrd="0" destOrd="0" presId="urn:microsoft.com/office/officeart/2011/layout/CircleProcess"/>
    <dgm:cxn modelId="{A5493E2C-4637-4C94-84FA-ECAEE5CD0994}" type="presParOf" srcId="{8D34A731-0A94-42B6-B25A-4340654087C8}" destId="{E4ADE78E-8FA4-47DE-8397-325A86D269F9}" srcOrd="7" destOrd="0" presId="urn:microsoft.com/office/officeart/2011/layout/CircleProcess"/>
    <dgm:cxn modelId="{4CA85028-16DF-4D47-9270-155C2AB63920}" type="presParOf" srcId="{E4ADE78E-8FA4-47DE-8397-325A86D269F9}" destId="{29444447-F1CC-4B55-ADF1-0B8072951975}" srcOrd="0" destOrd="0" presId="urn:microsoft.com/office/officeart/2011/layout/CircleProcess"/>
    <dgm:cxn modelId="{9E6FACD8-9D8B-42FC-9C36-E078232C3F83}" type="presParOf" srcId="{8D34A731-0A94-42B6-B25A-4340654087C8}" destId="{73869AE6-9487-4A23-8F04-7EF03EA8A550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D60B80-6B6C-4B34-BBD2-FC134E4A889F}" type="doc">
      <dgm:prSet loTypeId="urn:microsoft.com/office/officeart/2005/8/layout/chevronAccent+Icon" loCatId="officeonline" qsTypeId="urn:microsoft.com/office/officeart/2005/8/quickstyle/simple1" qsCatId="simple" csTypeId="urn:microsoft.com/office/officeart/2005/8/colors/colorful3" csCatId="colorful" phldr="1"/>
      <dgm:spPr/>
    </dgm:pt>
    <dgm:pt modelId="{5C9355C5-A66C-4611-921D-624C9FEAA2A5}">
      <dgm:prSet phldrT="[Text]"/>
      <dgm:spPr/>
      <dgm:t>
        <a:bodyPr/>
        <a:lstStyle/>
        <a:p>
          <a:r>
            <a:rPr lang="ar-OM" dirty="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العصف الذهني</a:t>
          </a:r>
        </a:p>
        <a:p>
          <a:r>
            <a:rPr lang="ar-OM" dirty="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مع كل موظفي المركز</a:t>
          </a:r>
          <a:endParaRPr lang="en-US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9BA96E1A-F68D-4287-97A3-D5F61AA75D11}" type="parTrans" cxnId="{329A20DC-0E3C-45EF-9731-1CEDEDDCFB6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5A55723F-24C1-460C-9BC2-3045446B3A1A}" type="sibTrans" cxnId="{329A20DC-0E3C-45EF-9731-1CEDEDDCFB6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F52607D2-01B3-4EA1-B978-670F2FD6D777}">
      <dgm:prSet phldrT="[Text]"/>
      <dgm:spPr/>
      <dgm:t>
        <a:bodyPr/>
        <a:lstStyle/>
        <a:p>
          <a:r>
            <a:rPr lang="ar-OM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تقديم الاقتراحات والتفضيلات مع كل موظفي المركز</a:t>
          </a:r>
          <a:endParaRPr lang="en-US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BE2DE274-BCB9-4F37-911D-15FC86E39431}" type="parTrans" cxnId="{C309FE0D-EAB3-44E3-916D-1D51F3A1A1B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4676CC98-7F60-4BBE-B803-8ABD1F9C989E}" type="sibTrans" cxnId="{C309FE0D-EAB3-44E3-916D-1D51F3A1A1B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C35C380C-01C6-4770-BDA7-856ECD78272A}">
      <dgm:prSet phldrT="[Text]"/>
      <dgm:spPr/>
      <dgm:t>
        <a:bodyPr/>
        <a:lstStyle/>
        <a:p>
          <a:r>
            <a:rPr lang="ar-OM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التصويت على أفضل ثلاثة</a:t>
          </a:r>
        </a:p>
        <a:p>
          <a:r>
            <a:rPr lang="ar-OM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من قبل مديري الإدارات </a:t>
          </a:r>
          <a:endParaRPr lang="en-US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D0843B73-BA71-4DAF-BD8B-7B30AC81E666}" type="parTrans" cxnId="{7D420D14-8C80-4084-9220-4B32750AD54F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48C5AC35-6E9B-4223-B7B9-918827BCB5A1}" type="sibTrans" cxnId="{7D420D14-8C80-4084-9220-4B32750AD54F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6FCC0B72-3A35-45B6-B78B-EEFBC28B40A8}">
      <dgm:prSet phldrT="[Text]"/>
      <dgm:spPr/>
      <dgm:t>
        <a:bodyPr/>
        <a:lstStyle/>
        <a:p>
          <a:r>
            <a:rPr lang="ar-OM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اعتماد المدير العام</a:t>
          </a:r>
          <a:endParaRPr lang="en-US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7AF1C36F-E06A-4F6D-AA9B-B0A4BD18244A}" type="parTrans" cxnId="{85BA4A45-0FE1-422D-9B7A-08E4747895B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C47086DD-4ED0-475A-81EB-C89E79369B26}" type="sibTrans" cxnId="{85BA4A45-0FE1-422D-9B7A-08E4747895BD}">
      <dgm:prSet/>
      <dgm:spPr/>
      <dgm:t>
        <a:bodyPr/>
        <a:lstStyle/>
        <a:p>
          <a:endParaRPr lang="en-US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gm:t>
    </dgm:pt>
    <dgm:pt modelId="{56002CD1-C650-4945-A820-11E4C0BBBAD2}" type="pres">
      <dgm:prSet presAssocID="{E0D60B80-6B6C-4B34-BBD2-FC134E4A889F}" presName="Name0" presStyleCnt="0">
        <dgm:presLayoutVars>
          <dgm:dir val="rev"/>
          <dgm:resizeHandles val="exact"/>
        </dgm:presLayoutVars>
      </dgm:prSet>
      <dgm:spPr/>
    </dgm:pt>
    <dgm:pt modelId="{6BF4D7DF-46DD-4CD7-9EC7-09730EA420EF}" type="pres">
      <dgm:prSet presAssocID="{5C9355C5-A66C-4611-921D-624C9FEAA2A5}" presName="composite" presStyleCnt="0"/>
      <dgm:spPr/>
    </dgm:pt>
    <dgm:pt modelId="{A9807503-5D71-409E-9430-E3AFA1D245EA}" type="pres">
      <dgm:prSet presAssocID="{5C9355C5-A66C-4611-921D-624C9FEAA2A5}" presName="bgChev" presStyleLbl="node1" presStyleIdx="0" presStyleCnt="4"/>
      <dgm:spPr/>
    </dgm:pt>
    <dgm:pt modelId="{FD227AC7-964C-4B07-9B10-BE169778E0B5}" type="pres">
      <dgm:prSet presAssocID="{5C9355C5-A66C-4611-921D-624C9FEAA2A5}" presName="tx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D648D6-9714-4261-BA64-9AD474F29A87}" type="pres">
      <dgm:prSet presAssocID="{5A55723F-24C1-460C-9BC2-3045446B3A1A}" presName="compositeSpace" presStyleCnt="0"/>
      <dgm:spPr/>
    </dgm:pt>
    <dgm:pt modelId="{35485101-956E-4352-A147-ABC19BCDE2AF}" type="pres">
      <dgm:prSet presAssocID="{F52607D2-01B3-4EA1-B978-670F2FD6D777}" presName="composite" presStyleCnt="0"/>
      <dgm:spPr/>
    </dgm:pt>
    <dgm:pt modelId="{80B0420A-5027-4989-9AF2-48F931921F06}" type="pres">
      <dgm:prSet presAssocID="{F52607D2-01B3-4EA1-B978-670F2FD6D777}" presName="bgChev" presStyleLbl="node1" presStyleIdx="1" presStyleCnt="4"/>
      <dgm:spPr/>
    </dgm:pt>
    <dgm:pt modelId="{878DAC63-D379-46D4-A125-603994F0B559}" type="pres">
      <dgm:prSet presAssocID="{F52607D2-01B3-4EA1-B978-670F2FD6D777}" presName="tx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B22190-9E80-4C52-B3F7-2D9DB007EE8C}" type="pres">
      <dgm:prSet presAssocID="{4676CC98-7F60-4BBE-B803-8ABD1F9C989E}" presName="compositeSpace" presStyleCnt="0"/>
      <dgm:spPr/>
    </dgm:pt>
    <dgm:pt modelId="{2BB75F0E-810A-4C87-B047-8EF5717A8295}" type="pres">
      <dgm:prSet presAssocID="{C35C380C-01C6-4770-BDA7-856ECD78272A}" presName="composite" presStyleCnt="0"/>
      <dgm:spPr/>
    </dgm:pt>
    <dgm:pt modelId="{1D08D6F3-7BCA-4921-A004-B7ED3DD14FCA}" type="pres">
      <dgm:prSet presAssocID="{C35C380C-01C6-4770-BDA7-856ECD78272A}" presName="bgChev" presStyleLbl="node1" presStyleIdx="2" presStyleCnt="4"/>
      <dgm:spPr/>
    </dgm:pt>
    <dgm:pt modelId="{AE2A8D12-B8D2-4F41-8592-FD6FDE9D1811}" type="pres">
      <dgm:prSet presAssocID="{C35C380C-01C6-4770-BDA7-856ECD78272A}" presName="tx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D4E6FD-FA5C-4257-9D51-17622614E7A1}" type="pres">
      <dgm:prSet presAssocID="{48C5AC35-6E9B-4223-B7B9-918827BCB5A1}" presName="compositeSpace" presStyleCnt="0"/>
      <dgm:spPr/>
    </dgm:pt>
    <dgm:pt modelId="{08817F48-A0F5-4C02-A645-F1578B75907B}" type="pres">
      <dgm:prSet presAssocID="{6FCC0B72-3A35-45B6-B78B-EEFBC28B40A8}" presName="composite" presStyleCnt="0"/>
      <dgm:spPr/>
    </dgm:pt>
    <dgm:pt modelId="{BEE4AE40-4AAD-4522-8A45-C50C200FF2AF}" type="pres">
      <dgm:prSet presAssocID="{6FCC0B72-3A35-45B6-B78B-EEFBC28B40A8}" presName="bgChev" presStyleLbl="node1" presStyleIdx="3" presStyleCnt="4"/>
      <dgm:spPr/>
    </dgm:pt>
    <dgm:pt modelId="{8F295278-A025-4B0A-9AA5-A0E4C7194448}" type="pres">
      <dgm:prSet presAssocID="{6FCC0B72-3A35-45B6-B78B-EEFBC28B40A8}" presName="tx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09FE0D-EAB3-44E3-916D-1D51F3A1A1BD}" srcId="{E0D60B80-6B6C-4B34-BBD2-FC134E4A889F}" destId="{F52607D2-01B3-4EA1-B978-670F2FD6D777}" srcOrd="1" destOrd="0" parTransId="{BE2DE274-BCB9-4F37-911D-15FC86E39431}" sibTransId="{4676CC98-7F60-4BBE-B803-8ABD1F9C989E}"/>
    <dgm:cxn modelId="{4AFEAB34-EB39-4179-B731-DE1BF926AFA1}" type="presOf" srcId="{F52607D2-01B3-4EA1-B978-670F2FD6D777}" destId="{878DAC63-D379-46D4-A125-603994F0B559}" srcOrd="0" destOrd="0" presId="urn:microsoft.com/office/officeart/2005/8/layout/chevronAccent+Icon"/>
    <dgm:cxn modelId="{CF28E44D-DA61-409F-BDB0-A847A80887AA}" type="presOf" srcId="{E0D60B80-6B6C-4B34-BBD2-FC134E4A889F}" destId="{56002CD1-C650-4945-A820-11E4C0BBBAD2}" srcOrd="0" destOrd="0" presId="urn:microsoft.com/office/officeart/2005/8/layout/chevronAccent+Icon"/>
    <dgm:cxn modelId="{F87BF214-5DFD-4E39-9FAE-71202EE4DD97}" type="presOf" srcId="{6FCC0B72-3A35-45B6-B78B-EEFBC28B40A8}" destId="{8F295278-A025-4B0A-9AA5-A0E4C7194448}" srcOrd="0" destOrd="0" presId="urn:microsoft.com/office/officeart/2005/8/layout/chevronAccent+Icon"/>
    <dgm:cxn modelId="{329A20DC-0E3C-45EF-9731-1CEDEDDCFB6D}" srcId="{E0D60B80-6B6C-4B34-BBD2-FC134E4A889F}" destId="{5C9355C5-A66C-4611-921D-624C9FEAA2A5}" srcOrd="0" destOrd="0" parTransId="{9BA96E1A-F68D-4287-97A3-D5F61AA75D11}" sibTransId="{5A55723F-24C1-460C-9BC2-3045446B3A1A}"/>
    <dgm:cxn modelId="{784DB184-51A9-4E7F-A7C7-2EFFFBD4DD65}" type="presOf" srcId="{5C9355C5-A66C-4611-921D-624C9FEAA2A5}" destId="{FD227AC7-964C-4B07-9B10-BE169778E0B5}" srcOrd="0" destOrd="0" presId="urn:microsoft.com/office/officeart/2005/8/layout/chevronAccent+Icon"/>
    <dgm:cxn modelId="{85BA4A45-0FE1-422D-9B7A-08E4747895BD}" srcId="{E0D60B80-6B6C-4B34-BBD2-FC134E4A889F}" destId="{6FCC0B72-3A35-45B6-B78B-EEFBC28B40A8}" srcOrd="3" destOrd="0" parTransId="{7AF1C36F-E06A-4F6D-AA9B-B0A4BD18244A}" sibTransId="{C47086DD-4ED0-475A-81EB-C89E79369B26}"/>
    <dgm:cxn modelId="{7D420D14-8C80-4084-9220-4B32750AD54F}" srcId="{E0D60B80-6B6C-4B34-BBD2-FC134E4A889F}" destId="{C35C380C-01C6-4770-BDA7-856ECD78272A}" srcOrd="2" destOrd="0" parTransId="{D0843B73-BA71-4DAF-BD8B-7B30AC81E666}" sibTransId="{48C5AC35-6E9B-4223-B7B9-918827BCB5A1}"/>
    <dgm:cxn modelId="{7B59A384-80D9-4387-8819-77D4F976E096}" type="presOf" srcId="{C35C380C-01C6-4770-BDA7-856ECD78272A}" destId="{AE2A8D12-B8D2-4F41-8592-FD6FDE9D1811}" srcOrd="0" destOrd="0" presId="urn:microsoft.com/office/officeart/2005/8/layout/chevronAccent+Icon"/>
    <dgm:cxn modelId="{E017749F-F7CE-4834-8573-6F7A267D4618}" type="presParOf" srcId="{56002CD1-C650-4945-A820-11E4C0BBBAD2}" destId="{6BF4D7DF-46DD-4CD7-9EC7-09730EA420EF}" srcOrd="0" destOrd="0" presId="urn:microsoft.com/office/officeart/2005/8/layout/chevronAccent+Icon"/>
    <dgm:cxn modelId="{6A3961F4-87D4-4D30-AAA0-D481D48B792E}" type="presParOf" srcId="{6BF4D7DF-46DD-4CD7-9EC7-09730EA420EF}" destId="{A9807503-5D71-409E-9430-E3AFA1D245EA}" srcOrd="0" destOrd="0" presId="urn:microsoft.com/office/officeart/2005/8/layout/chevronAccent+Icon"/>
    <dgm:cxn modelId="{63C7EFFC-D12A-4760-B0DB-23332C17FC84}" type="presParOf" srcId="{6BF4D7DF-46DD-4CD7-9EC7-09730EA420EF}" destId="{FD227AC7-964C-4B07-9B10-BE169778E0B5}" srcOrd="1" destOrd="0" presId="urn:microsoft.com/office/officeart/2005/8/layout/chevronAccent+Icon"/>
    <dgm:cxn modelId="{F176D4E8-A789-4B4D-9900-843DBC407E00}" type="presParOf" srcId="{56002CD1-C650-4945-A820-11E4C0BBBAD2}" destId="{34D648D6-9714-4261-BA64-9AD474F29A87}" srcOrd="1" destOrd="0" presId="urn:microsoft.com/office/officeart/2005/8/layout/chevronAccent+Icon"/>
    <dgm:cxn modelId="{C004B4DB-4C23-4782-B927-0A5869716C51}" type="presParOf" srcId="{56002CD1-C650-4945-A820-11E4C0BBBAD2}" destId="{35485101-956E-4352-A147-ABC19BCDE2AF}" srcOrd="2" destOrd="0" presId="urn:microsoft.com/office/officeart/2005/8/layout/chevronAccent+Icon"/>
    <dgm:cxn modelId="{F0D917F2-F47C-487F-AFC1-74EC79A64AD7}" type="presParOf" srcId="{35485101-956E-4352-A147-ABC19BCDE2AF}" destId="{80B0420A-5027-4989-9AF2-48F931921F06}" srcOrd="0" destOrd="0" presId="urn:microsoft.com/office/officeart/2005/8/layout/chevronAccent+Icon"/>
    <dgm:cxn modelId="{64304CCA-B97E-436D-B49B-17B986F90498}" type="presParOf" srcId="{35485101-956E-4352-A147-ABC19BCDE2AF}" destId="{878DAC63-D379-46D4-A125-603994F0B559}" srcOrd="1" destOrd="0" presId="urn:microsoft.com/office/officeart/2005/8/layout/chevronAccent+Icon"/>
    <dgm:cxn modelId="{6EC9CBB5-455F-41C5-8CCE-C5C70A56EF7C}" type="presParOf" srcId="{56002CD1-C650-4945-A820-11E4C0BBBAD2}" destId="{44B22190-9E80-4C52-B3F7-2D9DB007EE8C}" srcOrd="3" destOrd="0" presId="urn:microsoft.com/office/officeart/2005/8/layout/chevronAccent+Icon"/>
    <dgm:cxn modelId="{5DEDBBB6-A9F2-4BB6-94E9-B931E35CDF6B}" type="presParOf" srcId="{56002CD1-C650-4945-A820-11E4C0BBBAD2}" destId="{2BB75F0E-810A-4C87-B047-8EF5717A8295}" srcOrd="4" destOrd="0" presId="urn:microsoft.com/office/officeart/2005/8/layout/chevronAccent+Icon"/>
    <dgm:cxn modelId="{6DFDCFA3-3504-4FFB-9890-A39106312A9F}" type="presParOf" srcId="{2BB75F0E-810A-4C87-B047-8EF5717A8295}" destId="{1D08D6F3-7BCA-4921-A004-B7ED3DD14FCA}" srcOrd="0" destOrd="0" presId="urn:microsoft.com/office/officeart/2005/8/layout/chevronAccent+Icon"/>
    <dgm:cxn modelId="{7A4E0F43-0766-48C8-875F-BEAE04D8E611}" type="presParOf" srcId="{2BB75F0E-810A-4C87-B047-8EF5717A8295}" destId="{AE2A8D12-B8D2-4F41-8592-FD6FDE9D1811}" srcOrd="1" destOrd="0" presId="urn:microsoft.com/office/officeart/2005/8/layout/chevronAccent+Icon"/>
    <dgm:cxn modelId="{8B0018CF-4049-469B-B628-86D49F7BA652}" type="presParOf" srcId="{56002CD1-C650-4945-A820-11E4C0BBBAD2}" destId="{40D4E6FD-FA5C-4257-9D51-17622614E7A1}" srcOrd="5" destOrd="0" presId="urn:microsoft.com/office/officeart/2005/8/layout/chevronAccent+Icon"/>
    <dgm:cxn modelId="{F78F57A8-1B2C-474A-B24D-0D6857C0E04B}" type="presParOf" srcId="{56002CD1-C650-4945-A820-11E4C0BBBAD2}" destId="{08817F48-A0F5-4C02-A645-F1578B75907B}" srcOrd="6" destOrd="0" presId="urn:microsoft.com/office/officeart/2005/8/layout/chevronAccent+Icon"/>
    <dgm:cxn modelId="{24A1E626-30C5-4889-8191-929AACFF7618}" type="presParOf" srcId="{08817F48-A0F5-4C02-A645-F1578B75907B}" destId="{BEE4AE40-4AAD-4522-8A45-C50C200FF2AF}" srcOrd="0" destOrd="0" presId="urn:microsoft.com/office/officeart/2005/8/layout/chevronAccent+Icon"/>
    <dgm:cxn modelId="{4E60E319-C0A7-4E52-9796-B7205E30D5F8}" type="presParOf" srcId="{08817F48-A0F5-4C02-A645-F1578B75907B}" destId="{8F295278-A025-4B0A-9AA5-A0E4C7194448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702DB-D84B-49A2-8148-7DC6E431B1F5}">
      <dsp:nvSpPr>
        <dsp:cNvPr id="0" name=""/>
        <dsp:cNvSpPr/>
      </dsp:nvSpPr>
      <dsp:spPr>
        <a:xfrm>
          <a:off x="0" y="1556006"/>
          <a:ext cx="2896872" cy="289740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C03D12-4DA0-4B10-BD0B-7D4145481A97}">
      <dsp:nvSpPr>
        <dsp:cNvPr id="0" name=""/>
        <dsp:cNvSpPr/>
      </dsp:nvSpPr>
      <dsp:spPr>
        <a:xfrm>
          <a:off x="96185" y="1652603"/>
          <a:ext cx="2704502" cy="27042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3200" b="1" kern="1200" dirty="0" smtClean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rPr>
            <a:t>النتيجة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أن ينظر إلى المركز على أنه </a:t>
          </a:r>
          <a:r>
            <a:rPr lang="ar-OM" sz="1600" b="0" kern="1200" dirty="0" smtClean="0">
              <a:solidFill>
                <a:srgbClr val="CBA581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مثال للتميز </a:t>
          </a: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في مجال العمل الإحصائي الإقليمي</a:t>
          </a:r>
          <a:endParaRPr lang="en-US" sz="1600" b="0" kern="1200" dirty="0"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482812" y="2038992"/>
        <a:ext cx="1931248" cy="1931436"/>
      </dsp:txXfrm>
    </dsp:sp>
    <dsp:sp modelId="{F30772B1-8FA6-4F60-9344-05F864CFDBAA}">
      <dsp:nvSpPr>
        <dsp:cNvPr id="0" name=""/>
        <dsp:cNvSpPr/>
      </dsp:nvSpPr>
      <dsp:spPr>
        <a:xfrm rot="13500000">
          <a:off x="2997489" y="1559508"/>
          <a:ext cx="2889895" cy="2889895"/>
        </a:xfrm>
        <a:prstGeom prst="teardrop">
          <a:avLst>
            <a:gd name="adj" fmla="val 10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2782D8-368A-46E0-A4B0-F1ABEA6D3A23}">
      <dsp:nvSpPr>
        <dsp:cNvPr id="0" name=""/>
        <dsp:cNvSpPr/>
      </dsp:nvSpPr>
      <dsp:spPr>
        <a:xfrm>
          <a:off x="3090185" y="1652603"/>
          <a:ext cx="2704502" cy="27042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3200" b="1" kern="1200" dirty="0" smtClean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rPr>
            <a:t>الرسالة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تحقيق رسالته في </a:t>
          </a:r>
          <a:r>
            <a:rPr lang="ar-OM" sz="1600" b="0" kern="1200" dirty="0" smtClean="0">
              <a:solidFill>
                <a:srgbClr val="CBA581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رفد صناع القرار والباحثين </a:t>
          </a: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والمهتمين في دول المجلس بالمعرفة الإحصائية المعتمدة </a:t>
          </a:r>
          <a:endParaRPr lang="ar-OM" sz="1600" b="0" kern="1200" dirty="0" smtClean="0"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3476812" y="2038992"/>
        <a:ext cx="1931248" cy="1931436"/>
      </dsp:txXfrm>
    </dsp:sp>
    <dsp:sp modelId="{1151A212-1069-4BA1-99BC-0122B88806AA}">
      <dsp:nvSpPr>
        <dsp:cNvPr id="0" name=""/>
        <dsp:cNvSpPr/>
      </dsp:nvSpPr>
      <dsp:spPr>
        <a:xfrm rot="13500000">
          <a:off x="5991490" y="1559508"/>
          <a:ext cx="2889895" cy="2889895"/>
        </a:xfrm>
        <a:prstGeom prst="teardrop">
          <a:avLst>
            <a:gd name="adj" fmla="val 10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444447-F1CC-4B55-ADF1-0B8072951975}">
      <dsp:nvSpPr>
        <dsp:cNvPr id="0" name=""/>
        <dsp:cNvSpPr/>
      </dsp:nvSpPr>
      <dsp:spPr>
        <a:xfrm>
          <a:off x="6084186" y="1652603"/>
          <a:ext cx="2704502" cy="270421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3200" b="1" kern="1200" dirty="0" smtClean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rPr>
            <a:t>الرؤية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تمكين رؤية المركز بحيث يكون </a:t>
          </a:r>
          <a:r>
            <a:rPr lang="ar-OM" sz="1600" b="0" kern="1200" dirty="0" smtClean="0">
              <a:solidFill>
                <a:srgbClr val="CBA581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مصدر معتمد ومحرك فعال </a:t>
          </a:r>
          <a:r>
            <a:rPr lang="ar-OM" sz="1600" b="0" kern="1200" dirty="0" smtClean="0">
              <a:solidFill>
                <a:schemeClr val="tx2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للنظام الإحصائي بدول مجلس التعاون </a:t>
          </a:r>
          <a:endParaRPr lang="en-US" sz="1600" b="0" kern="1200" dirty="0"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6470813" y="2038992"/>
        <a:ext cx="1931248" cy="19314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07503-5D71-409E-9430-E3AFA1D245EA}">
      <dsp:nvSpPr>
        <dsp:cNvPr id="0" name=""/>
        <dsp:cNvSpPr/>
      </dsp:nvSpPr>
      <dsp:spPr>
        <a:xfrm rot="10800000">
          <a:off x="8849979" y="278602"/>
          <a:ext cx="2500063" cy="965024"/>
        </a:xfrm>
        <a:prstGeom prst="chevron">
          <a:avLst>
            <a:gd name="adj" fmla="val 4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227AC7-964C-4B07-9B10-BE169778E0B5}">
      <dsp:nvSpPr>
        <dsp:cNvPr id="0" name=""/>
        <dsp:cNvSpPr/>
      </dsp:nvSpPr>
      <dsp:spPr>
        <a:xfrm>
          <a:off x="8572194" y="519858"/>
          <a:ext cx="2111164" cy="965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500" kern="1200" dirty="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العصف الذهني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500" kern="1200" dirty="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مع كل موظفي المركز</a:t>
          </a:r>
          <a:endParaRPr lang="en-US" sz="1500" kern="1200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8600459" y="548123"/>
        <a:ext cx="2054634" cy="908494"/>
      </dsp:txXfrm>
    </dsp:sp>
    <dsp:sp modelId="{80B0420A-5027-4989-9AF2-48F931921F06}">
      <dsp:nvSpPr>
        <dsp:cNvPr id="0" name=""/>
        <dsp:cNvSpPr/>
      </dsp:nvSpPr>
      <dsp:spPr>
        <a:xfrm rot="10800000">
          <a:off x="5994351" y="278602"/>
          <a:ext cx="2500063" cy="965024"/>
        </a:xfrm>
        <a:prstGeom prst="chevron">
          <a:avLst>
            <a:gd name="adj" fmla="val 4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8DAC63-D379-46D4-A125-603994F0B559}">
      <dsp:nvSpPr>
        <dsp:cNvPr id="0" name=""/>
        <dsp:cNvSpPr/>
      </dsp:nvSpPr>
      <dsp:spPr>
        <a:xfrm>
          <a:off x="5716566" y="519858"/>
          <a:ext cx="2111164" cy="965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903533"/>
              <a:satOff val="33333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500" kern="120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تقديم الاقتراحات والتفضيلات مع كل موظفي المركز</a:t>
          </a:r>
          <a:endParaRPr lang="en-US" sz="1500" kern="1200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5744831" y="548123"/>
        <a:ext cx="2054634" cy="908494"/>
      </dsp:txXfrm>
    </dsp:sp>
    <dsp:sp modelId="{1D08D6F3-7BCA-4921-A004-B7ED3DD14FCA}">
      <dsp:nvSpPr>
        <dsp:cNvPr id="0" name=""/>
        <dsp:cNvSpPr/>
      </dsp:nvSpPr>
      <dsp:spPr>
        <a:xfrm rot="10800000">
          <a:off x="3138724" y="278602"/>
          <a:ext cx="2500063" cy="965024"/>
        </a:xfrm>
        <a:prstGeom prst="chevron">
          <a:avLst>
            <a:gd name="adj" fmla="val 4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2A8D12-B8D2-4F41-8592-FD6FDE9D1811}">
      <dsp:nvSpPr>
        <dsp:cNvPr id="0" name=""/>
        <dsp:cNvSpPr/>
      </dsp:nvSpPr>
      <dsp:spPr>
        <a:xfrm>
          <a:off x="2860939" y="519858"/>
          <a:ext cx="2111164" cy="965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807066"/>
              <a:satOff val="66667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500" kern="120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التصويت على أفضل ثلاثة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500" kern="120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من قبل مديري الإدارات </a:t>
          </a:r>
          <a:endParaRPr lang="en-US" sz="1500" kern="1200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2889204" y="548123"/>
        <a:ext cx="2054634" cy="908494"/>
      </dsp:txXfrm>
    </dsp:sp>
    <dsp:sp modelId="{BEE4AE40-4AAD-4522-8A45-C50C200FF2AF}">
      <dsp:nvSpPr>
        <dsp:cNvPr id="0" name=""/>
        <dsp:cNvSpPr/>
      </dsp:nvSpPr>
      <dsp:spPr>
        <a:xfrm rot="10800000">
          <a:off x="283096" y="278602"/>
          <a:ext cx="2500063" cy="965024"/>
        </a:xfrm>
        <a:prstGeom prst="chevron">
          <a:avLst>
            <a:gd name="adj" fmla="val 4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95278-A025-4B0A-9AA5-A0E4C7194448}">
      <dsp:nvSpPr>
        <dsp:cNvPr id="0" name=""/>
        <dsp:cNvSpPr/>
      </dsp:nvSpPr>
      <dsp:spPr>
        <a:xfrm>
          <a:off x="5311" y="519858"/>
          <a:ext cx="2111164" cy="96502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OM" sz="1500" kern="1200" smtClean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rPr>
            <a:t>اعتماد المدير العام</a:t>
          </a:r>
          <a:endParaRPr lang="en-US" sz="1500" kern="1200" dirty="0">
            <a:solidFill>
              <a:schemeClr val="accent2">
                <a:lumMod val="50000"/>
              </a:schemeClr>
            </a:solidFill>
            <a:latin typeface="GE SS Text Light" panose="020A0503020102020204" pitchFamily="18" charset="-78"/>
            <a:ea typeface="GE SS Text Light" panose="020A0503020102020204" pitchFamily="18" charset="-78"/>
            <a:cs typeface="GE SS Text Light" panose="020A0503020102020204" pitchFamily="18" charset="-78"/>
          </a:endParaRPr>
        </a:p>
      </dsp:txBody>
      <dsp:txXfrm>
        <a:off x="33576" y="548123"/>
        <a:ext cx="2054634" cy="9084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06960-10C7-4B0D-BCB4-17F7E6560524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CFC18-0537-4024-8A4A-FD4A2ECFE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8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8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38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8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0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1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8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6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7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4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6173C-37F5-4D8A-B4A2-B4D34EFBD6E0}" type="datetimeFigureOut">
              <a:rPr lang="en-US" smtClean="0"/>
              <a:t>12-Nov-19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0200A-9BA1-4AD7-801D-D1AC938C00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slide" Target="slide1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2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" Target="slide2.xml"/><Relationship Id="rId7" Type="http://schemas.openxmlformats.org/officeDocument/2006/relationships/diagramColors" Target="../diagrams/colors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slide" Target="slide7.xml"/><Relationship Id="rId2" Type="http://schemas.openxmlformats.org/officeDocument/2006/relationships/image" Target="../media/image3.jp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emf"/><Relationship Id="rId7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slide" Target="slide2.xml"/><Relationship Id="rId4" Type="http://schemas.openxmlformats.org/officeDocument/2006/relationships/image" Target="../media/image23.emf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59420" y="3107850"/>
            <a:ext cx="515089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990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979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969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1958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948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937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927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916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OM" sz="36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مشروع</a:t>
            </a:r>
            <a:br>
              <a:rPr lang="ar-OM" sz="36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</a:br>
            <a:r>
              <a:rPr lang="ar-OM" sz="24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حل تكامل الربط الإحصائي الخليجي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58675" y="4793472"/>
            <a:ext cx="595238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990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979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969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1958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948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937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927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916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OM" sz="2400" b="1" dirty="0" smtClean="0">
                <a:solidFill>
                  <a:schemeClr val="bg2">
                    <a:lumMod val="10000"/>
                  </a:schemeClr>
                </a:solidFill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نوفمبر</a:t>
            </a:r>
            <a:r>
              <a:rPr lang="ar-OM" sz="2000" b="1" dirty="0" smtClean="0">
                <a:solidFill>
                  <a:srgbClr val="464648"/>
                </a:solidFill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 </a:t>
            </a:r>
            <a:r>
              <a:rPr lang="ar-OM" sz="2400" b="1" dirty="0">
                <a:solidFill>
                  <a:schemeClr val="bg2">
                    <a:lumMod val="10000"/>
                  </a:schemeClr>
                </a:solidFill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2019م</a:t>
            </a:r>
            <a:endParaRPr lang="en-US" sz="2400" b="1" dirty="0">
              <a:solidFill>
                <a:schemeClr val="bg2">
                  <a:lumMod val="10000"/>
                </a:schemeClr>
              </a:solidFill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47" y="0"/>
            <a:ext cx="922174" cy="84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4042" y="389687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كيفية اختيار اسم للمشروع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421012325"/>
              </p:ext>
            </p:extLst>
          </p:nvPr>
        </p:nvGraphicFramePr>
        <p:xfrm>
          <a:off x="550507" y="2995125"/>
          <a:ext cx="11355354" cy="17634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7993" y="1511734"/>
            <a:ext cx="3149433" cy="161419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6008129" y="4693298"/>
            <a:ext cx="6183871" cy="2155371"/>
            <a:chOff x="6008129" y="4693298"/>
            <a:chExt cx="6183871" cy="2155371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9"/>
            <a:srcRect l="4626" t="15237" r="66628" b="71135"/>
            <a:stretch/>
          </p:blipFill>
          <p:spPr>
            <a:xfrm>
              <a:off x="6008129" y="4693298"/>
              <a:ext cx="3349690" cy="89329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0"/>
            <a:srcRect l="4665" t="10789" r="6830" b="63137"/>
            <a:stretch/>
          </p:blipFill>
          <p:spPr>
            <a:xfrm>
              <a:off x="6941976" y="5313240"/>
              <a:ext cx="4645721" cy="135215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11"/>
            <a:srcRect l="4703" t="16928" r="7027" b="65265"/>
            <a:stretch/>
          </p:blipFill>
          <p:spPr>
            <a:xfrm>
              <a:off x="7880076" y="5989320"/>
              <a:ext cx="4311924" cy="859349"/>
            </a:xfrm>
            <a:prstGeom prst="rect">
              <a:avLst/>
            </a:prstGeom>
          </p:spPr>
        </p:pic>
      </p:grpSp>
      <p:sp>
        <p:nvSpPr>
          <p:cNvPr id="12" name="Rectangle 11">
            <a:hlinkClick r:id="rId12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1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92074" y="393412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defRPr/>
            </a:pPr>
            <a:r>
              <a:rPr lang="ar-OM" sz="32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وأخيرًا .. اسم المشروع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2526797" y="3771687"/>
            <a:ext cx="7231224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 rtl="1">
              <a:defRPr/>
            </a:pPr>
            <a:r>
              <a:rPr lang="ar-OM" sz="1600" noProof="0" dirty="0" smtClean="0">
                <a:solidFill>
                  <a:schemeClr val="accent2">
                    <a:lumMod val="50000"/>
                  </a:schemeClr>
                </a:solidFill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مَر</a:t>
            </a:r>
            <a:r>
              <a:rPr kumimoji="0" lang="ar-OM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سَى</a:t>
            </a:r>
            <a:r>
              <a:rPr kumimoji="0" lang="ar-OM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 </a:t>
            </a:r>
            <a:r>
              <a:rPr kumimoji="0" lang="ar-OM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(</a:t>
            </a:r>
            <a:r>
              <a:rPr lang="ar-OM" dirty="0" smtClean="0">
                <a:solidFill>
                  <a:schemeClr val="accent2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من رُسّو) محط </a:t>
            </a:r>
            <a:r>
              <a:rPr kumimoji="0" lang="ar-OM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السُفن بالساحل. و</a:t>
            </a:r>
            <a:r>
              <a:rPr lang="ar-OM" dirty="0" smtClean="0">
                <a:solidFill>
                  <a:schemeClr val="accent2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هي </a:t>
            </a:r>
            <a:r>
              <a:rPr kumimoji="0" lang="ar-OM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نقطة إلتقاء السفن للتزود أو للإصلاح ومن ثم الإنطلاق مجددًا.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OM" baseline="0" dirty="0">
              <a:solidFill>
                <a:schemeClr val="accent2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	والتشبيه هنا بأن البيانات تتدفق من المراكز الإحصائية الوطنية لترسو في المركز "المرسى". ومن ثم معالجتها وإعادة إنتاجها لتُطلق إلى العالم. وهذا بالضبط رحلة البيانات في المشروع.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46" y="1432412"/>
            <a:ext cx="4148526" cy="19826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331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sp>
        <p:nvSpPr>
          <p:cNvPr id="24" name="Rectangle 23"/>
          <p:cNvSpPr/>
          <p:nvPr/>
        </p:nvSpPr>
        <p:spPr>
          <a:xfrm>
            <a:off x="4404042" y="389687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الدعم المطلوب من الأجهزة الإحصائية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sp>
        <p:nvSpPr>
          <p:cNvPr id="26" name="Rectangle 25"/>
          <p:cNvSpPr/>
          <p:nvPr/>
        </p:nvSpPr>
        <p:spPr>
          <a:xfrm>
            <a:off x="5644145" y="1687218"/>
            <a:ext cx="5509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/>
            <a:r>
              <a:rPr lang="ar-SA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ترشيح الأجهزة الإحصائية الوطنية لمدراء تقنية المعلومات كممثلين لهم في هذا المشروع</a:t>
            </a:r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r>
              <a:rPr lang="ar-SA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الإستراتيجي</a:t>
            </a:r>
            <a:endParaRPr lang="ar-OM" sz="2000" dirty="0">
              <a:solidFill>
                <a:prstClr val="black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11258550" y="1737393"/>
            <a:ext cx="638175" cy="62851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37229" y="1624072"/>
            <a:ext cx="5573695" cy="8252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44145" y="2678585"/>
            <a:ext cx="55096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/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تشكيل فرق </a:t>
            </a:r>
            <a:r>
              <a:rPr lang="en-US" sz="2600" b="1" dirty="0" smtClean="0">
                <a:solidFill>
                  <a:prstClr val="black"/>
                </a:solidFill>
                <a:latin typeface="Sakkal Majalla" panose="02000000000000000000" pitchFamily="2" charset="-78"/>
                <a:ea typeface="GE SS Text UltraLight" panose="020A0503020102020204" pitchFamily="18" charset="-78"/>
                <a:cs typeface="Sakkal Majalla" panose="02000000000000000000" pitchFamily="2" charset="-78"/>
              </a:rPr>
              <a:t>SDMX </a:t>
            </a:r>
            <a:r>
              <a:rPr lang="ar-OM" sz="2600" b="1" dirty="0">
                <a:solidFill>
                  <a:prstClr val="black"/>
                </a:solidFill>
                <a:latin typeface="Sakkal Majalla" panose="02000000000000000000" pitchFamily="2" charset="-78"/>
                <a:ea typeface="GE SS Text UltraLight" panose="020A0503020102020204" pitchFamily="18" charset="-78"/>
                <a:cs typeface="Sakkal Majalla" panose="02000000000000000000" pitchFamily="2" charset="-78"/>
              </a:rPr>
              <a:t> </a:t>
            </a:r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في كل جهاز</a:t>
            </a:r>
          </a:p>
        </p:txBody>
      </p:sp>
      <p:sp>
        <p:nvSpPr>
          <p:cNvPr id="30" name="Oval 29"/>
          <p:cNvSpPr/>
          <p:nvPr/>
        </p:nvSpPr>
        <p:spPr>
          <a:xfrm>
            <a:off x="11258550" y="2565478"/>
            <a:ext cx="638175" cy="628511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637229" y="2546427"/>
            <a:ext cx="5573695" cy="825231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644145" y="3522501"/>
            <a:ext cx="5509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/>
            <a:r>
              <a:rPr lang="ar-SA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توفير بيانات الإحصاءات الرسمية بحسب الصيغ والقوالب المطلوبة</a:t>
            </a:r>
            <a:endParaRPr lang="ar-OM" sz="2000" dirty="0">
              <a:solidFill>
                <a:prstClr val="black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1258550" y="3478406"/>
            <a:ext cx="638175" cy="62851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637229" y="3459355"/>
            <a:ext cx="5573695" cy="8252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258550" y="4381907"/>
            <a:ext cx="638175" cy="628511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4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37229" y="4362856"/>
            <a:ext cx="5573695" cy="825231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 rtl="1" fontAlgn="base"/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تقديم</a:t>
            </a:r>
            <a:r>
              <a:rPr lang="ar-SA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الدعم</a:t>
            </a:r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التقني</a:t>
            </a:r>
            <a:r>
              <a:rPr lang="ar-SA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الازم</a:t>
            </a:r>
            <a:r>
              <a:rPr lang="ar-SA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لإتاحة الربط</a:t>
            </a:r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الإلكتروني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644145" y="5339113"/>
            <a:ext cx="55096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indent="0" algn="r" rtl="1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6F69"/>
              </a:buClr>
              <a:buSzPct val="110000"/>
              <a:buFontTx/>
              <a:buNone/>
              <a:tabLst/>
              <a:defRPr/>
            </a:pPr>
            <a:r>
              <a:rPr lang="ar-OM" sz="20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دعم فريق عمل المشروع خلال مرحلة تقييم جاهزية الربط</a:t>
            </a:r>
            <a:endParaRPr lang="en-US" sz="2000" dirty="0">
              <a:solidFill>
                <a:prstClr val="black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11258550" y="5294836"/>
            <a:ext cx="638175" cy="628511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637229" y="5275785"/>
            <a:ext cx="5573695" cy="825231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40" name="Picture 2">
            <a:extLst>
              <a:ext uri="{FF2B5EF4-FFF2-40B4-BE49-F238E27FC236}">
                <a16:creationId xmlns:a16="http://schemas.microsoft.com/office/drawing/2014/main" id="{879138A9-076E-4BE2-BFEC-AA673218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7" y="1611830"/>
            <a:ext cx="5316064" cy="448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69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540759" y="2991079"/>
            <a:ext cx="5651241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marL="0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7990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979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43969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1958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39948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87937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35927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3916" algn="l" defTabSz="1295979" rtl="0" eaLnBrk="1" latinLnBrk="0" hangingPunct="1">
              <a:defRPr sz="25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OM" sz="36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والله ولي التوفيق</a:t>
            </a:r>
            <a:endParaRPr lang="en-US" sz="36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473820" y="3608970"/>
            <a:ext cx="3672474" cy="6268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spc="231" dirty="0">
                <a:latin typeface="Agency FB" panose="020B0503020202020204" pitchFamily="34" charset="0"/>
                <a:cs typeface="+mj-cs"/>
              </a:rPr>
              <a:t>www.gccstat.org</a:t>
            </a:r>
          </a:p>
          <a:p>
            <a:pPr algn="r"/>
            <a:r>
              <a:rPr lang="en-US" sz="1800" b="1" spc="231" dirty="0">
                <a:latin typeface="Agency FB" panose="020B0503020202020204" pitchFamily="34" charset="0"/>
                <a:cs typeface="+mj-cs"/>
              </a:rPr>
              <a:t>        @GCCStat</a:t>
            </a:r>
          </a:p>
        </p:txBody>
      </p:sp>
      <p:pic>
        <p:nvPicPr>
          <p:cNvPr id="7" name="Picture 2" descr="Image result for facebook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555" y="3917435"/>
            <a:ext cx="271647" cy="30536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Image result for twitter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477" y="3922389"/>
            <a:ext cx="328570" cy="30041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855" y="3893906"/>
            <a:ext cx="3524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nstagram icon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997" y="3831355"/>
            <a:ext cx="477526" cy="47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91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7389" y="393412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أجندة العرض</a:t>
            </a:r>
            <a:endParaRPr lang="en-US" sz="3200" dirty="0">
              <a:solidFill>
                <a:prstClr val="white">
                  <a:lumMod val="95000"/>
                </a:prstClr>
              </a:solidFill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209885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sp>
        <p:nvSpPr>
          <p:cNvPr id="8" name="Rechteck 11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1782" y="2105914"/>
            <a:ext cx="5657012" cy="583010"/>
          </a:xfrm>
          <a:prstGeom prst="rect">
            <a:avLst/>
          </a:prstGeom>
          <a:solidFill>
            <a:srgbClr val="D9D9D9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3" action="ppaction://hlinksldjump"/>
              </a:rPr>
              <a:t>الإطار الزمني للمشروع.</a:t>
            </a:r>
            <a:endParaRPr lang="ar-OM" sz="20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9" name="Rechteck 12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1782" y="2825230"/>
            <a:ext cx="5657012" cy="5830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4" action="ppaction://hlinksldjump"/>
              </a:rPr>
              <a:t>أهم نقاط المرحلة.</a:t>
            </a:r>
            <a:endParaRPr lang="ar-OM" sz="20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10" name="Rechteck 1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1782" y="3558195"/>
            <a:ext cx="5657012" cy="583010"/>
          </a:xfrm>
          <a:prstGeom prst="rect">
            <a:avLst/>
          </a:prstGeom>
          <a:solidFill>
            <a:srgbClr val="D9D9D9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5" action="ppaction://hlinksldjump"/>
              </a:rPr>
              <a:t>لمحة عن آلية العمل.</a:t>
            </a:r>
            <a:endParaRPr lang="ar-OM" sz="20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11" name="Rechteck 7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1782" y="1400246"/>
            <a:ext cx="5657012" cy="5830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6" action="ppaction://hlinksldjump"/>
              </a:rPr>
              <a:t>رؤية </a:t>
            </a:r>
            <a:r>
              <a:rPr lang="ar-OM" sz="2000" b="1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6" action="ppaction://hlinksldjump"/>
              </a:rPr>
              <a:t>وأهداف </a:t>
            </a:r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6" action="ppaction://hlinksldjump"/>
              </a:rPr>
              <a:t>المشروع.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12" name="Abgerundetes Rechteck 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9162764" y="1301945"/>
            <a:ext cx="514360" cy="652295"/>
          </a:xfrm>
          <a:prstGeom prst="roundRect">
            <a:avLst>
              <a:gd name="adj" fmla="val 9083"/>
            </a:avLst>
          </a:prstGeom>
          <a:solidFill>
            <a:schemeClr val="accent1"/>
          </a:solidFill>
          <a:ln w="12700">
            <a:noFill/>
            <a:round/>
            <a:headEnd/>
            <a:tailEnd/>
          </a:ln>
          <a:scene3d>
            <a:camera prst="perspectiveRelaxed" fov="3600000">
              <a:rot lat="20999999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dirty="0" smtClean="0">
                <a:solidFill>
                  <a:srgbClr val="FFFFFF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800" b="1" dirty="0">
              <a:solidFill>
                <a:srgbClr val="FFFFFF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bgerundetes Rechteck 4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667464" y="2073552"/>
            <a:ext cx="514360" cy="652295"/>
          </a:xfrm>
          <a:prstGeom prst="roundRect">
            <a:avLst>
              <a:gd name="adj" fmla="val 9083"/>
            </a:avLst>
          </a:prstGeom>
          <a:gradFill>
            <a:gsLst>
              <a:gs pos="0">
                <a:srgbClr val="D9D9D9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21299999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smtClean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800" b="1" dirty="0">
              <a:solidFill>
                <a:srgbClr val="40404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9162764" y="2813931"/>
            <a:ext cx="514360" cy="652295"/>
          </a:xfrm>
          <a:prstGeom prst="roundRect">
            <a:avLst>
              <a:gd name="adj" fmla="val 9083"/>
            </a:avLst>
          </a:prstGeom>
          <a:gradFill>
            <a:gsLst>
              <a:gs pos="0">
                <a:schemeClr val="accent5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dirty="0" smtClean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800" b="1" dirty="0">
              <a:solidFill>
                <a:srgbClr val="40404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Abgerundetes Rechteck 6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667464" y="3587434"/>
            <a:ext cx="514360" cy="652295"/>
          </a:xfrm>
          <a:prstGeom prst="roundRect">
            <a:avLst>
              <a:gd name="adj" fmla="val 9083"/>
            </a:avLst>
          </a:prstGeom>
          <a:gradFill>
            <a:gsLst>
              <a:gs pos="0">
                <a:srgbClr val="D9D9D9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600000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dirty="0" smtClean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800" b="1" dirty="0">
              <a:solidFill>
                <a:srgbClr val="40404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1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4054" y="4311107"/>
            <a:ext cx="5657012" cy="5830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7" action="ppaction://hlinksldjump"/>
              </a:rPr>
              <a:t>حوكمة المشروع.</a:t>
            </a:r>
            <a:endParaRPr lang="ar-OM" sz="20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18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9142667" y="4303760"/>
            <a:ext cx="514360" cy="652295"/>
          </a:xfrm>
          <a:prstGeom prst="roundRect">
            <a:avLst>
              <a:gd name="adj" fmla="val 9083"/>
            </a:avLst>
          </a:prstGeom>
          <a:gradFill>
            <a:gsLst>
              <a:gs pos="0">
                <a:schemeClr val="accent5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dirty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9" name="Rechteck 1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1782" y="5069500"/>
            <a:ext cx="5657012" cy="583010"/>
          </a:xfrm>
          <a:prstGeom prst="rect">
            <a:avLst/>
          </a:prstGeom>
          <a:solidFill>
            <a:srgbClr val="D9D9D9"/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8" action="ppaction://hlinksldjump"/>
              </a:rPr>
              <a:t>مخرجات المشروع. </a:t>
            </a:r>
            <a:endParaRPr lang="ar-OM" sz="20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20" name="Abgerundetes Rechteck 6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8667464" y="5098739"/>
            <a:ext cx="514360" cy="652295"/>
          </a:xfrm>
          <a:prstGeom prst="roundRect">
            <a:avLst>
              <a:gd name="adj" fmla="val 9083"/>
            </a:avLst>
          </a:prstGeom>
          <a:gradFill>
            <a:gsLst>
              <a:gs pos="0">
                <a:srgbClr val="D9D9D9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600000" lon="2100000" rev="0"/>
            </a:camera>
            <a:lightRig rig="threePt" dir="t">
              <a:rot lat="0" lon="0" rev="6600000"/>
            </a:lightRig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dirty="0" smtClean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4800" b="1" dirty="0">
              <a:solidFill>
                <a:srgbClr val="40404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13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2943225" y="5824341"/>
            <a:ext cx="5657012" cy="5830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324000" tIns="36000" rIns="216000" bIns="36000" anchor="ctr"/>
          <a:lstStyle/>
          <a:p>
            <a:pPr algn="ctr" rtl="1"/>
            <a:r>
              <a:rPr lang="ar-OM" sz="20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9" action="ppaction://hlinksldjump"/>
              </a:rPr>
              <a:t>كيفية اختيار اسم </a:t>
            </a:r>
            <a:r>
              <a:rPr lang="ar-OM" sz="20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  <a:hlinkClick r:id="rId9" action="ppaction://hlinksldjump"/>
              </a:rPr>
              <a:t>للمشروع والدعم المطلوب.</a:t>
            </a:r>
            <a:endParaRPr lang="en-US" sz="2000" dirty="0">
              <a:solidFill>
                <a:prstClr val="white">
                  <a:lumMod val="95000"/>
                </a:prstClr>
              </a:solidFill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27" name="Abgerundetes Rechteck 5" descr="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&#10;www.PresentationLoad.com"/>
          <p:cNvSpPr/>
          <p:nvPr/>
        </p:nvSpPr>
        <p:spPr bwMode="gray">
          <a:xfrm>
            <a:off x="9141838" y="5816994"/>
            <a:ext cx="514360" cy="652295"/>
          </a:xfrm>
          <a:prstGeom prst="roundRect">
            <a:avLst>
              <a:gd name="adj" fmla="val 9083"/>
            </a:avLst>
          </a:prstGeom>
          <a:gradFill>
            <a:gsLst>
              <a:gs pos="0">
                <a:schemeClr val="accent5"/>
              </a:gs>
              <a:gs pos="100000">
                <a:srgbClr val="A6A6A6"/>
              </a:gs>
            </a:gsLst>
            <a:lin ang="5400000" scaled="0"/>
          </a:gradFill>
          <a:ln w="12700">
            <a:noFill/>
            <a:round/>
            <a:headEnd/>
            <a:tailEnd/>
          </a:ln>
          <a:scene3d>
            <a:camera prst="perspectiveRelaxed" fov="3600000">
              <a:rot lat="300000" lon="19499988" rev="0"/>
            </a:camera>
            <a:lightRig rig="threePt" dir="t"/>
          </a:scene3d>
          <a:sp3d extrusionH="787400">
            <a:bevelT w="63500" h="63500"/>
            <a:bevelB w="63500" h="63500"/>
          </a:sp3d>
        </p:spPr>
        <p:txBody>
          <a:bodyPr rtlCol="0" anchor="ctr"/>
          <a:lstStyle/>
          <a:p>
            <a:pPr algn="r" rtl="1"/>
            <a:r>
              <a:rPr lang="en-US" sz="4800" b="1" dirty="0" smtClean="0">
                <a:solidFill>
                  <a:srgbClr val="40404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4800" b="1" dirty="0">
              <a:solidFill>
                <a:srgbClr val="40404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57389" y="393412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رؤية و أهداف المشروع</a:t>
            </a:r>
            <a:r>
              <a:rPr lang="ar-OM" sz="3200" dirty="0">
                <a:solidFill>
                  <a:prstClr val="white">
                    <a:lumMod val="95000"/>
                  </a:prstClr>
                </a:solidFill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 </a:t>
            </a:r>
            <a:endParaRPr lang="en-US" sz="3200" dirty="0">
              <a:solidFill>
                <a:prstClr val="white">
                  <a:lumMod val="95000"/>
                </a:prstClr>
              </a:solidFill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graphicFrame>
        <p:nvGraphicFramePr>
          <p:cNvPr id="5" name="Diagram 4">
            <a:hlinkClick r:id="rId3" action="ppaction://hlinksldjump"/>
          </p:cNvPr>
          <p:cNvGraphicFramePr/>
          <p:nvPr>
            <p:extLst>
              <p:ext uri="{D42A27DB-BD31-4B8C-83A1-F6EECF244321}">
                <p14:modId xmlns:p14="http://schemas.microsoft.com/office/powerpoint/2010/main" val="3530659076"/>
              </p:ext>
            </p:extLst>
          </p:nvPr>
        </p:nvGraphicFramePr>
        <p:xfrm>
          <a:off x="1623527" y="849087"/>
          <a:ext cx="9479902" cy="60089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03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0457" y="440702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الإطار الزمني للمشروع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grpSp>
        <p:nvGrpSpPr>
          <p:cNvPr id="20" name="Group 19"/>
          <p:cNvGrpSpPr/>
          <p:nvPr/>
        </p:nvGrpSpPr>
        <p:grpSpPr>
          <a:xfrm>
            <a:off x="125672" y="1599890"/>
            <a:ext cx="11930985" cy="4931551"/>
            <a:chOff x="125672" y="1235984"/>
            <a:chExt cx="11930985" cy="4931551"/>
          </a:xfrm>
        </p:grpSpPr>
        <p:grpSp>
          <p:nvGrpSpPr>
            <p:cNvPr id="21" name="Group 20"/>
            <p:cNvGrpSpPr/>
            <p:nvPr/>
          </p:nvGrpSpPr>
          <p:grpSpPr>
            <a:xfrm>
              <a:off x="125672" y="3672104"/>
              <a:ext cx="11930985" cy="613686"/>
              <a:chOff x="158617" y="900913"/>
              <a:chExt cx="11930985" cy="613686"/>
            </a:xfrm>
          </p:grpSpPr>
          <p:sp>
            <p:nvSpPr>
              <p:cNvPr id="60" name="AutoShape 3"/>
              <p:cNvSpPr>
                <a:spLocks noChangeArrowheads="1"/>
              </p:cNvSpPr>
              <p:nvPr/>
            </p:nvSpPr>
            <p:spPr bwMode="auto">
              <a:xfrm flipH="1">
                <a:off x="2332652" y="915234"/>
                <a:ext cx="7427167" cy="588776"/>
              </a:xfrm>
              <a:prstGeom prst="chevron">
                <a:avLst>
                  <a:gd name="adj" fmla="val 41744"/>
                </a:avLst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lIns="108000" tIns="72000" rIns="108000" bIns="72000" anchor="ctr"/>
              <a:lstStyle/>
              <a:p>
                <a:pPr algn="ctr" defTabSz="801688" rtl="1" eaLnBrk="0" hangingPunct="0"/>
                <a:r>
                  <a:rPr lang="ar-OM" sz="1200" b="1" dirty="0" smtClean="0">
                    <a:solidFill>
                      <a:schemeClr val="accent4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المرحلة الثانية</a:t>
                </a:r>
              </a:p>
              <a:p>
                <a:pPr algn="ctr" defTabSz="801688" rtl="1" eaLnBrk="0" hangingPunct="0"/>
                <a:r>
                  <a:rPr lang="ar-OM" sz="1600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تنفيذ المشروع والربط مع المراكز الإحصائية الوطنية</a:t>
                </a:r>
                <a:endParaRPr lang="ar-OM" sz="1600" dirty="0">
                  <a:solidFill>
                    <a:srgbClr val="FFFFFF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sp>
            <p:nvSpPr>
              <p:cNvPr id="61" name="AutoShape 3"/>
              <p:cNvSpPr>
                <a:spLocks noChangeArrowheads="1"/>
              </p:cNvSpPr>
              <p:nvPr/>
            </p:nvSpPr>
            <p:spPr bwMode="auto">
              <a:xfrm flipH="1">
                <a:off x="9572751" y="910244"/>
                <a:ext cx="2516851" cy="588372"/>
              </a:xfrm>
              <a:prstGeom prst="chevron">
                <a:avLst>
                  <a:gd name="adj" fmla="val 41744"/>
                </a:avLst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lIns="108000" tIns="72000" rIns="108000" bIns="72000" anchor="ctr"/>
              <a:lstStyle/>
              <a:p>
                <a:pPr algn="ctr" defTabSz="801688" rtl="1" eaLnBrk="0" hangingPunct="0"/>
                <a:r>
                  <a:rPr lang="ar-OM" sz="1000" b="1" dirty="0" smtClean="0">
                    <a:solidFill>
                      <a:schemeClr val="accent4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المرحلة الأولى</a:t>
                </a:r>
                <a:r>
                  <a:rPr lang="ar-OM" sz="1100" b="1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/>
                </a:r>
                <a:br>
                  <a:rPr lang="ar-OM" sz="1100" b="1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</a:br>
                <a:r>
                  <a:rPr lang="ar-OM" sz="1200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الدراسة الاستشارية في جدوى وإمكانية بناء المشروع</a:t>
                </a:r>
                <a:endParaRPr lang="ar-OM" sz="1200" dirty="0">
                  <a:solidFill>
                    <a:srgbClr val="FFFFFF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sp>
            <p:nvSpPr>
              <p:cNvPr id="62" name="AutoShape 3"/>
              <p:cNvSpPr>
                <a:spLocks noChangeArrowheads="1"/>
              </p:cNvSpPr>
              <p:nvPr/>
            </p:nvSpPr>
            <p:spPr bwMode="auto">
              <a:xfrm flipH="1">
                <a:off x="158617" y="900913"/>
                <a:ext cx="2362765" cy="613686"/>
              </a:xfrm>
              <a:prstGeom prst="chevron">
                <a:avLst>
                  <a:gd name="adj" fmla="val 41744"/>
                </a:avLst>
              </a:prstGeom>
              <a:ln>
                <a:headEnd/>
                <a:tailEnd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lIns="108000" tIns="72000" rIns="108000" bIns="72000" anchor="b"/>
              <a:lstStyle/>
              <a:p>
                <a:pPr algn="ctr" defTabSz="801688" rtl="1" eaLnBrk="0" hangingPunct="0"/>
                <a:r>
                  <a:rPr lang="ar-OM" sz="1000" dirty="0" smtClean="0">
                    <a:solidFill>
                      <a:schemeClr val="accent4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المرحلة الثالثة</a:t>
                </a:r>
                <a:r>
                  <a:rPr lang="ar-OM" sz="1000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/>
                </a:r>
                <a:br>
                  <a:rPr lang="ar-OM" sz="1000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</a:br>
                <a:r>
                  <a:rPr lang="ar-OM" sz="1200" dirty="0" smtClean="0">
                    <a:solidFill>
                      <a:srgbClr val="FFFFFF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الربط مع المنظمات الخليجية والدولية</a:t>
                </a:r>
                <a:endParaRPr lang="ar-OM" sz="1200" dirty="0">
                  <a:solidFill>
                    <a:srgbClr val="FFFFFF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8486191" y="1790220"/>
              <a:ext cx="1716830" cy="1891215"/>
              <a:chOff x="8486191" y="1790220"/>
              <a:chExt cx="1716830" cy="1891215"/>
            </a:xfrm>
          </p:grpSpPr>
          <p:sp>
            <p:nvSpPr>
              <p:cNvPr id="57" name="Round Diagonal Corner Rectangle 56"/>
              <p:cNvSpPr/>
              <p:nvPr/>
            </p:nvSpPr>
            <p:spPr>
              <a:xfrm flipH="1">
                <a:off x="8700792" y="1986163"/>
                <a:ext cx="1502229" cy="853636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1. مرحلة التناقص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طرح المناقصة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تحليل عروض الأسعار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تقديم عروض الحلول</a:t>
                </a:r>
              </a:p>
              <a:p>
                <a:pPr algn="r" rtl="1"/>
                <a:endParaRPr lang="en-US" sz="1200" dirty="0">
                  <a:solidFill>
                    <a:srgbClr val="C00000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cxnSp>
            <p:nvCxnSpPr>
              <p:cNvPr id="58" name="Straight Connector 57"/>
              <p:cNvCxnSpPr>
                <a:stCxn id="57" idx="1"/>
              </p:cNvCxnSpPr>
              <p:nvPr/>
            </p:nvCxnSpPr>
            <p:spPr>
              <a:xfrm>
                <a:off x="9451906" y="2839799"/>
                <a:ext cx="4" cy="84163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JUL</a:t>
                </a:r>
              </a:p>
              <a:p>
                <a:pPr algn="ctr" rtl="1"/>
                <a:r>
                  <a:rPr lang="en-US" sz="1000" dirty="0" smtClean="0"/>
                  <a:t>2018</a:t>
                </a:r>
                <a:endParaRPr lang="en-US" sz="10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1012260" y="3018443"/>
              <a:ext cx="429207" cy="676951"/>
              <a:chOff x="10648368" y="2850482"/>
              <a:chExt cx="429207" cy="676951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10648368" y="2850482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OCT</a:t>
                </a:r>
              </a:p>
              <a:p>
                <a:pPr algn="ctr" rtl="1"/>
                <a:r>
                  <a:rPr lang="ar-OM" sz="1000" dirty="0" smtClean="0"/>
                  <a:t>2016</a:t>
                </a:r>
                <a:endParaRPr lang="en-US" sz="1000" dirty="0"/>
              </a:p>
            </p:txBody>
          </p:sp>
          <p:cxnSp>
            <p:nvCxnSpPr>
              <p:cNvPr id="56" name="Straight Connector 55"/>
              <p:cNvCxnSpPr>
                <a:stCxn id="55" idx="4"/>
              </p:cNvCxnSpPr>
              <p:nvPr/>
            </p:nvCxnSpPr>
            <p:spPr>
              <a:xfrm flipH="1">
                <a:off x="10862971" y="3279689"/>
                <a:ext cx="1" cy="247744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9895696" y="4269808"/>
              <a:ext cx="429207" cy="890264"/>
              <a:chOff x="10648368" y="2389425"/>
              <a:chExt cx="429207" cy="890264"/>
            </a:xfrm>
          </p:grpSpPr>
          <p:sp>
            <p:nvSpPr>
              <p:cNvPr id="53" name="Oval 52"/>
              <p:cNvSpPr/>
              <p:nvPr/>
            </p:nvSpPr>
            <p:spPr>
              <a:xfrm>
                <a:off x="10648368" y="2850482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FEB</a:t>
                </a:r>
              </a:p>
              <a:p>
                <a:pPr algn="ctr" rtl="1"/>
                <a:r>
                  <a:rPr lang="ar-OM" sz="1000" dirty="0" smtClean="0"/>
                  <a:t>2017</a:t>
                </a:r>
                <a:endParaRPr lang="en-US" sz="1000" dirty="0"/>
              </a:p>
            </p:txBody>
          </p:sp>
          <p:cxnSp>
            <p:nvCxnSpPr>
              <p:cNvPr id="54" name="Straight Connector 53"/>
              <p:cNvCxnSpPr>
                <a:stCxn id="53" idx="0"/>
              </p:cNvCxnSpPr>
              <p:nvPr/>
            </p:nvCxnSpPr>
            <p:spPr>
              <a:xfrm flipV="1">
                <a:off x="10862972" y="2389425"/>
                <a:ext cx="0" cy="461057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/>
            <p:cNvGrpSpPr/>
            <p:nvPr/>
          </p:nvGrpSpPr>
          <p:grpSpPr>
            <a:xfrm>
              <a:off x="7676955" y="2884593"/>
              <a:ext cx="1716832" cy="810801"/>
              <a:chOff x="8486191" y="1790220"/>
              <a:chExt cx="1716832" cy="810801"/>
            </a:xfrm>
          </p:grpSpPr>
          <p:sp>
            <p:nvSpPr>
              <p:cNvPr id="50" name="Round Diagonal Corner Rectangle 49"/>
              <p:cNvSpPr/>
              <p:nvPr/>
            </p:nvSpPr>
            <p:spPr>
              <a:xfrm flipH="1">
                <a:off x="8700794" y="1986163"/>
                <a:ext cx="1502229" cy="365152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2. الإسنــــــــاد</a:t>
                </a:r>
              </a:p>
              <a:p>
                <a:pPr algn="r" rtl="1"/>
                <a:endParaRPr lang="en-US" sz="1200" dirty="0">
                  <a:solidFill>
                    <a:srgbClr val="C00000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cxnSp>
            <p:nvCxnSpPr>
              <p:cNvPr id="51" name="Straight Connector 50"/>
              <p:cNvCxnSpPr>
                <a:stCxn id="50" idx="1"/>
              </p:cNvCxnSpPr>
              <p:nvPr/>
            </p:nvCxnSpPr>
            <p:spPr>
              <a:xfrm>
                <a:off x="9451908" y="2351315"/>
                <a:ext cx="0" cy="24970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Oval 51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JAN</a:t>
                </a:r>
              </a:p>
              <a:p>
                <a:pPr algn="ctr" rtl="1"/>
                <a:r>
                  <a:rPr lang="ar-OM" sz="1000" dirty="0" smtClean="0"/>
                  <a:t>2019</a:t>
                </a:r>
                <a:endParaRPr lang="en-US" sz="10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6529586" y="4285790"/>
              <a:ext cx="1858633" cy="1704380"/>
              <a:chOff x="8486191" y="1177521"/>
              <a:chExt cx="1858633" cy="1704380"/>
            </a:xfrm>
          </p:grpSpPr>
          <p:sp>
            <p:nvSpPr>
              <p:cNvPr id="47" name="Round Diagonal Corner Rectangle 46"/>
              <p:cNvSpPr/>
              <p:nvPr/>
            </p:nvSpPr>
            <p:spPr>
              <a:xfrm flipH="1">
                <a:off x="8700794" y="1986162"/>
                <a:ext cx="1644030" cy="895739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3. نسخة صورية للنظام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جمع المتطلبات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التوريد والتركيب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بناء الحل التقني</a:t>
                </a:r>
              </a:p>
              <a:p>
                <a:pPr marL="171450" indent="-171450" algn="r" rtl="1">
                  <a:buFontTx/>
                  <a:buChar char="-"/>
                </a:pPr>
                <a:endParaRPr lang="en-US" sz="1000" dirty="0">
                  <a:solidFill>
                    <a:schemeClr val="tx1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cxnSp>
            <p:nvCxnSpPr>
              <p:cNvPr id="48" name="Straight Connector 47"/>
              <p:cNvCxnSpPr>
                <a:stCxn id="47" idx="3"/>
              </p:cNvCxnSpPr>
              <p:nvPr/>
            </p:nvCxnSpPr>
            <p:spPr>
              <a:xfrm flipH="1" flipV="1">
                <a:off x="9517220" y="1177521"/>
                <a:ext cx="5589" cy="808641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JUN</a:t>
                </a:r>
              </a:p>
              <a:p>
                <a:pPr algn="ctr" rtl="1"/>
                <a:r>
                  <a:rPr lang="ar-OM" sz="1000" dirty="0" smtClean="0"/>
                  <a:t>2019</a:t>
                </a:r>
                <a:endParaRPr lang="en-US" sz="10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766579" y="1235984"/>
              <a:ext cx="1910375" cy="2436120"/>
              <a:chOff x="8486191" y="1790220"/>
              <a:chExt cx="1910375" cy="2436120"/>
            </a:xfrm>
          </p:grpSpPr>
          <p:sp>
            <p:nvSpPr>
              <p:cNvPr id="44" name="Round Diagonal Corner Rectangle 43"/>
              <p:cNvSpPr/>
              <p:nvPr/>
            </p:nvSpPr>
            <p:spPr>
              <a:xfrm flipH="1">
                <a:off x="8700794" y="1986162"/>
                <a:ext cx="1695772" cy="1435269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4. بناء الحزمة الأولى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طبقة التكامل والربط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بناء البيانات وهياكلها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بناء قواعد البيانات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بوابة البيانات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لوح المعلومات والتقارير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أتمتة العمليات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الرزنامة الإحصائية</a:t>
                </a:r>
              </a:p>
              <a:p>
                <a:pPr algn="r" rtl="1"/>
                <a:endParaRPr lang="en-US" sz="1200" dirty="0">
                  <a:solidFill>
                    <a:srgbClr val="C00000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cxnSp>
            <p:nvCxnSpPr>
              <p:cNvPr id="45" name="Straight Connector 44"/>
              <p:cNvCxnSpPr>
                <a:stCxn id="44" idx="1"/>
              </p:cNvCxnSpPr>
              <p:nvPr/>
            </p:nvCxnSpPr>
            <p:spPr>
              <a:xfrm flipH="1">
                <a:off x="9538998" y="3421431"/>
                <a:ext cx="9682" cy="80490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Oval 45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OCT</a:t>
                </a:r>
              </a:p>
              <a:p>
                <a:pPr algn="ctr" rtl="1"/>
                <a:r>
                  <a:rPr lang="en-US" sz="1000" dirty="0" smtClean="0"/>
                  <a:t>2019</a:t>
                </a:r>
                <a:endParaRPr lang="en-US" sz="100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956535" y="2880406"/>
              <a:ext cx="1716832" cy="810801"/>
              <a:chOff x="8486191" y="1790220"/>
              <a:chExt cx="1716832" cy="810801"/>
            </a:xfrm>
          </p:grpSpPr>
          <p:sp>
            <p:nvSpPr>
              <p:cNvPr id="41" name="Round Diagonal Corner Rectangle 40"/>
              <p:cNvSpPr/>
              <p:nvPr/>
            </p:nvSpPr>
            <p:spPr>
              <a:xfrm flipH="1">
                <a:off x="8700794" y="1986163"/>
                <a:ext cx="1502229" cy="365152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5. الإطلاق التجريبي</a:t>
                </a:r>
              </a:p>
              <a:p>
                <a:pPr algn="r" rtl="1"/>
                <a:endParaRPr lang="en-US" sz="1200" dirty="0">
                  <a:solidFill>
                    <a:srgbClr val="C00000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cxnSp>
            <p:nvCxnSpPr>
              <p:cNvPr id="42" name="Straight Connector 41"/>
              <p:cNvCxnSpPr>
                <a:stCxn id="41" idx="1"/>
              </p:cNvCxnSpPr>
              <p:nvPr/>
            </p:nvCxnSpPr>
            <p:spPr>
              <a:xfrm>
                <a:off x="9451908" y="2351315"/>
                <a:ext cx="0" cy="24970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>
                    <a:solidFill>
                      <a:schemeClr val="bg1"/>
                    </a:solidFill>
                  </a:rPr>
                  <a:t>DEC</a:t>
                </a:r>
              </a:p>
              <a:p>
                <a:pPr algn="ctr" rtl="1"/>
                <a:r>
                  <a:rPr lang="ar-OM" sz="1000" b="1" dirty="0" smtClean="0">
                    <a:solidFill>
                      <a:schemeClr val="bg1"/>
                    </a:solidFill>
                  </a:rPr>
                  <a:t>2019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4181141" y="4442808"/>
              <a:ext cx="1921837" cy="1724727"/>
              <a:chOff x="8486191" y="1790220"/>
              <a:chExt cx="1921837" cy="1724727"/>
            </a:xfrm>
          </p:grpSpPr>
          <p:sp>
            <p:nvSpPr>
              <p:cNvPr id="39" name="Round Diagonal Corner Rectangle 38"/>
              <p:cNvSpPr/>
              <p:nvPr/>
            </p:nvSpPr>
            <p:spPr>
              <a:xfrm flipH="1">
                <a:off x="8720215" y="1986734"/>
                <a:ext cx="1687813" cy="1528213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6. بناء الحزمة الثانية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بناء الاستراتيجيات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التحليل المتقدم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لوح المعلومات والتقارير المتقدمة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تطبيقات الهواتف الذكية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تكملة بناء البيانات</a:t>
                </a:r>
              </a:p>
              <a:p>
                <a:pPr marL="171450" indent="-171450" algn="r" rtl="1">
                  <a:buFontTx/>
                  <a:buChar char="-"/>
                </a:pPr>
                <a:r>
                  <a:rPr lang="ar-OM" sz="1000" dirty="0" smtClean="0">
                    <a:solidFill>
                      <a:schemeClr val="tx1"/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تكملة أتمتة الرزنامة الإحصائية والتكامل</a:t>
                </a:r>
              </a:p>
              <a:p>
                <a:pPr marL="171450" indent="-171450" algn="r" rtl="1">
                  <a:buFontTx/>
                  <a:buChar char="-"/>
                </a:pPr>
                <a:endParaRPr lang="en-US" sz="1000" dirty="0">
                  <a:solidFill>
                    <a:schemeClr val="tx1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MAR</a:t>
                </a:r>
              </a:p>
              <a:p>
                <a:pPr algn="ctr" rtl="1"/>
                <a:r>
                  <a:rPr lang="ar-OM" sz="1000" dirty="0" smtClean="0"/>
                  <a:t>2020</a:t>
                </a:r>
                <a:endParaRPr lang="en-US" sz="1000" dirty="0"/>
              </a:p>
            </p:txBody>
          </p:sp>
        </p:grpSp>
        <p:cxnSp>
          <p:nvCxnSpPr>
            <p:cNvPr id="30" name="Straight Connector 29"/>
            <p:cNvCxnSpPr>
              <a:stCxn id="39" idx="3"/>
            </p:cNvCxnSpPr>
            <p:nvPr/>
          </p:nvCxnSpPr>
          <p:spPr>
            <a:xfrm flipV="1">
              <a:off x="5259071" y="4241720"/>
              <a:ext cx="7375" cy="3976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1" name="Group 30"/>
            <p:cNvGrpSpPr/>
            <p:nvPr/>
          </p:nvGrpSpPr>
          <p:grpSpPr>
            <a:xfrm>
              <a:off x="2287554" y="4787566"/>
              <a:ext cx="1879846" cy="680173"/>
              <a:chOff x="8486191" y="1790220"/>
              <a:chExt cx="1879846" cy="680173"/>
            </a:xfrm>
          </p:grpSpPr>
          <p:sp>
            <p:nvSpPr>
              <p:cNvPr id="37" name="Round Diagonal Corner Rectangle 36"/>
              <p:cNvSpPr/>
              <p:nvPr/>
            </p:nvSpPr>
            <p:spPr>
              <a:xfrm flipH="1">
                <a:off x="8700792" y="1986163"/>
                <a:ext cx="1665245" cy="484230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7. اختبار قبول المستخدم</a:t>
                </a:r>
                <a:endParaRPr lang="ar-OM" sz="1000" dirty="0" smtClean="0">
                  <a:solidFill>
                    <a:schemeClr val="accent2">
                      <a:lumMod val="50000"/>
                    </a:schemeClr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  <a:p>
                <a:pPr marL="171450" indent="-171450" algn="r" rtl="1">
                  <a:buFontTx/>
                  <a:buChar char="-"/>
                </a:pPr>
                <a:endParaRPr lang="en-US" sz="1000" dirty="0">
                  <a:solidFill>
                    <a:schemeClr val="tx1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 smtClean="0"/>
                  <a:t>APR</a:t>
                </a:r>
              </a:p>
              <a:p>
                <a:pPr algn="ctr" rtl="1"/>
                <a:r>
                  <a:rPr lang="ar-OM" sz="1000" dirty="0" smtClean="0"/>
                  <a:t>2020</a:t>
                </a:r>
                <a:endParaRPr lang="en-US" sz="1000" dirty="0"/>
              </a:p>
            </p:txBody>
          </p:sp>
        </p:grpSp>
        <p:cxnSp>
          <p:nvCxnSpPr>
            <p:cNvPr id="32" name="Straight Connector 31"/>
            <p:cNvCxnSpPr>
              <a:stCxn id="37" idx="3"/>
            </p:cNvCxnSpPr>
            <p:nvPr/>
          </p:nvCxnSpPr>
          <p:spPr>
            <a:xfrm flipV="1">
              <a:off x="3334777" y="4269807"/>
              <a:ext cx="1" cy="713702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1666619" y="2201956"/>
              <a:ext cx="1716831" cy="1489251"/>
              <a:chOff x="8486191" y="1790220"/>
              <a:chExt cx="1716831" cy="1489251"/>
            </a:xfrm>
          </p:grpSpPr>
          <p:sp>
            <p:nvSpPr>
              <p:cNvPr id="34" name="Round Diagonal Corner Rectangle 33"/>
              <p:cNvSpPr/>
              <p:nvPr/>
            </p:nvSpPr>
            <p:spPr>
              <a:xfrm flipH="1">
                <a:off x="8700793" y="1986162"/>
                <a:ext cx="1502229" cy="650917"/>
              </a:xfrm>
              <a:prstGeom prst="round2DiagRect">
                <a:avLst>
                  <a:gd name="adj1" fmla="val 11905"/>
                  <a:gd name="adj2" fmla="val 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r" rtl="1"/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8. </a:t>
                </a:r>
                <a:r>
                  <a:rPr lang="ar-OM" sz="1200" dirty="0" smtClean="0">
                    <a:solidFill>
                      <a:schemeClr val="accent2">
                        <a:lumMod val="50000"/>
                      </a:schemeClr>
                    </a:solidFill>
                    <a:latin typeface="GE SS Text Bold" panose="020A0503020102020204" pitchFamily="18" charset="-78"/>
                    <a:ea typeface="GE SS Text Bold" panose="020A0503020102020204" pitchFamily="18" charset="-78"/>
                    <a:cs typeface="GE SS Text Bold" panose="020A0503020102020204" pitchFamily="18" charset="-78"/>
                  </a:rPr>
                  <a:t>الإطلاق الرسمي</a:t>
                </a:r>
              </a:p>
              <a:p>
                <a:pPr algn="r" rtl="1"/>
                <a:r>
                  <a:rPr lang="ar-OM" sz="1200" dirty="0" smtClean="0">
                    <a:solidFill>
                      <a:srgbClr val="C00000"/>
                    </a:solidFill>
                    <a:latin typeface="GE SS Text Bold" panose="020A0503020102020204" pitchFamily="18" charset="-78"/>
                    <a:ea typeface="GE SS Text Bold" panose="020A0503020102020204" pitchFamily="18" charset="-78"/>
                    <a:cs typeface="GE SS Text Bold" panose="020A0503020102020204" pitchFamily="18" charset="-78"/>
                  </a:rPr>
                  <a:t>للبوابة لإحصائية الخليجية</a:t>
                </a:r>
                <a:endParaRPr lang="en-US" sz="1200" dirty="0">
                  <a:solidFill>
                    <a:srgbClr val="C00000"/>
                  </a:solidFill>
                  <a:latin typeface="GE SS Text Bold" panose="020A0503020102020204" pitchFamily="18" charset="-78"/>
                  <a:ea typeface="GE SS Text Bold" panose="020A0503020102020204" pitchFamily="18" charset="-78"/>
                  <a:cs typeface="GE SS Text Bold" panose="020A0503020102020204" pitchFamily="18" charset="-78"/>
                </a:endParaRPr>
              </a:p>
            </p:txBody>
          </p:sp>
          <p:cxnSp>
            <p:nvCxnSpPr>
              <p:cNvPr id="35" name="Straight Connector 34"/>
              <p:cNvCxnSpPr>
                <a:stCxn id="34" idx="1"/>
              </p:cNvCxnSpPr>
              <p:nvPr/>
            </p:nvCxnSpPr>
            <p:spPr>
              <a:xfrm>
                <a:off x="9451907" y="2637079"/>
                <a:ext cx="1" cy="642392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Oval 35"/>
              <p:cNvSpPr/>
              <p:nvPr/>
            </p:nvSpPr>
            <p:spPr>
              <a:xfrm>
                <a:off x="8486191" y="1790220"/>
                <a:ext cx="429207" cy="429207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 rtl="1"/>
                <a:r>
                  <a:rPr lang="en-US" sz="1000" dirty="0">
                    <a:solidFill>
                      <a:schemeClr val="bg1"/>
                    </a:solidFill>
                  </a:rPr>
                  <a:t>SEP</a:t>
                </a:r>
              </a:p>
              <a:p>
                <a:pPr algn="ctr" rtl="1"/>
                <a:r>
                  <a:rPr lang="ar-OM" sz="1000" b="1" dirty="0">
                    <a:solidFill>
                      <a:schemeClr val="bg1"/>
                    </a:solidFill>
                  </a:rPr>
                  <a:t>2020</a:t>
                </a:r>
                <a:endParaRPr lang="en-US" sz="10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3" name="Teardrop 62"/>
          <p:cNvSpPr/>
          <p:nvPr/>
        </p:nvSpPr>
        <p:spPr>
          <a:xfrm rot="18900000">
            <a:off x="6867082" y="3432473"/>
            <a:ext cx="598104" cy="598104"/>
          </a:xfrm>
          <a:prstGeom prst="teardrop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6905457" y="3461749"/>
            <a:ext cx="511082" cy="511082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OM" sz="1000" dirty="0" smtClean="0">
                <a:solidFill>
                  <a:srgbClr val="C00000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نحن هـــــنــــــا</a:t>
            </a:r>
            <a:endParaRPr lang="en-US" sz="1000" dirty="0">
              <a:solidFill>
                <a:srgbClr val="C00000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66" name="Rectangle 65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4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/>
        </p:nvSpPr>
        <p:spPr>
          <a:xfrm>
            <a:off x="4366669" y="448732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أهم نقاط المرحلة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853BE6AD-247F-4FD5-9240-943E4C22BCFC}"/>
              </a:ext>
            </a:extLst>
          </p:cNvPr>
          <p:cNvSpPr/>
          <p:nvPr/>
        </p:nvSpPr>
        <p:spPr>
          <a:xfrm>
            <a:off x="504334" y="5119702"/>
            <a:ext cx="11131233" cy="119212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121" name="Picture 64">
            <a:extLst>
              <a:ext uri="{FF2B5EF4-FFF2-40B4-BE49-F238E27FC236}">
                <a16:creationId xmlns:a16="http://schemas.microsoft.com/office/drawing/2014/main" id="{8D6B9653-DF58-4371-96A3-3C15D669E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378" r="6888" b="7165"/>
          <a:stretch/>
        </p:blipFill>
        <p:spPr bwMode="gray">
          <a:xfrm>
            <a:off x="504334" y="1649800"/>
            <a:ext cx="11131233" cy="43136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122" name="Picture 65">
            <a:extLst>
              <a:ext uri="{FF2B5EF4-FFF2-40B4-BE49-F238E27FC236}">
                <a16:creationId xmlns:a16="http://schemas.microsoft.com/office/drawing/2014/main" id="{C53EF8D7-972C-408A-A4F6-3CCC0426D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-8034" r="7133" b="27513"/>
          <a:stretch/>
        </p:blipFill>
        <p:spPr bwMode="gray">
          <a:xfrm>
            <a:off x="2534080" y="1612028"/>
            <a:ext cx="8876380" cy="419655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125" name="Text Box 119" descr="© INSCALE GmbH, 26.05.2010&#10;http://www.presentationload.com/">
            <a:extLst>
              <a:ext uri="{FF2B5EF4-FFF2-40B4-BE49-F238E27FC236}">
                <a16:creationId xmlns:a16="http://schemas.microsoft.com/office/drawing/2014/main" id="{D248C939-60C5-48C6-A036-68B3B68AC3D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7110051" y="1197895"/>
            <a:ext cx="1959467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8000" tIns="72000" rIns="108000" bIns="72000" anchor="ctr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سبتمبر</a:t>
            </a:r>
            <a:r>
              <a:rPr kumimoji="0" lang="ar-OM" sz="1600" b="1" i="0" u="none" strike="noStrike" kern="1200" cap="none" spc="0" normalizeH="0" baseline="0" noProof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2020م</a:t>
            </a: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6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2ED7C21D-6519-4A4A-A2A2-10A35D3597A0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1797476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4">
              <a:lumMod val="20000"/>
              <a:lumOff val="80000"/>
              <a:alpha val="46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ar-SA" sz="1400" i="0" u="none" strike="noStrike" kern="0" cap="none" spc="0" normalizeH="0" baseline="0" noProof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الإطلاق </a:t>
            </a:r>
            <a:r>
              <a:rPr kumimoji="0" lang="ar-SA" sz="1400" i="0" u="none" strike="noStrike" kern="0" cap="none" spc="0" normalizeH="0" baseline="0" noProof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الرسمي لمنصة البيانات المتكاملة</a:t>
            </a:r>
            <a:endParaRPr kumimoji="0" lang="en-IN" sz="1400" i="0" u="none" strike="noStrike" kern="0" cap="none" spc="0" normalizeH="0" baseline="0" noProof="1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7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C7D8CA26-C405-4549-A56D-BF95B796609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2367090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4">
              <a:lumMod val="20000"/>
              <a:lumOff val="80000"/>
              <a:alpha val="46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ar-OM" sz="1400" kern="0" noProof="1" smtClean="0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إ</a:t>
            </a:r>
            <a:r>
              <a:rPr lang="ar-SA" sz="1400" kern="0" noProof="1" smtClean="0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طلاق </a:t>
            </a:r>
            <a:r>
              <a:rPr lang="ar-SA" sz="1400" kern="0" noProof="1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المرحلة الأولى من </a:t>
            </a:r>
            <a:r>
              <a:rPr lang="ar-OM" sz="1400" kern="0" noProof="1" smtClean="0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بوابة البيانات</a:t>
            </a:r>
            <a:endParaRPr lang="en-US" sz="1400" kern="0" noProof="1">
              <a:solidFill>
                <a:schemeClr val="accent5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8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D6DA6E84-FC41-49DF-849A-E33A336C6AD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2936704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4">
              <a:lumMod val="20000"/>
              <a:lumOff val="80000"/>
              <a:alpha val="46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ar-SA" sz="1400" kern="0" noProof="1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مرحلة التشغيل التجريبي و تقييم جاهزية الدول</a:t>
            </a:r>
            <a:endParaRPr lang="en-US" sz="1400" kern="0" noProof="1">
              <a:solidFill>
                <a:schemeClr val="accent5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9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25B82793-811B-4D85-AA3C-659A66EB8BA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3506318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4">
              <a:lumMod val="20000"/>
              <a:lumOff val="80000"/>
              <a:alpha val="46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ar-SA" sz="1400" kern="0" dirty="0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مرحلة البرمجة والاختبار</a:t>
            </a:r>
            <a:endParaRPr lang="en-US" sz="1400" kern="0" dirty="0">
              <a:solidFill>
                <a:schemeClr val="accent5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30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CF68B42A-9CD9-4C28-BC69-413E6841B64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4075932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4">
              <a:lumMod val="20000"/>
              <a:lumOff val="80000"/>
              <a:alpha val="46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ar-SA" sz="1400" kern="0" dirty="0">
                <a:solidFill>
                  <a:schemeClr val="accent5">
                    <a:lumMod val="50000"/>
                  </a:schemeClr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مرحلة التصميم التقني</a:t>
            </a:r>
            <a:endParaRPr lang="en-US" sz="1400" kern="0" dirty="0">
              <a:solidFill>
                <a:schemeClr val="accent5">
                  <a:lumMod val="50000"/>
                </a:schemeClr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31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2FC6B11D-5805-4E72-9B14-EB4CB8D166E8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4645546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6">
              <a:lumMod val="40000"/>
              <a:lumOff val="60000"/>
              <a:alpha val="47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 marL="0" marR="0" lvl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800"/>
              </a:spcAft>
              <a:buClr>
                <a:srgbClr val="969696"/>
              </a:buClr>
              <a:buSzTx/>
              <a:buFontTx/>
              <a:buNone/>
              <a:tabLst/>
              <a:defRPr/>
            </a:pPr>
            <a:r>
              <a:rPr kumimoji="0" lang="ar-SA" sz="140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مرحلة تحديد المتطلبات و الإحتياج</a:t>
            </a:r>
            <a:endParaRPr kumimoji="0" lang="en-IN" sz="140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32" name="Rectangle 116" descr="© INSCALE GmbH, 26.05.2010&#10;http://www.presentationload.com/">
            <a:extLst>
              <a:ext uri="{FF2B5EF4-FFF2-40B4-BE49-F238E27FC236}">
                <a16:creationId xmlns:a16="http://schemas.microsoft.com/office/drawing/2014/main" id="{38F8175B-2D28-4B86-9F45-EE72D31EAF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54202" y="5215161"/>
            <a:ext cx="3911884" cy="538355"/>
          </a:xfrm>
          <a:prstGeom prst="wedgeRectCallout">
            <a:avLst>
              <a:gd name="adj1" fmla="val 55364"/>
              <a:gd name="adj2" fmla="val -21382"/>
            </a:avLst>
          </a:prstGeom>
          <a:solidFill>
            <a:schemeClr val="accent6">
              <a:lumMod val="40000"/>
              <a:lumOff val="60000"/>
              <a:alpha val="47000"/>
            </a:schemeClr>
          </a:solidFill>
          <a:ln w="12700">
            <a:solidFill>
              <a:srgbClr val="000000">
                <a:lumMod val="50000"/>
                <a:lumOff val="50000"/>
              </a:srgbClr>
            </a:solidFill>
            <a:miter lim="800000"/>
            <a:headEnd/>
            <a:tailEnd/>
          </a:ln>
          <a:effectLst/>
        </p:spPr>
        <p:txBody>
          <a:bodyPr lIns="108000" tIns="72000" rIns="180000" bIns="72000" anchor="ctr"/>
          <a:lstStyle/>
          <a:p>
            <a:pPr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</a:pPr>
            <a:r>
              <a:rPr lang="ar-SA" sz="1400" kern="0" noProof="1">
                <a:solidFill>
                  <a:srgbClr val="000000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مرحلة التحضير لإنطلاق المشروع</a:t>
            </a:r>
            <a:endParaRPr lang="en-US" sz="1400" kern="0" noProof="1">
              <a:solidFill>
                <a:srgbClr val="000000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cxnSp>
        <p:nvCxnSpPr>
          <p:cNvPr id="133" name="Gerade Verbindung 23">
            <a:extLst>
              <a:ext uri="{FF2B5EF4-FFF2-40B4-BE49-F238E27FC236}">
                <a16:creationId xmlns:a16="http://schemas.microsoft.com/office/drawing/2014/main" id="{BBE32BFC-2D1F-4900-A5F3-34D8D2E4F2B8}"/>
              </a:ext>
            </a:extLst>
          </p:cNvPr>
          <p:cNvCxnSpPr>
            <a:cxnSpLocks/>
            <a:stCxn id="127" idx="4"/>
          </p:cNvCxnSpPr>
          <p:nvPr/>
        </p:nvCxnSpPr>
        <p:spPr>
          <a:xfrm flipV="1">
            <a:off x="5175919" y="2510970"/>
            <a:ext cx="4344771" cy="10186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cxnSp>
        <p:nvCxnSpPr>
          <p:cNvPr id="134" name="Gerade Verbindung 23">
            <a:extLst>
              <a:ext uri="{FF2B5EF4-FFF2-40B4-BE49-F238E27FC236}">
                <a16:creationId xmlns:a16="http://schemas.microsoft.com/office/drawing/2014/main" id="{6E4164E0-743A-4D9F-B5BC-FF5098B06B1A}"/>
              </a:ext>
            </a:extLst>
          </p:cNvPr>
          <p:cNvCxnSpPr>
            <a:cxnSpLocks/>
            <a:stCxn id="128" idx="4"/>
          </p:cNvCxnSpPr>
          <p:nvPr/>
        </p:nvCxnSpPr>
        <p:spPr>
          <a:xfrm flipV="1">
            <a:off x="5175919" y="3064010"/>
            <a:ext cx="4202126" cy="26760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cxnSp>
        <p:nvCxnSpPr>
          <p:cNvPr id="135" name="Gerade Verbindung 23">
            <a:extLst>
              <a:ext uri="{FF2B5EF4-FFF2-40B4-BE49-F238E27FC236}">
                <a16:creationId xmlns:a16="http://schemas.microsoft.com/office/drawing/2014/main" id="{F079DCEE-9B0C-46A9-9EF8-735C185D8006}"/>
              </a:ext>
            </a:extLst>
          </p:cNvPr>
          <p:cNvCxnSpPr>
            <a:cxnSpLocks/>
            <a:stCxn id="129" idx="4"/>
          </p:cNvCxnSpPr>
          <p:nvPr/>
        </p:nvCxnSpPr>
        <p:spPr>
          <a:xfrm flipV="1">
            <a:off x="5175919" y="3629650"/>
            <a:ext cx="4784671" cy="30734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cxnSp>
        <p:nvCxnSpPr>
          <p:cNvPr id="136" name="Gerade Verbindung 23">
            <a:extLst>
              <a:ext uri="{FF2B5EF4-FFF2-40B4-BE49-F238E27FC236}">
                <a16:creationId xmlns:a16="http://schemas.microsoft.com/office/drawing/2014/main" id="{40F9451E-F076-4108-999E-3F34D6C06205}"/>
              </a:ext>
            </a:extLst>
          </p:cNvPr>
          <p:cNvCxnSpPr>
            <a:cxnSpLocks/>
            <a:stCxn id="130" idx="4"/>
          </p:cNvCxnSpPr>
          <p:nvPr/>
        </p:nvCxnSpPr>
        <p:spPr>
          <a:xfrm flipV="1">
            <a:off x="5175919" y="4214912"/>
            <a:ext cx="4857627" cy="15086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cxnSp>
        <p:nvCxnSpPr>
          <p:cNvPr id="137" name="Gerade Verbindung 23">
            <a:extLst>
              <a:ext uri="{FF2B5EF4-FFF2-40B4-BE49-F238E27FC236}">
                <a16:creationId xmlns:a16="http://schemas.microsoft.com/office/drawing/2014/main" id="{AFFCB801-57DF-41BB-8E09-5CC154F3A0FA}"/>
              </a:ext>
            </a:extLst>
          </p:cNvPr>
          <p:cNvCxnSpPr>
            <a:cxnSpLocks/>
            <a:stCxn id="131" idx="4"/>
          </p:cNvCxnSpPr>
          <p:nvPr/>
        </p:nvCxnSpPr>
        <p:spPr>
          <a:xfrm flipV="1">
            <a:off x="5175919" y="4765674"/>
            <a:ext cx="4550811" cy="33938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cxnSp>
        <p:nvCxnSpPr>
          <p:cNvPr id="138" name="Gerade Verbindung 23">
            <a:extLst>
              <a:ext uri="{FF2B5EF4-FFF2-40B4-BE49-F238E27FC236}">
                <a16:creationId xmlns:a16="http://schemas.microsoft.com/office/drawing/2014/main" id="{3F2F7721-6A0A-44D3-8073-ED636150583C}"/>
              </a:ext>
            </a:extLst>
          </p:cNvPr>
          <p:cNvCxnSpPr>
            <a:cxnSpLocks/>
            <a:stCxn id="132" idx="4"/>
            <a:endCxn id="156" idx="4"/>
          </p:cNvCxnSpPr>
          <p:nvPr/>
        </p:nvCxnSpPr>
        <p:spPr>
          <a:xfrm flipV="1">
            <a:off x="5175919" y="5334235"/>
            <a:ext cx="4100290" cy="34992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B3EC553E-4268-44F3-9D6E-BB441994C72C}"/>
              </a:ext>
            </a:extLst>
          </p:cNvPr>
          <p:cNvGrpSpPr/>
          <p:nvPr/>
        </p:nvGrpSpPr>
        <p:grpSpPr>
          <a:xfrm>
            <a:off x="8444134" y="1171662"/>
            <a:ext cx="3159452" cy="4205326"/>
            <a:chOff x="8149349" y="963778"/>
            <a:chExt cx="3159452" cy="4205326"/>
          </a:xfrm>
        </p:grpSpPr>
        <p:sp>
          <p:nvSpPr>
            <p:cNvPr id="140" name="Freeform 67" descr="© INSCALE GmbH, 26.05.2010&#10;http://www.presentationload.com/">
              <a:extLst>
                <a:ext uri="{FF2B5EF4-FFF2-40B4-BE49-F238E27FC236}">
                  <a16:creationId xmlns:a16="http://schemas.microsoft.com/office/drawing/2014/main" id="{5535D222-EAA9-4C9A-9937-3BCEAB8D1969}"/>
                </a:ext>
              </a:extLst>
            </p:cNvPr>
            <p:cNvSpPr>
              <a:spLocks/>
            </p:cNvSpPr>
            <p:nvPr/>
          </p:nvSpPr>
          <p:spPr bwMode="gray">
            <a:xfrm>
              <a:off x="9114772" y="3209390"/>
              <a:ext cx="1011583" cy="1770609"/>
            </a:xfrm>
            <a:custGeom>
              <a:avLst/>
              <a:gdLst>
                <a:gd name="connsiteX0" fmla="*/ 0 w 10000"/>
                <a:gd name="connsiteY0" fmla="*/ 10000 h 10000"/>
                <a:gd name="connsiteX1" fmla="*/ 2739 w 10000"/>
                <a:gd name="connsiteY1" fmla="*/ 9120 h 10000"/>
                <a:gd name="connsiteX2" fmla="*/ 5429 w 10000"/>
                <a:gd name="connsiteY2" fmla="*/ 8626 h 10000"/>
                <a:gd name="connsiteX3" fmla="*/ 7123 w 10000"/>
                <a:gd name="connsiteY3" fmla="*/ 7776 h 10000"/>
                <a:gd name="connsiteX4" fmla="*/ 7468 w 10000"/>
                <a:gd name="connsiteY4" fmla="*/ 6979 h 10000"/>
                <a:gd name="connsiteX5" fmla="*/ 8024 w 10000"/>
                <a:gd name="connsiteY5" fmla="*/ 6456 h 10000"/>
                <a:gd name="connsiteX6" fmla="*/ 8365 w 10000"/>
                <a:gd name="connsiteY6" fmla="*/ 6250 h 10000"/>
                <a:gd name="connsiteX7" fmla="*/ 9803 w 10000"/>
                <a:gd name="connsiteY7" fmla="*/ 5433 h 10000"/>
                <a:gd name="connsiteX8" fmla="*/ 9557 w 10000"/>
                <a:gd name="connsiteY8" fmla="*/ 4550 h 10000"/>
                <a:gd name="connsiteX9" fmla="*/ 8956 w 10000"/>
                <a:gd name="connsiteY9" fmla="*/ 3347 h 10000"/>
                <a:gd name="connsiteX10" fmla="*/ 5773 w 10000"/>
                <a:gd name="connsiteY10" fmla="*/ 2513 h 10000"/>
                <a:gd name="connsiteX11" fmla="*/ 6670 w 10000"/>
                <a:gd name="connsiteY11" fmla="*/ 1274 h 10000"/>
                <a:gd name="connsiteX12" fmla="*/ 5773 w 10000"/>
                <a:gd name="connsiteY12" fmla="*/ 444 h 10000"/>
                <a:gd name="connsiteX13" fmla="*/ 3980 w 10000"/>
                <a:gd name="connsiteY13" fmla="*/ 0 h 10000"/>
                <a:gd name="connsiteX0" fmla="*/ 0 w 10000"/>
                <a:gd name="connsiteY0" fmla="*/ 10000 h 10000"/>
                <a:gd name="connsiteX1" fmla="*/ 2739 w 10000"/>
                <a:gd name="connsiteY1" fmla="*/ 9120 h 10000"/>
                <a:gd name="connsiteX2" fmla="*/ 5429 w 10000"/>
                <a:gd name="connsiteY2" fmla="*/ 8626 h 10000"/>
                <a:gd name="connsiteX3" fmla="*/ 7123 w 10000"/>
                <a:gd name="connsiteY3" fmla="*/ 7776 h 10000"/>
                <a:gd name="connsiteX4" fmla="*/ 7468 w 10000"/>
                <a:gd name="connsiteY4" fmla="*/ 6979 h 10000"/>
                <a:gd name="connsiteX5" fmla="*/ 8024 w 10000"/>
                <a:gd name="connsiteY5" fmla="*/ 6456 h 10000"/>
                <a:gd name="connsiteX6" fmla="*/ 8365 w 10000"/>
                <a:gd name="connsiteY6" fmla="*/ 6250 h 10000"/>
                <a:gd name="connsiteX7" fmla="*/ 9803 w 10000"/>
                <a:gd name="connsiteY7" fmla="*/ 5433 h 10000"/>
                <a:gd name="connsiteX8" fmla="*/ 9557 w 10000"/>
                <a:gd name="connsiteY8" fmla="*/ 4550 h 10000"/>
                <a:gd name="connsiteX9" fmla="*/ 9328 w 10000"/>
                <a:gd name="connsiteY9" fmla="*/ 3736 h 10000"/>
                <a:gd name="connsiteX10" fmla="*/ 8956 w 10000"/>
                <a:gd name="connsiteY10" fmla="*/ 3347 h 10000"/>
                <a:gd name="connsiteX11" fmla="*/ 5773 w 10000"/>
                <a:gd name="connsiteY11" fmla="*/ 2513 h 10000"/>
                <a:gd name="connsiteX12" fmla="*/ 6670 w 10000"/>
                <a:gd name="connsiteY12" fmla="*/ 1274 h 10000"/>
                <a:gd name="connsiteX13" fmla="*/ 5773 w 10000"/>
                <a:gd name="connsiteY13" fmla="*/ 444 h 10000"/>
                <a:gd name="connsiteX14" fmla="*/ 3980 w 10000"/>
                <a:gd name="connsiteY14" fmla="*/ 0 h 10000"/>
                <a:gd name="connsiteX0" fmla="*/ 0 w 10000"/>
                <a:gd name="connsiteY0" fmla="*/ 9556 h 9556"/>
                <a:gd name="connsiteX1" fmla="*/ 2739 w 10000"/>
                <a:gd name="connsiteY1" fmla="*/ 8676 h 9556"/>
                <a:gd name="connsiteX2" fmla="*/ 5429 w 10000"/>
                <a:gd name="connsiteY2" fmla="*/ 8182 h 9556"/>
                <a:gd name="connsiteX3" fmla="*/ 7123 w 10000"/>
                <a:gd name="connsiteY3" fmla="*/ 7332 h 9556"/>
                <a:gd name="connsiteX4" fmla="*/ 7468 w 10000"/>
                <a:gd name="connsiteY4" fmla="*/ 6535 h 9556"/>
                <a:gd name="connsiteX5" fmla="*/ 8024 w 10000"/>
                <a:gd name="connsiteY5" fmla="*/ 6012 h 9556"/>
                <a:gd name="connsiteX6" fmla="*/ 8365 w 10000"/>
                <a:gd name="connsiteY6" fmla="*/ 5806 h 9556"/>
                <a:gd name="connsiteX7" fmla="*/ 9803 w 10000"/>
                <a:gd name="connsiteY7" fmla="*/ 4989 h 9556"/>
                <a:gd name="connsiteX8" fmla="*/ 9557 w 10000"/>
                <a:gd name="connsiteY8" fmla="*/ 4106 h 9556"/>
                <a:gd name="connsiteX9" fmla="*/ 9328 w 10000"/>
                <a:gd name="connsiteY9" fmla="*/ 3292 h 9556"/>
                <a:gd name="connsiteX10" fmla="*/ 8956 w 10000"/>
                <a:gd name="connsiteY10" fmla="*/ 2903 h 9556"/>
                <a:gd name="connsiteX11" fmla="*/ 5773 w 10000"/>
                <a:gd name="connsiteY11" fmla="*/ 2069 h 9556"/>
                <a:gd name="connsiteX12" fmla="*/ 6670 w 10000"/>
                <a:gd name="connsiteY12" fmla="*/ 830 h 9556"/>
                <a:gd name="connsiteX13" fmla="*/ 5773 w 10000"/>
                <a:gd name="connsiteY13" fmla="*/ 0 h 9556"/>
                <a:gd name="connsiteX0" fmla="*/ 0 w 10000"/>
                <a:gd name="connsiteY0" fmla="*/ 9131 h 9131"/>
                <a:gd name="connsiteX1" fmla="*/ 2739 w 10000"/>
                <a:gd name="connsiteY1" fmla="*/ 8210 h 9131"/>
                <a:gd name="connsiteX2" fmla="*/ 5429 w 10000"/>
                <a:gd name="connsiteY2" fmla="*/ 7693 h 9131"/>
                <a:gd name="connsiteX3" fmla="*/ 7123 w 10000"/>
                <a:gd name="connsiteY3" fmla="*/ 6804 h 9131"/>
                <a:gd name="connsiteX4" fmla="*/ 7468 w 10000"/>
                <a:gd name="connsiteY4" fmla="*/ 5970 h 9131"/>
                <a:gd name="connsiteX5" fmla="*/ 8024 w 10000"/>
                <a:gd name="connsiteY5" fmla="*/ 5422 h 9131"/>
                <a:gd name="connsiteX6" fmla="*/ 8365 w 10000"/>
                <a:gd name="connsiteY6" fmla="*/ 5207 h 9131"/>
                <a:gd name="connsiteX7" fmla="*/ 9803 w 10000"/>
                <a:gd name="connsiteY7" fmla="*/ 4352 h 9131"/>
                <a:gd name="connsiteX8" fmla="*/ 9557 w 10000"/>
                <a:gd name="connsiteY8" fmla="*/ 3428 h 9131"/>
                <a:gd name="connsiteX9" fmla="*/ 9328 w 10000"/>
                <a:gd name="connsiteY9" fmla="*/ 2576 h 9131"/>
                <a:gd name="connsiteX10" fmla="*/ 8956 w 10000"/>
                <a:gd name="connsiteY10" fmla="*/ 2169 h 9131"/>
                <a:gd name="connsiteX11" fmla="*/ 5773 w 10000"/>
                <a:gd name="connsiteY11" fmla="*/ 1296 h 9131"/>
                <a:gd name="connsiteX12" fmla="*/ 6670 w 10000"/>
                <a:gd name="connsiteY12" fmla="*/ 0 h 9131"/>
                <a:gd name="connsiteX0" fmla="*/ 0 w 10000"/>
                <a:gd name="connsiteY0" fmla="*/ 8581 h 8581"/>
                <a:gd name="connsiteX1" fmla="*/ 2739 w 10000"/>
                <a:gd name="connsiteY1" fmla="*/ 7572 h 8581"/>
                <a:gd name="connsiteX2" fmla="*/ 5429 w 10000"/>
                <a:gd name="connsiteY2" fmla="*/ 7006 h 8581"/>
                <a:gd name="connsiteX3" fmla="*/ 7123 w 10000"/>
                <a:gd name="connsiteY3" fmla="*/ 6033 h 8581"/>
                <a:gd name="connsiteX4" fmla="*/ 7468 w 10000"/>
                <a:gd name="connsiteY4" fmla="*/ 5119 h 8581"/>
                <a:gd name="connsiteX5" fmla="*/ 8024 w 10000"/>
                <a:gd name="connsiteY5" fmla="*/ 4519 h 8581"/>
                <a:gd name="connsiteX6" fmla="*/ 8365 w 10000"/>
                <a:gd name="connsiteY6" fmla="*/ 4284 h 8581"/>
                <a:gd name="connsiteX7" fmla="*/ 9803 w 10000"/>
                <a:gd name="connsiteY7" fmla="*/ 3347 h 8581"/>
                <a:gd name="connsiteX8" fmla="*/ 9557 w 10000"/>
                <a:gd name="connsiteY8" fmla="*/ 2335 h 8581"/>
                <a:gd name="connsiteX9" fmla="*/ 9328 w 10000"/>
                <a:gd name="connsiteY9" fmla="*/ 1402 h 8581"/>
                <a:gd name="connsiteX10" fmla="*/ 8956 w 10000"/>
                <a:gd name="connsiteY10" fmla="*/ 956 h 8581"/>
                <a:gd name="connsiteX11" fmla="*/ 5773 w 10000"/>
                <a:gd name="connsiteY11" fmla="*/ 0 h 8581"/>
                <a:gd name="connsiteX0" fmla="*/ 0 w 10000"/>
                <a:gd name="connsiteY0" fmla="*/ 8886 h 8886"/>
                <a:gd name="connsiteX1" fmla="*/ 2739 w 10000"/>
                <a:gd name="connsiteY1" fmla="*/ 7710 h 8886"/>
                <a:gd name="connsiteX2" fmla="*/ 5429 w 10000"/>
                <a:gd name="connsiteY2" fmla="*/ 7051 h 8886"/>
                <a:gd name="connsiteX3" fmla="*/ 7123 w 10000"/>
                <a:gd name="connsiteY3" fmla="*/ 5917 h 8886"/>
                <a:gd name="connsiteX4" fmla="*/ 7468 w 10000"/>
                <a:gd name="connsiteY4" fmla="*/ 4852 h 8886"/>
                <a:gd name="connsiteX5" fmla="*/ 8024 w 10000"/>
                <a:gd name="connsiteY5" fmla="*/ 4152 h 8886"/>
                <a:gd name="connsiteX6" fmla="*/ 8365 w 10000"/>
                <a:gd name="connsiteY6" fmla="*/ 3878 h 8886"/>
                <a:gd name="connsiteX7" fmla="*/ 9803 w 10000"/>
                <a:gd name="connsiteY7" fmla="*/ 2786 h 8886"/>
                <a:gd name="connsiteX8" fmla="*/ 9557 w 10000"/>
                <a:gd name="connsiteY8" fmla="*/ 1607 h 8886"/>
                <a:gd name="connsiteX9" fmla="*/ 9328 w 10000"/>
                <a:gd name="connsiteY9" fmla="*/ 520 h 8886"/>
                <a:gd name="connsiteX10" fmla="*/ 8956 w 10000"/>
                <a:gd name="connsiteY10" fmla="*/ 0 h 8886"/>
                <a:gd name="connsiteX0" fmla="*/ 0 w 10000"/>
                <a:gd name="connsiteY0" fmla="*/ 9415 h 9415"/>
                <a:gd name="connsiteX1" fmla="*/ 2739 w 10000"/>
                <a:gd name="connsiteY1" fmla="*/ 8092 h 9415"/>
                <a:gd name="connsiteX2" fmla="*/ 5429 w 10000"/>
                <a:gd name="connsiteY2" fmla="*/ 7350 h 9415"/>
                <a:gd name="connsiteX3" fmla="*/ 7123 w 10000"/>
                <a:gd name="connsiteY3" fmla="*/ 6074 h 9415"/>
                <a:gd name="connsiteX4" fmla="*/ 7468 w 10000"/>
                <a:gd name="connsiteY4" fmla="*/ 4875 h 9415"/>
                <a:gd name="connsiteX5" fmla="*/ 8024 w 10000"/>
                <a:gd name="connsiteY5" fmla="*/ 4088 h 9415"/>
                <a:gd name="connsiteX6" fmla="*/ 8365 w 10000"/>
                <a:gd name="connsiteY6" fmla="*/ 3779 h 9415"/>
                <a:gd name="connsiteX7" fmla="*/ 9803 w 10000"/>
                <a:gd name="connsiteY7" fmla="*/ 2550 h 9415"/>
                <a:gd name="connsiteX8" fmla="*/ 9557 w 10000"/>
                <a:gd name="connsiteY8" fmla="*/ 1223 h 9415"/>
                <a:gd name="connsiteX9" fmla="*/ 9328 w 10000"/>
                <a:gd name="connsiteY9" fmla="*/ 0 h 9415"/>
                <a:gd name="connsiteX0" fmla="*/ 0 w 10000"/>
                <a:gd name="connsiteY0" fmla="*/ 10000 h 10000"/>
                <a:gd name="connsiteX1" fmla="*/ 2739 w 10000"/>
                <a:gd name="connsiteY1" fmla="*/ 8595 h 10000"/>
                <a:gd name="connsiteX2" fmla="*/ 5429 w 10000"/>
                <a:gd name="connsiteY2" fmla="*/ 7807 h 10000"/>
                <a:gd name="connsiteX3" fmla="*/ 7123 w 10000"/>
                <a:gd name="connsiteY3" fmla="*/ 6451 h 10000"/>
                <a:gd name="connsiteX4" fmla="*/ 8024 w 10000"/>
                <a:gd name="connsiteY4" fmla="*/ 4342 h 10000"/>
                <a:gd name="connsiteX5" fmla="*/ 8365 w 10000"/>
                <a:gd name="connsiteY5" fmla="*/ 4014 h 10000"/>
                <a:gd name="connsiteX6" fmla="*/ 9803 w 10000"/>
                <a:gd name="connsiteY6" fmla="*/ 2708 h 10000"/>
                <a:gd name="connsiteX7" fmla="*/ 9557 w 10000"/>
                <a:gd name="connsiteY7" fmla="*/ 1299 h 10000"/>
                <a:gd name="connsiteX8" fmla="*/ 9328 w 10000"/>
                <a:gd name="connsiteY8" fmla="*/ 0 h 10000"/>
                <a:gd name="connsiteX0" fmla="*/ 0 w 7261"/>
                <a:gd name="connsiteY0" fmla="*/ 8595 h 8595"/>
                <a:gd name="connsiteX1" fmla="*/ 2690 w 7261"/>
                <a:gd name="connsiteY1" fmla="*/ 7807 h 8595"/>
                <a:gd name="connsiteX2" fmla="*/ 4384 w 7261"/>
                <a:gd name="connsiteY2" fmla="*/ 6451 h 8595"/>
                <a:gd name="connsiteX3" fmla="*/ 5285 w 7261"/>
                <a:gd name="connsiteY3" fmla="*/ 4342 h 8595"/>
                <a:gd name="connsiteX4" fmla="*/ 5626 w 7261"/>
                <a:gd name="connsiteY4" fmla="*/ 4014 h 8595"/>
                <a:gd name="connsiteX5" fmla="*/ 7064 w 7261"/>
                <a:gd name="connsiteY5" fmla="*/ 2708 h 8595"/>
                <a:gd name="connsiteX6" fmla="*/ 6818 w 7261"/>
                <a:gd name="connsiteY6" fmla="*/ 1299 h 8595"/>
                <a:gd name="connsiteX7" fmla="*/ 6589 w 7261"/>
                <a:gd name="connsiteY7" fmla="*/ 0 h 8595"/>
                <a:gd name="connsiteX0" fmla="*/ 0 w 6295"/>
                <a:gd name="connsiteY0" fmla="*/ 9083 h 9083"/>
                <a:gd name="connsiteX1" fmla="*/ 2333 w 6295"/>
                <a:gd name="connsiteY1" fmla="*/ 7506 h 9083"/>
                <a:gd name="connsiteX2" fmla="*/ 3574 w 6295"/>
                <a:gd name="connsiteY2" fmla="*/ 5052 h 9083"/>
                <a:gd name="connsiteX3" fmla="*/ 4043 w 6295"/>
                <a:gd name="connsiteY3" fmla="*/ 4670 h 9083"/>
                <a:gd name="connsiteX4" fmla="*/ 6024 w 6295"/>
                <a:gd name="connsiteY4" fmla="*/ 3151 h 9083"/>
                <a:gd name="connsiteX5" fmla="*/ 5685 w 6295"/>
                <a:gd name="connsiteY5" fmla="*/ 1511 h 9083"/>
                <a:gd name="connsiteX6" fmla="*/ 5370 w 6295"/>
                <a:gd name="connsiteY6" fmla="*/ 0 h 9083"/>
                <a:gd name="connsiteX0" fmla="*/ 0 w 6294"/>
                <a:gd name="connsiteY0" fmla="*/ 8264 h 8264"/>
                <a:gd name="connsiteX1" fmla="*/ 1972 w 6294"/>
                <a:gd name="connsiteY1" fmla="*/ 5562 h 8264"/>
                <a:gd name="connsiteX2" fmla="*/ 2717 w 6294"/>
                <a:gd name="connsiteY2" fmla="*/ 5141 h 8264"/>
                <a:gd name="connsiteX3" fmla="*/ 5863 w 6294"/>
                <a:gd name="connsiteY3" fmla="*/ 3469 h 8264"/>
                <a:gd name="connsiteX4" fmla="*/ 5325 w 6294"/>
                <a:gd name="connsiteY4" fmla="*/ 1664 h 8264"/>
                <a:gd name="connsiteX5" fmla="*/ 4825 w 6294"/>
                <a:gd name="connsiteY5" fmla="*/ 0 h 8264"/>
                <a:gd name="connsiteX0" fmla="*/ 0 w 6867"/>
                <a:gd name="connsiteY0" fmla="*/ 6730 h 6730"/>
                <a:gd name="connsiteX1" fmla="*/ 1184 w 6867"/>
                <a:gd name="connsiteY1" fmla="*/ 6221 h 6730"/>
                <a:gd name="connsiteX2" fmla="*/ 6182 w 6867"/>
                <a:gd name="connsiteY2" fmla="*/ 4198 h 6730"/>
                <a:gd name="connsiteX3" fmla="*/ 5327 w 6867"/>
                <a:gd name="connsiteY3" fmla="*/ 2014 h 6730"/>
                <a:gd name="connsiteX4" fmla="*/ 4533 w 6867"/>
                <a:gd name="connsiteY4" fmla="*/ 0 h 6730"/>
                <a:gd name="connsiteX0" fmla="*/ 0 w 10000"/>
                <a:gd name="connsiteY0" fmla="*/ 10000 h 10000"/>
                <a:gd name="connsiteX1" fmla="*/ 1724 w 10000"/>
                <a:gd name="connsiteY1" fmla="*/ 9244 h 10000"/>
                <a:gd name="connsiteX2" fmla="*/ 9002 w 10000"/>
                <a:gd name="connsiteY2" fmla="*/ 6238 h 10000"/>
                <a:gd name="connsiteX3" fmla="*/ 7757 w 10000"/>
                <a:gd name="connsiteY3" fmla="*/ 2993 h 10000"/>
                <a:gd name="connsiteX4" fmla="*/ 6601 w 10000"/>
                <a:gd name="connsiteY4" fmla="*/ 0 h 10000"/>
                <a:gd name="connsiteX0" fmla="*/ 0 w 9294"/>
                <a:gd name="connsiteY0" fmla="*/ 9186 h 9186"/>
                <a:gd name="connsiteX1" fmla="*/ 1724 w 9294"/>
                <a:gd name="connsiteY1" fmla="*/ 8430 h 9186"/>
                <a:gd name="connsiteX2" fmla="*/ 9002 w 9294"/>
                <a:gd name="connsiteY2" fmla="*/ 5424 h 9186"/>
                <a:gd name="connsiteX3" fmla="*/ 7757 w 9294"/>
                <a:gd name="connsiteY3" fmla="*/ 2179 h 9186"/>
                <a:gd name="connsiteX4" fmla="*/ 4463 w 9294"/>
                <a:gd name="connsiteY4" fmla="*/ 0 h 9186"/>
                <a:gd name="connsiteX0" fmla="*/ 0 w 9814"/>
                <a:gd name="connsiteY0" fmla="*/ 10000 h 10000"/>
                <a:gd name="connsiteX1" fmla="*/ 1855 w 9814"/>
                <a:gd name="connsiteY1" fmla="*/ 9177 h 10000"/>
                <a:gd name="connsiteX2" fmla="*/ 9686 w 9814"/>
                <a:gd name="connsiteY2" fmla="*/ 5905 h 10000"/>
                <a:gd name="connsiteX3" fmla="*/ 6751 w 9814"/>
                <a:gd name="connsiteY3" fmla="*/ 2989 h 10000"/>
                <a:gd name="connsiteX4" fmla="*/ 4802 w 9814"/>
                <a:gd name="connsiteY4" fmla="*/ 0 h 10000"/>
                <a:gd name="connsiteX0" fmla="*/ 0 w 10000"/>
                <a:gd name="connsiteY0" fmla="*/ 10000 h 10000"/>
                <a:gd name="connsiteX1" fmla="*/ 1890 w 10000"/>
                <a:gd name="connsiteY1" fmla="*/ 9177 h 10000"/>
                <a:gd name="connsiteX2" fmla="*/ 9870 w 10000"/>
                <a:gd name="connsiteY2" fmla="*/ 5905 h 10000"/>
                <a:gd name="connsiteX3" fmla="*/ 6879 w 10000"/>
                <a:gd name="connsiteY3" fmla="*/ 2989 h 10000"/>
                <a:gd name="connsiteX4" fmla="*/ 4893 w 10000"/>
                <a:gd name="connsiteY4" fmla="*/ 0 h 10000"/>
                <a:gd name="connsiteX0" fmla="*/ 0 w 9954"/>
                <a:gd name="connsiteY0" fmla="*/ 10000 h 10000"/>
                <a:gd name="connsiteX1" fmla="*/ 1890 w 9954"/>
                <a:gd name="connsiteY1" fmla="*/ 9177 h 10000"/>
                <a:gd name="connsiteX2" fmla="*/ 9870 w 9954"/>
                <a:gd name="connsiteY2" fmla="*/ 5905 h 10000"/>
                <a:gd name="connsiteX3" fmla="*/ 6879 w 9954"/>
                <a:gd name="connsiteY3" fmla="*/ 2989 h 10000"/>
                <a:gd name="connsiteX4" fmla="*/ 4893 w 9954"/>
                <a:gd name="connsiteY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954" h="10000">
                  <a:moveTo>
                    <a:pt x="0" y="10000"/>
                  </a:moveTo>
                  <a:lnTo>
                    <a:pt x="1890" y="9177"/>
                  </a:lnTo>
                  <a:cubicBezTo>
                    <a:pt x="3534" y="8499"/>
                    <a:pt x="9038" y="6936"/>
                    <a:pt x="9870" y="5905"/>
                  </a:cubicBezTo>
                  <a:cubicBezTo>
                    <a:pt x="10701" y="4874"/>
                    <a:pt x="5066" y="4785"/>
                    <a:pt x="6879" y="2989"/>
                  </a:cubicBezTo>
                  <a:cubicBezTo>
                    <a:pt x="8692" y="1193"/>
                    <a:pt x="5444" y="802"/>
                    <a:pt x="4893" y="0"/>
                  </a:cubicBezTo>
                </a:path>
              </a:pathLst>
            </a:custGeom>
            <a:noFill/>
            <a:ln w="38100">
              <a:solidFill>
                <a:srgbClr val="FFE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sp>
          <p:nvSpPr>
            <p:cNvPr id="141" name="Freeform 67" descr="© INSCALE GmbH, 26.05.2010&#10;http://www.presentationload.com/">
              <a:extLst>
                <a:ext uri="{FF2B5EF4-FFF2-40B4-BE49-F238E27FC236}">
                  <a16:creationId xmlns:a16="http://schemas.microsoft.com/office/drawing/2014/main" id="{191A18B9-824A-435A-B60E-A5070515F169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4175" y="1890131"/>
              <a:ext cx="868061" cy="12800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739 w 10000"/>
                <a:gd name="connsiteY1" fmla="*/ 9120 h 10000"/>
                <a:gd name="connsiteX2" fmla="*/ 5429 w 10000"/>
                <a:gd name="connsiteY2" fmla="*/ 8626 h 10000"/>
                <a:gd name="connsiteX3" fmla="*/ 7123 w 10000"/>
                <a:gd name="connsiteY3" fmla="*/ 7776 h 10000"/>
                <a:gd name="connsiteX4" fmla="*/ 7468 w 10000"/>
                <a:gd name="connsiteY4" fmla="*/ 6979 h 10000"/>
                <a:gd name="connsiteX5" fmla="*/ 8365 w 10000"/>
                <a:gd name="connsiteY5" fmla="*/ 6250 h 10000"/>
                <a:gd name="connsiteX6" fmla="*/ 9803 w 10000"/>
                <a:gd name="connsiteY6" fmla="*/ 5433 h 10000"/>
                <a:gd name="connsiteX7" fmla="*/ 9557 w 10000"/>
                <a:gd name="connsiteY7" fmla="*/ 4550 h 10000"/>
                <a:gd name="connsiteX8" fmla="*/ 8956 w 10000"/>
                <a:gd name="connsiteY8" fmla="*/ 3347 h 10000"/>
                <a:gd name="connsiteX9" fmla="*/ 8139 w 10000"/>
                <a:gd name="connsiteY9" fmla="*/ 3104 h 10000"/>
                <a:gd name="connsiteX10" fmla="*/ 5773 w 10000"/>
                <a:gd name="connsiteY10" fmla="*/ 2513 h 10000"/>
                <a:gd name="connsiteX11" fmla="*/ 6670 w 10000"/>
                <a:gd name="connsiteY11" fmla="*/ 1274 h 10000"/>
                <a:gd name="connsiteX12" fmla="*/ 5773 w 10000"/>
                <a:gd name="connsiteY12" fmla="*/ 444 h 10000"/>
                <a:gd name="connsiteX13" fmla="*/ 3980 w 10000"/>
                <a:gd name="connsiteY13" fmla="*/ 0 h 10000"/>
                <a:gd name="connsiteX0" fmla="*/ 0 w 7261"/>
                <a:gd name="connsiteY0" fmla="*/ 9120 h 9120"/>
                <a:gd name="connsiteX1" fmla="*/ 2690 w 7261"/>
                <a:gd name="connsiteY1" fmla="*/ 8626 h 9120"/>
                <a:gd name="connsiteX2" fmla="*/ 4384 w 7261"/>
                <a:gd name="connsiteY2" fmla="*/ 7776 h 9120"/>
                <a:gd name="connsiteX3" fmla="*/ 4729 w 7261"/>
                <a:gd name="connsiteY3" fmla="*/ 6979 h 9120"/>
                <a:gd name="connsiteX4" fmla="*/ 5626 w 7261"/>
                <a:gd name="connsiteY4" fmla="*/ 6250 h 9120"/>
                <a:gd name="connsiteX5" fmla="*/ 7064 w 7261"/>
                <a:gd name="connsiteY5" fmla="*/ 5433 h 9120"/>
                <a:gd name="connsiteX6" fmla="*/ 6818 w 7261"/>
                <a:gd name="connsiteY6" fmla="*/ 4550 h 9120"/>
                <a:gd name="connsiteX7" fmla="*/ 6217 w 7261"/>
                <a:gd name="connsiteY7" fmla="*/ 3347 h 9120"/>
                <a:gd name="connsiteX8" fmla="*/ 5400 w 7261"/>
                <a:gd name="connsiteY8" fmla="*/ 3104 h 9120"/>
                <a:gd name="connsiteX9" fmla="*/ 3034 w 7261"/>
                <a:gd name="connsiteY9" fmla="*/ 2513 h 9120"/>
                <a:gd name="connsiteX10" fmla="*/ 3931 w 7261"/>
                <a:gd name="connsiteY10" fmla="*/ 1274 h 9120"/>
                <a:gd name="connsiteX11" fmla="*/ 3034 w 7261"/>
                <a:gd name="connsiteY11" fmla="*/ 444 h 9120"/>
                <a:gd name="connsiteX12" fmla="*/ 1241 w 7261"/>
                <a:gd name="connsiteY12" fmla="*/ 0 h 9120"/>
                <a:gd name="connsiteX0" fmla="*/ 1996 w 8291"/>
                <a:gd name="connsiteY0" fmla="*/ 9458 h 9458"/>
                <a:gd name="connsiteX1" fmla="*/ 4329 w 8291"/>
                <a:gd name="connsiteY1" fmla="*/ 8526 h 9458"/>
                <a:gd name="connsiteX2" fmla="*/ 4804 w 8291"/>
                <a:gd name="connsiteY2" fmla="*/ 7652 h 9458"/>
                <a:gd name="connsiteX3" fmla="*/ 6039 w 8291"/>
                <a:gd name="connsiteY3" fmla="*/ 6853 h 9458"/>
                <a:gd name="connsiteX4" fmla="*/ 8020 w 8291"/>
                <a:gd name="connsiteY4" fmla="*/ 5957 h 9458"/>
                <a:gd name="connsiteX5" fmla="*/ 7681 w 8291"/>
                <a:gd name="connsiteY5" fmla="*/ 4989 h 9458"/>
                <a:gd name="connsiteX6" fmla="*/ 6853 w 8291"/>
                <a:gd name="connsiteY6" fmla="*/ 3670 h 9458"/>
                <a:gd name="connsiteX7" fmla="*/ 5728 w 8291"/>
                <a:gd name="connsiteY7" fmla="*/ 3404 h 9458"/>
                <a:gd name="connsiteX8" fmla="*/ 2469 w 8291"/>
                <a:gd name="connsiteY8" fmla="*/ 2755 h 9458"/>
                <a:gd name="connsiteX9" fmla="*/ 3705 w 8291"/>
                <a:gd name="connsiteY9" fmla="*/ 1397 h 9458"/>
                <a:gd name="connsiteX10" fmla="*/ 2469 w 8291"/>
                <a:gd name="connsiteY10" fmla="*/ 487 h 9458"/>
                <a:gd name="connsiteX11" fmla="*/ 0 w 8291"/>
                <a:gd name="connsiteY11" fmla="*/ 0 h 9458"/>
                <a:gd name="connsiteX0" fmla="*/ 5221 w 10000"/>
                <a:gd name="connsiteY0" fmla="*/ 9015 h 9015"/>
                <a:gd name="connsiteX1" fmla="*/ 5794 w 10000"/>
                <a:gd name="connsiteY1" fmla="*/ 8091 h 9015"/>
                <a:gd name="connsiteX2" fmla="*/ 7284 w 10000"/>
                <a:gd name="connsiteY2" fmla="*/ 7246 h 9015"/>
                <a:gd name="connsiteX3" fmla="*/ 9673 w 10000"/>
                <a:gd name="connsiteY3" fmla="*/ 6298 h 9015"/>
                <a:gd name="connsiteX4" fmla="*/ 9264 w 10000"/>
                <a:gd name="connsiteY4" fmla="*/ 5275 h 9015"/>
                <a:gd name="connsiteX5" fmla="*/ 8266 w 10000"/>
                <a:gd name="connsiteY5" fmla="*/ 3880 h 9015"/>
                <a:gd name="connsiteX6" fmla="*/ 6909 w 10000"/>
                <a:gd name="connsiteY6" fmla="*/ 3599 h 9015"/>
                <a:gd name="connsiteX7" fmla="*/ 2978 w 10000"/>
                <a:gd name="connsiteY7" fmla="*/ 2913 h 9015"/>
                <a:gd name="connsiteX8" fmla="*/ 4469 w 10000"/>
                <a:gd name="connsiteY8" fmla="*/ 1477 h 9015"/>
                <a:gd name="connsiteX9" fmla="*/ 2978 w 10000"/>
                <a:gd name="connsiteY9" fmla="*/ 515 h 9015"/>
                <a:gd name="connsiteX10" fmla="*/ 0 w 10000"/>
                <a:gd name="connsiteY10" fmla="*/ 0 h 9015"/>
                <a:gd name="connsiteX0" fmla="*/ 5794 w 10000"/>
                <a:gd name="connsiteY0" fmla="*/ 8975 h 8975"/>
                <a:gd name="connsiteX1" fmla="*/ 7284 w 10000"/>
                <a:gd name="connsiteY1" fmla="*/ 8038 h 8975"/>
                <a:gd name="connsiteX2" fmla="*/ 9673 w 10000"/>
                <a:gd name="connsiteY2" fmla="*/ 6986 h 8975"/>
                <a:gd name="connsiteX3" fmla="*/ 9264 w 10000"/>
                <a:gd name="connsiteY3" fmla="*/ 5851 h 8975"/>
                <a:gd name="connsiteX4" fmla="*/ 8266 w 10000"/>
                <a:gd name="connsiteY4" fmla="*/ 4304 h 8975"/>
                <a:gd name="connsiteX5" fmla="*/ 6909 w 10000"/>
                <a:gd name="connsiteY5" fmla="*/ 3992 h 8975"/>
                <a:gd name="connsiteX6" fmla="*/ 2978 w 10000"/>
                <a:gd name="connsiteY6" fmla="*/ 3231 h 8975"/>
                <a:gd name="connsiteX7" fmla="*/ 4469 w 10000"/>
                <a:gd name="connsiteY7" fmla="*/ 1638 h 8975"/>
                <a:gd name="connsiteX8" fmla="*/ 2978 w 10000"/>
                <a:gd name="connsiteY8" fmla="*/ 571 h 8975"/>
                <a:gd name="connsiteX9" fmla="*/ 0 w 10000"/>
                <a:gd name="connsiteY9" fmla="*/ 0 h 8975"/>
                <a:gd name="connsiteX0" fmla="*/ 7284 w 10000"/>
                <a:gd name="connsiteY0" fmla="*/ 8956 h 8956"/>
                <a:gd name="connsiteX1" fmla="*/ 9673 w 10000"/>
                <a:gd name="connsiteY1" fmla="*/ 7784 h 8956"/>
                <a:gd name="connsiteX2" fmla="*/ 9264 w 10000"/>
                <a:gd name="connsiteY2" fmla="*/ 6519 h 8956"/>
                <a:gd name="connsiteX3" fmla="*/ 8266 w 10000"/>
                <a:gd name="connsiteY3" fmla="*/ 4796 h 8956"/>
                <a:gd name="connsiteX4" fmla="*/ 6909 w 10000"/>
                <a:gd name="connsiteY4" fmla="*/ 4448 h 8956"/>
                <a:gd name="connsiteX5" fmla="*/ 2978 w 10000"/>
                <a:gd name="connsiteY5" fmla="*/ 3600 h 8956"/>
                <a:gd name="connsiteX6" fmla="*/ 4469 w 10000"/>
                <a:gd name="connsiteY6" fmla="*/ 1825 h 8956"/>
                <a:gd name="connsiteX7" fmla="*/ 2978 w 10000"/>
                <a:gd name="connsiteY7" fmla="*/ 636 h 8956"/>
                <a:gd name="connsiteX8" fmla="*/ 0 w 10000"/>
                <a:gd name="connsiteY8" fmla="*/ 0 h 8956"/>
                <a:gd name="connsiteX0" fmla="*/ 9673 w 10000"/>
                <a:gd name="connsiteY0" fmla="*/ 8691 h 8691"/>
                <a:gd name="connsiteX1" fmla="*/ 9264 w 10000"/>
                <a:gd name="connsiteY1" fmla="*/ 7279 h 8691"/>
                <a:gd name="connsiteX2" fmla="*/ 8266 w 10000"/>
                <a:gd name="connsiteY2" fmla="*/ 5355 h 8691"/>
                <a:gd name="connsiteX3" fmla="*/ 6909 w 10000"/>
                <a:gd name="connsiteY3" fmla="*/ 4967 h 8691"/>
                <a:gd name="connsiteX4" fmla="*/ 2978 w 10000"/>
                <a:gd name="connsiteY4" fmla="*/ 4020 h 8691"/>
                <a:gd name="connsiteX5" fmla="*/ 4469 w 10000"/>
                <a:gd name="connsiteY5" fmla="*/ 2038 h 8691"/>
                <a:gd name="connsiteX6" fmla="*/ 2978 w 10000"/>
                <a:gd name="connsiteY6" fmla="*/ 710 h 8691"/>
                <a:gd name="connsiteX7" fmla="*/ 0 w 10000"/>
                <a:gd name="connsiteY7" fmla="*/ 0 h 8691"/>
                <a:gd name="connsiteX0" fmla="*/ 9264 w 9264"/>
                <a:gd name="connsiteY0" fmla="*/ 8375 h 8375"/>
                <a:gd name="connsiteX1" fmla="*/ 8266 w 9264"/>
                <a:gd name="connsiteY1" fmla="*/ 6162 h 8375"/>
                <a:gd name="connsiteX2" fmla="*/ 6909 w 9264"/>
                <a:gd name="connsiteY2" fmla="*/ 5715 h 8375"/>
                <a:gd name="connsiteX3" fmla="*/ 2978 w 9264"/>
                <a:gd name="connsiteY3" fmla="*/ 4625 h 8375"/>
                <a:gd name="connsiteX4" fmla="*/ 4469 w 9264"/>
                <a:gd name="connsiteY4" fmla="*/ 2345 h 8375"/>
                <a:gd name="connsiteX5" fmla="*/ 2978 w 9264"/>
                <a:gd name="connsiteY5" fmla="*/ 817 h 8375"/>
                <a:gd name="connsiteX6" fmla="*/ 0 w 9264"/>
                <a:gd name="connsiteY6" fmla="*/ 0 h 8375"/>
                <a:gd name="connsiteX0" fmla="*/ 8923 w 8923"/>
                <a:gd name="connsiteY0" fmla="*/ 7358 h 7358"/>
                <a:gd name="connsiteX1" fmla="*/ 7458 w 8923"/>
                <a:gd name="connsiteY1" fmla="*/ 6824 h 7358"/>
                <a:gd name="connsiteX2" fmla="*/ 3215 w 8923"/>
                <a:gd name="connsiteY2" fmla="*/ 5522 h 7358"/>
                <a:gd name="connsiteX3" fmla="*/ 4824 w 8923"/>
                <a:gd name="connsiteY3" fmla="*/ 2800 h 7358"/>
                <a:gd name="connsiteX4" fmla="*/ 3215 w 8923"/>
                <a:gd name="connsiteY4" fmla="*/ 976 h 7358"/>
                <a:gd name="connsiteX5" fmla="*/ 0 w 8923"/>
                <a:gd name="connsiteY5" fmla="*/ 0 h 7358"/>
                <a:gd name="connsiteX0" fmla="*/ 8358 w 8358"/>
                <a:gd name="connsiteY0" fmla="*/ 9274 h 9274"/>
                <a:gd name="connsiteX1" fmla="*/ 3603 w 8358"/>
                <a:gd name="connsiteY1" fmla="*/ 7505 h 9274"/>
                <a:gd name="connsiteX2" fmla="*/ 5406 w 8358"/>
                <a:gd name="connsiteY2" fmla="*/ 3805 h 9274"/>
                <a:gd name="connsiteX3" fmla="*/ 3603 w 8358"/>
                <a:gd name="connsiteY3" fmla="*/ 1326 h 9274"/>
                <a:gd name="connsiteX4" fmla="*/ 0 w 8358"/>
                <a:gd name="connsiteY4" fmla="*/ 0 h 9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58" h="9274">
                  <a:moveTo>
                    <a:pt x="8358" y="9274"/>
                  </a:moveTo>
                  <a:cubicBezTo>
                    <a:pt x="7292" y="8856"/>
                    <a:pt x="4096" y="8419"/>
                    <a:pt x="3603" y="7505"/>
                  </a:cubicBezTo>
                  <a:cubicBezTo>
                    <a:pt x="3110" y="6597"/>
                    <a:pt x="5406" y="4840"/>
                    <a:pt x="5406" y="3805"/>
                  </a:cubicBezTo>
                  <a:cubicBezTo>
                    <a:pt x="5406" y="2767"/>
                    <a:pt x="4516" y="1956"/>
                    <a:pt x="3603" y="1326"/>
                  </a:cubicBezTo>
                  <a:cubicBezTo>
                    <a:pt x="2694" y="693"/>
                    <a:pt x="1346" y="340"/>
                    <a:pt x="0" y="0"/>
                  </a:cubicBezTo>
                </a:path>
              </a:pathLst>
            </a:custGeom>
            <a:noFill/>
            <a:ln w="38100">
              <a:solidFill>
                <a:srgbClr val="FFE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  <p:grpSp>
          <p:nvGrpSpPr>
            <p:cNvPr id="143" name="Gruppieren 29">
              <a:extLst>
                <a:ext uri="{FF2B5EF4-FFF2-40B4-BE49-F238E27FC236}">
                  <a16:creationId xmlns:a16="http://schemas.microsoft.com/office/drawing/2014/main" id="{5B8BF8F6-0FF2-41A9-A006-B8E2FB488649}"/>
                </a:ext>
              </a:extLst>
            </p:cNvPr>
            <p:cNvGrpSpPr/>
            <p:nvPr/>
          </p:nvGrpSpPr>
          <p:grpSpPr>
            <a:xfrm rot="589208">
              <a:off x="8149349" y="963778"/>
              <a:ext cx="1217768" cy="1918877"/>
              <a:chOff x="7527552" y="300713"/>
              <a:chExt cx="1217768" cy="1918877"/>
            </a:xfrm>
          </p:grpSpPr>
          <p:grpSp>
            <p:nvGrpSpPr>
              <p:cNvPr id="228" name="Gruppieren 577">
                <a:extLst>
                  <a:ext uri="{FF2B5EF4-FFF2-40B4-BE49-F238E27FC236}">
                    <a16:creationId xmlns:a16="http://schemas.microsoft.com/office/drawing/2014/main" id="{48496697-136A-4A04-9796-2A7B0077C03F}"/>
                  </a:ext>
                </a:extLst>
              </p:cNvPr>
              <p:cNvGrpSpPr/>
              <p:nvPr/>
            </p:nvGrpSpPr>
            <p:grpSpPr bwMode="gray">
              <a:xfrm>
                <a:off x="8111084" y="300717"/>
                <a:ext cx="634236" cy="720000"/>
                <a:chOff x="2950574" y="2385080"/>
                <a:chExt cx="1337201" cy="1518019"/>
              </a:xfrm>
              <a:effectLst/>
            </p:grpSpPr>
            <p:sp>
              <p:nvSpPr>
                <p:cNvPr id="230" name="Rectangle 5">
                  <a:extLst>
                    <a:ext uri="{FF2B5EF4-FFF2-40B4-BE49-F238E27FC236}">
                      <a16:creationId xmlns:a16="http://schemas.microsoft.com/office/drawing/2014/main" id="{B5094E6E-0F17-49EA-BACC-23E7A877BD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950575" y="2385080"/>
                  <a:ext cx="75901" cy="151801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46464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31" name="Rectangle 7">
                  <a:extLst>
                    <a:ext uri="{FF2B5EF4-FFF2-40B4-BE49-F238E27FC236}">
                      <a16:creationId xmlns:a16="http://schemas.microsoft.com/office/drawing/2014/main" id="{CB27D993-0C96-453B-9E30-97CB46FD08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gray">
                <a:xfrm>
                  <a:off x="2950574" y="2475560"/>
                  <a:ext cx="109258" cy="825500"/>
                </a:xfrm>
                <a:prstGeom prst="rect">
                  <a:avLst/>
                </a:prstGeom>
                <a:solidFill>
                  <a:srgbClr val="646464"/>
                </a:solidFill>
                <a:ln w="12700">
                  <a:noFill/>
                  <a:round/>
                  <a:headEnd/>
                  <a:tailEnd/>
                </a:ln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32" name="Freeform 6">
                  <a:extLst>
                    <a:ext uri="{FF2B5EF4-FFF2-40B4-BE49-F238E27FC236}">
                      <a16:creationId xmlns:a16="http://schemas.microsoft.com/office/drawing/2014/main" id="{CF86A2C7-AE24-4EED-919B-1E529ACEEC9E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59832" y="2475560"/>
                  <a:ext cx="1227943" cy="825500"/>
                </a:xfrm>
                <a:custGeom>
                  <a:avLst/>
                  <a:gdLst/>
                  <a:ahLst/>
                  <a:cxnLst>
                    <a:cxn ang="0">
                      <a:pos x="502" y="293"/>
                    </a:cxn>
                    <a:cxn ang="0">
                      <a:pos x="425" y="178"/>
                    </a:cxn>
                    <a:cxn ang="0">
                      <a:pos x="425" y="178"/>
                    </a:cxn>
                    <a:cxn ang="0">
                      <a:pos x="425" y="178"/>
                    </a:cxn>
                    <a:cxn ang="0">
                      <a:pos x="502" y="62"/>
                    </a:cxn>
                    <a:cxn ang="0">
                      <a:pos x="522" y="33"/>
                    </a:cxn>
                    <a:cxn ang="0">
                      <a:pos x="527" y="10"/>
                    </a:cxn>
                    <a:cxn ang="0">
                      <a:pos x="511" y="0"/>
                    </a:cxn>
                    <a:cxn ang="0">
                      <a:pos x="0" y="0"/>
                    </a:cxn>
                    <a:cxn ang="0">
                      <a:pos x="0" y="178"/>
                    </a:cxn>
                    <a:cxn ang="0">
                      <a:pos x="0" y="356"/>
                    </a:cxn>
                    <a:cxn ang="0">
                      <a:pos x="511" y="356"/>
                    </a:cxn>
                    <a:cxn ang="0">
                      <a:pos x="527" y="345"/>
                    </a:cxn>
                    <a:cxn ang="0">
                      <a:pos x="522" y="323"/>
                    </a:cxn>
                    <a:cxn ang="0">
                      <a:pos x="502" y="293"/>
                    </a:cxn>
                  </a:cxnLst>
                  <a:rect l="0" t="0" r="r" b="b"/>
                  <a:pathLst>
                    <a:path w="530" h="356">
                      <a:moveTo>
                        <a:pt x="502" y="293"/>
                      </a:moveTo>
                      <a:cubicBezTo>
                        <a:pt x="425" y="178"/>
                        <a:pt x="425" y="178"/>
                        <a:pt x="425" y="178"/>
                      </a:cubicBezTo>
                      <a:cubicBezTo>
                        <a:pt x="425" y="178"/>
                        <a:pt x="425" y="178"/>
                        <a:pt x="425" y="178"/>
                      </a:cubicBezTo>
                      <a:cubicBezTo>
                        <a:pt x="425" y="178"/>
                        <a:pt x="425" y="178"/>
                        <a:pt x="425" y="178"/>
                      </a:cubicBezTo>
                      <a:cubicBezTo>
                        <a:pt x="502" y="62"/>
                        <a:pt x="502" y="62"/>
                        <a:pt x="502" y="62"/>
                      </a:cubicBezTo>
                      <a:cubicBezTo>
                        <a:pt x="502" y="62"/>
                        <a:pt x="503" y="63"/>
                        <a:pt x="522" y="33"/>
                      </a:cubicBezTo>
                      <a:cubicBezTo>
                        <a:pt x="528" y="24"/>
                        <a:pt x="530" y="17"/>
                        <a:pt x="527" y="10"/>
                      </a:cubicBezTo>
                      <a:cubicBezTo>
                        <a:pt x="523" y="0"/>
                        <a:pt x="511" y="0"/>
                        <a:pt x="51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78"/>
                        <a:pt x="0" y="178"/>
                        <a:pt x="0" y="178"/>
                      </a:cubicBezTo>
                      <a:cubicBezTo>
                        <a:pt x="0" y="356"/>
                        <a:pt x="0" y="356"/>
                        <a:pt x="0" y="356"/>
                      </a:cubicBezTo>
                      <a:cubicBezTo>
                        <a:pt x="511" y="356"/>
                        <a:pt x="511" y="356"/>
                        <a:pt x="511" y="356"/>
                      </a:cubicBezTo>
                      <a:cubicBezTo>
                        <a:pt x="511" y="356"/>
                        <a:pt x="523" y="356"/>
                        <a:pt x="527" y="345"/>
                      </a:cubicBezTo>
                      <a:cubicBezTo>
                        <a:pt x="530" y="338"/>
                        <a:pt x="528" y="332"/>
                        <a:pt x="522" y="323"/>
                      </a:cubicBezTo>
                      <a:cubicBezTo>
                        <a:pt x="503" y="293"/>
                        <a:pt x="502" y="293"/>
                        <a:pt x="502" y="29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12700">
                  <a:noFill/>
                  <a:round/>
                  <a:headEnd/>
                  <a:tailEnd/>
                </a:ln>
                <a:effectLst/>
              </p:spPr>
              <p:txBody>
                <a:bodyPr vert="horz" wrap="none" rIns="216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46464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  <p:sp>
            <p:nvSpPr>
              <p:cNvPr id="229" name="Rechteck 28">
                <a:extLst>
                  <a:ext uri="{FF2B5EF4-FFF2-40B4-BE49-F238E27FC236}">
                    <a16:creationId xmlns:a16="http://schemas.microsoft.com/office/drawing/2014/main" id="{8DAC0AFC-719D-4153-9134-295916E53BC1}"/>
                  </a:ext>
                </a:extLst>
              </p:cNvPr>
              <p:cNvSpPr/>
              <p:nvPr/>
            </p:nvSpPr>
            <p:spPr bwMode="auto">
              <a:xfrm>
                <a:off x="7527552" y="300713"/>
                <a:ext cx="1217767" cy="1918877"/>
              </a:xfrm>
              <a:prstGeom prst="rect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DE9D7D6E-B86F-4BB2-B024-C1C7612636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76917" y="1996611"/>
              <a:ext cx="325742" cy="324000"/>
              <a:chOff x="7830127" y="3105413"/>
              <a:chExt cx="593725" cy="590550"/>
            </a:xfrm>
          </p:grpSpPr>
          <p:sp>
            <p:nvSpPr>
              <p:cNvPr id="216" name="Oval 91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7234D814-9C3A-4DE4-938B-8BDB763D2FF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30127" y="3105413"/>
                <a:ext cx="593725" cy="59055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E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1D120F83-1100-4D12-BD19-16D38FF53CE3}"/>
                  </a:ext>
                </a:extLst>
              </p:cNvPr>
              <p:cNvGrpSpPr/>
              <p:nvPr/>
            </p:nvGrpSpPr>
            <p:grpSpPr>
              <a:xfrm>
                <a:off x="7875086" y="3212976"/>
                <a:ext cx="505151" cy="292019"/>
                <a:chOff x="7569700" y="5112391"/>
                <a:chExt cx="611778" cy="353658"/>
              </a:xfrm>
            </p:grpSpPr>
            <p:sp>
              <p:nvSpPr>
                <p:cNvPr id="218" name="Freeform 6">
                  <a:extLst>
                    <a:ext uri="{FF2B5EF4-FFF2-40B4-BE49-F238E27FC236}">
                      <a16:creationId xmlns:a16="http://schemas.microsoft.com/office/drawing/2014/main" id="{6756563C-CC32-4612-B2C4-9C94076BCFB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9143" y="5112391"/>
                  <a:ext cx="298954" cy="63951"/>
                </a:xfrm>
                <a:custGeom>
                  <a:avLst/>
                  <a:gdLst>
                    <a:gd name="T0" fmla="*/ 72 w 164"/>
                    <a:gd name="T1" fmla="*/ 35 h 35"/>
                    <a:gd name="T2" fmla="*/ 72 w 164"/>
                    <a:gd name="T3" fmla="*/ 35 h 35"/>
                    <a:gd name="T4" fmla="*/ 164 w 164"/>
                    <a:gd name="T5" fmla="*/ 14 h 35"/>
                    <a:gd name="T6" fmla="*/ 97 w 164"/>
                    <a:gd name="T7" fmla="*/ 0 h 35"/>
                    <a:gd name="T8" fmla="*/ 0 w 164"/>
                    <a:gd name="T9" fmla="*/ 31 h 35"/>
                    <a:gd name="T10" fmla="*/ 72 w 164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35">
                      <a:moveTo>
                        <a:pt x="72" y="35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43" y="6"/>
                        <a:pt x="121" y="0"/>
                        <a:pt x="97" y="0"/>
                      </a:cubicBezTo>
                      <a:cubicBezTo>
                        <a:pt x="61" y="0"/>
                        <a:pt x="27" y="12"/>
                        <a:pt x="0" y="31"/>
                      </a:cubicBezTo>
                      <a:cubicBezTo>
                        <a:pt x="3" y="31"/>
                        <a:pt x="32" y="28"/>
                        <a:pt x="72" y="35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9" name="Freeform 7">
                  <a:extLst>
                    <a:ext uri="{FF2B5EF4-FFF2-40B4-BE49-F238E27FC236}">
                      <a16:creationId xmlns:a16="http://schemas.microsoft.com/office/drawing/2014/main" id="{D59657FF-1783-46BC-B29B-79FBA24B9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700" y="5164014"/>
                  <a:ext cx="260429" cy="302035"/>
                </a:xfrm>
                <a:custGeom>
                  <a:avLst/>
                  <a:gdLst>
                    <a:gd name="T0" fmla="*/ 71 w 143"/>
                    <a:gd name="T1" fmla="*/ 3 h 166"/>
                    <a:gd name="T2" fmla="*/ 0 w 143"/>
                    <a:gd name="T3" fmla="*/ 128 h 166"/>
                    <a:gd name="T4" fmla="*/ 92 w 143"/>
                    <a:gd name="T5" fmla="*/ 166 h 166"/>
                    <a:gd name="T6" fmla="*/ 143 w 143"/>
                    <a:gd name="T7" fmla="*/ 7 h 166"/>
                    <a:gd name="T8" fmla="*/ 71 w 143"/>
                    <a:gd name="T9" fmla="*/ 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66">
                      <a:moveTo>
                        <a:pt x="71" y="3"/>
                      </a:moveTo>
                      <a:cubicBezTo>
                        <a:pt x="31" y="31"/>
                        <a:pt x="4" y="76"/>
                        <a:pt x="0" y="128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03" y="0"/>
                        <a:pt x="74" y="3"/>
                        <a:pt x="71" y="3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0" name="Freeform 8">
                  <a:extLst>
                    <a:ext uri="{FF2B5EF4-FFF2-40B4-BE49-F238E27FC236}">
                      <a16:creationId xmlns:a16="http://schemas.microsoft.com/office/drawing/2014/main" id="{956EA027-3B21-4004-BE0A-EB8E62F87A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661" y="5176341"/>
                  <a:ext cx="360593" cy="289707"/>
                </a:xfrm>
                <a:custGeom>
                  <a:avLst/>
                  <a:gdLst>
                    <a:gd name="T0" fmla="*/ 198 w 198"/>
                    <a:gd name="T1" fmla="*/ 67 h 159"/>
                    <a:gd name="T2" fmla="*/ 51 w 198"/>
                    <a:gd name="T3" fmla="*/ 0 h 159"/>
                    <a:gd name="T4" fmla="*/ 0 w 198"/>
                    <a:gd name="T5" fmla="*/ 159 h 159"/>
                    <a:gd name="T6" fmla="*/ 161 w 198"/>
                    <a:gd name="T7" fmla="*/ 156 h 159"/>
                    <a:gd name="T8" fmla="*/ 198 w 198"/>
                    <a:gd name="T9" fmla="*/ 6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59">
                      <a:moveTo>
                        <a:pt x="198" y="67"/>
                      </a:moveTo>
                      <a:cubicBezTo>
                        <a:pt x="149" y="24"/>
                        <a:pt x="94" y="7"/>
                        <a:pt x="51" y="0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61" y="156"/>
                        <a:pt x="161" y="156"/>
                        <a:pt x="161" y="156"/>
                      </a:cubicBezTo>
                      <a:cubicBezTo>
                        <a:pt x="161" y="156"/>
                        <a:pt x="193" y="133"/>
                        <a:pt x="198" y="67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1" name="Freeform 9">
                  <a:extLst>
                    <a:ext uri="{FF2B5EF4-FFF2-40B4-BE49-F238E27FC236}">
                      <a16:creationId xmlns:a16="http://schemas.microsoft.com/office/drawing/2014/main" id="{604A5AEA-7175-4308-9326-F36F415D21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0128" y="5137818"/>
                  <a:ext cx="268134" cy="160263"/>
                </a:xfrm>
                <a:custGeom>
                  <a:avLst/>
                  <a:gdLst>
                    <a:gd name="T0" fmla="*/ 0 w 147"/>
                    <a:gd name="T1" fmla="*/ 21 h 88"/>
                    <a:gd name="T2" fmla="*/ 0 w 147"/>
                    <a:gd name="T3" fmla="*/ 21 h 88"/>
                    <a:gd name="T4" fmla="*/ 147 w 147"/>
                    <a:gd name="T5" fmla="*/ 88 h 88"/>
                    <a:gd name="T6" fmla="*/ 92 w 147"/>
                    <a:gd name="T7" fmla="*/ 0 h 88"/>
                    <a:gd name="T8" fmla="*/ 0 w 147"/>
                    <a:gd name="T9" fmla="*/ 2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88"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3" y="28"/>
                        <a:pt x="98" y="45"/>
                        <a:pt x="147" y="88"/>
                      </a:cubicBezTo>
                      <a:cubicBezTo>
                        <a:pt x="126" y="38"/>
                        <a:pt x="92" y="0"/>
                        <a:pt x="92" y="0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2" name="Freeform 10">
                  <a:extLst>
                    <a:ext uri="{FF2B5EF4-FFF2-40B4-BE49-F238E27FC236}">
                      <a16:creationId xmlns:a16="http://schemas.microsoft.com/office/drawing/2014/main" id="{7BE2B528-2BCD-4296-B1A6-C430B6FF3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460" y="5298081"/>
                  <a:ext cx="97083" cy="162575"/>
                </a:xfrm>
                <a:custGeom>
                  <a:avLst/>
                  <a:gdLst>
                    <a:gd name="T0" fmla="*/ 37 w 53"/>
                    <a:gd name="T1" fmla="*/ 0 h 89"/>
                    <a:gd name="T2" fmla="*/ 0 w 53"/>
                    <a:gd name="T3" fmla="*/ 89 h 89"/>
                    <a:gd name="T4" fmla="*/ 53 w 53"/>
                    <a:gd name="T5" fmla="*/ 63 h 89"/>
                    <a:gd name="T6" fmla="*/ 53 w 53"/>
                    <a:gd name="T7" fmla="*/ 63 h 89"/>
                    <a:gd name="T8" fmla="*/ 37 w 53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89">
                      <a:moveTo>
                        <a:pt x="37" y="0"/>
                      </a:moveTo>
                      <a:cubicBezTo>
                        <a:pt x="32" y="66"/>
                        <a:pt x="0" y="89"/>
                        <a:pt x="0" y="89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2" y="43"/>
                        <a:pt x="45" y="20"/>
                        <a:pt x="37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3" name="Freeform 11">
                  <a:extLst>
                    <a:ext uri="{FF2B5EF4-FFF2-40B4-BE49-F238E27FC236}">
                      <a16:creationId xmlns:a16="http://schemas.microsoft.com/office/drawing/2014/main" id="{5CA2A3B4-003B-490D-819E-8371F8214D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8097" y="5137818"/>
                  <a:ext cx="101706" cy="160263"/>
                </a:xfrm>
                <a:custGeom>
                  <a:avLst/>
                  <a:gdLst>
                    <a:gd name="T0" fmla="*/ 54 w 56"/>
                    <a:gd name="T1" fmla="*/ 38 h 88"/>
                    <a:gd name="T2" fmla="*/ 0 w 56"/>
                    <a:gd name="T3" fmla="*/ 0 h 88"/>
                    <a:gd name="T4" fmla="*/ 55 w 56"/>
                    <a:gd name="T5" fmla="*/ 88 h 88"/>
                    <a:gd name="T6" fmla="*/ 54 w 56"/>
                    <a:gd name="T7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" h="88">
                      <a:moveTo>
                        <a:pt x="54" y="38"/>
                      </a:moveTo>
                      <a:cubicBezTo>
                        <a:pt x="39" y="22"/>
                        <a:pt x="21" y="9"/>
                        <a:pt x="0" y="0"/>
                      </a:cubicBezTo>
                      <a:cubicBezTo>
                        <a:pt x="0" y="0"/>
                        <a:pt x="34" y="38"/>
                        <a:pt x="55" y="88"/>
                      </a:cubicBezTo>
                      <a:cubicBezTo>
                        <a:pt x="56" y="74"/>
                        <a:pt x="56" y="57"/>
                        <a:pt x="54" y="38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4" name="Freeform 12">
                  <a:extLst>
                    <a:ext uri="{FF2B5EF4-FFF2-40B4-BE49-F238E27FC236}">
                      <a16:creationId xmlns:a16="http://schemas.microsoft.com/office/drawing/2014/main" id="{01E01231-64EB-4C52-86B3-9D0195D0D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951" y="5207162"/>
                  <a:ext cx="85526" cy="180296"/>
                </a:xfrm>
                <a:custGeom>
                  <a:avLst/>
                  <a:gdLst>
                    <a:gd name="T0" fmla="*/ 47 w 47"/>
                    <a:gd name="T1" fmla="*/ 99 h 99"/>
                    <a:gd name="T2" fmla="*/ 0 w 47"/>
                    <a:gd name="T3" fmla="*/ 0 h 99"/>
                    <a:gd name="T4" fmla="*/ 1 w 47"/>
                    <a:gd name="T5" fmla="*/ 50 h 99"/>
                    <a:gd name="T6" fmla="*/ 47 w 47"/>
                    <a:gd name="T7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99">
                      <a:moveTo>
                        <a:pt x="47" y="99"/>
                      </a:moveTo>
                      <a:cubicBezTo>
                        <a:pt x="43" y="61"/>
                        <a:pt x="26" y="27"/>
                        <a:pt x="0" y="0"/>
                      </a:cubicBezTo>
                      <a:cubicBezTo>
                        <a:pt x="2" y="19"/>
                        <a:pt x="2" y="36"/>
                        <a:pt x="1" y="50"/>
                      </a:cubicBezTo>
                      <a:cubicBezTo>
                        <a:pt x="17" y="64"/>
                        <a:pt x="32" y="80"/>
                        <a:pt x="47" y="99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5" name="Freeform 13">
                  <a:extLst>
                    <a:ext uri="{FF2B5EF4-FFF2-40B4-BE49-F238E27FC236}">
                      <a16:creationId xmlns:a16="http://schemas.microsoft.com/office/drawing/2014/main" id="{8AC00706-6075-4FDE-B2EE-3048BB516F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264" y="5298081"/>
                  <a:ext cx="83214" cy="114804"/>
                </a:xfrm>
                <a:custGeom>
                  <a:avLst/>
                  <a:gdLst>
                    <a:gd name="T0" fmla="*/ 0 w 46"/>
                    <a:gd name="T1" fmla="*/ 0 h 63"/>
                    <a:gd name="T2" fmla="*/ 16 w 46"/>
                    <a:gd name="T3" fmla="*/ 63 h 63"/>
                    <a:gd name="T4" fmla="*/ 16 w 46"/>
                    <a:gd name="T5" fmla="*/ 63 h 63"/>
                    <a:gd name="T6" fmla="*/ 46 w 46"/>
                    <a:gd name="T7" fmla="*/ 49 h 63"/>
                    <a:gd name="T8" fmla="*/ 0 w 46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63">
                      <a:moveTo>
                        <a:pt x="0" y="0"/>
                      </a:moveTo>
                      <a:cubicBezTo>
                        <a:pt x="8" y="20"/>
                        <a:pt x="15" y="43"/>
                        <a:pt x="16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31" y="30"/>
                        <a:pt x="16" y="14"/>
                        <a:pt x="0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6" name="Freeform 14">
                  <a:extLst>
                    <a:ext uri="{FF2B5EF4-FFF2-40B4-BE49-F238E27FC236}">
                      <a16:creationId xmlns:a16="http://schemas.microsoft.com/office/drawing/2014/main" id="{AC308E39-C4BD-4583-BC0C-361F436BA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160162"/>
                  <a:ext cx="235003" cy="244248"/>
                </a:xfrm>
                <a:custGeom>
                  <a:avLst/>
                  <a:gdLst>
                    <a:gd name="T0" fmla="*/ 92 w 129"/>
                    <a:gd name="T1" fmla="*/ 96 h 134"/>
                    <a:gd name="T2" fmla="*/ 83 w 129"/>
                    <a:gd name="T3" fmla="*/ 18 h 134"/>
                    <a:gd name="T4" fmla="*/ 0 w 129"/>
                    <a:gd name="T5" fmla="*/ 134 h 134"/>
                    <a:gd name="T6" fmla="*/ 87 w 129"/>
                    <a:gd name="T7" fmla="*/ 110 h 134"/>
                    <a:gd name="T8" fmla="*/ 92 w 129"/>
                    <a:gd name="T9" fmla="*/ 9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34">
                      <a:moveTo>
                        <a:pt x="92" y="96"/>
                      </a:moveTo>
                      <a:cubicBezTo>
                        <a:pt x="97" y="87"/>
                        <a:pt x="129" y="0"/>
                        <a:pt x="83" y="18"/>
                      </a:cubicBezTo>
                      <a:cubicBezTo>
                        <a:pt x="36" y="37"/>
                        <a:pt x="0" y="134"/>
                        <a:pt x="0" y="134"/>
                      </a:cubicBezTo>
                      <a:cubicBezTo>
                        <a:pt x="0" y="134"/>
                        <a:pt x="22" y="112"/>
                        <a:pt x="87" y="110"/>
                      </a:cubicBezTo>
                      <a:cubicBezTo>
                        <a:pt x="89" y="104"/>
                        <a:pt x="91" y="99"/>
                        <a:pt x="92" y="96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27" name="Freeform 15">
                  <a:extLst>
                    <a:ext uri="{FF2B5EF4-FFF2-40B4-BE49-F238E27FC236}">
                      <a16:creationId xmlns:a16="http://schemas.microsoft.com/office/drawing/2014/main" id="{B02A541B-453C-450F-9796-CF4F036A34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360491"/>
                  <a:ext cx="157953" cy="92460"/>
                </a:xfrm>
                <a:custGeom>
                  <a:avLst/>
                  <a:gdLst>
                    <a:gd name="T0" fmla="*/ 0 w 87"/>
                    <a:gd name="T1" fmla="*/ 24 h 51"/>
                    <a:gd name="T2" fmla="*/ 0 w 87"/>
                    <a:gd name="T3" fmla="*/ 24 h 51"/>
                    <a:gd name="T4" fmla="*/ 66 w 87"/>
                    <a:gd name="T5" fmla="*/ 51 h 51"/>
                    <a:gd name="T6" fmla="*/ 68 w 87"/>
                    <a:gd name="T7" fmla="*/ 51 h 51"/>
                    <a:gd name="T8" fmla="*/ 87 w 87"/>
                    <a:gd name="T9" fmla="*/ 0 h 51"/>
                    <a:gd name="T10" fmla="*/ 0 w 87"/>
                    <a:gd name="T11" fmla="*/ 2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0" y="24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8" y="51"/>
                        <a:pt x="79" y="20"/>
                        <a:pt x="87" y="0"/>
                      </a:cubicBezTo>
                      <a:cubicBezTo>
                        <a:pt x="22" y="2"/>
                        <a:pt x="0" y="24"/>
                        <a:pt x="0" y="24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607C90EB-EFB5-4CEA-BE0B-1217956280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17947" y="2632794"/>
              <a:ext cx="325742" cy="324000"/>
              <a:chOff x="7830127" y="3105413"/>
              <a:chExt cx="593725" cy="590550"/>
            </a:xfrm>
          </p:grpSpPr>
          <p:sp>
            <p:nvSpPr>
              <p:cNvPr id="204" name="Oval 91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B6D7324E-E653-4FBA-BAA6-59950B45327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30127" y="3105413"/>
                <a:ext cx="593725" cy="59055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E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13C625C9-B10E-47BE-A441-F04DA1780039}"/>
                  </a:ext>
                </a:extLst>
              </p:cNvPr>
              <p:cNvGrpSpPr/>
              <p:nvPr/>
            </p:nvGrpSpPr>
            <p:grpSpPr>
              <a:xfrm>
                <a:off x="7875086" y="3212976"/>
                <a:ext cx="505151" cy="292019"/>
                <a:chOff x="7569700" y="5112391"/>
                <a:chExt cx="611778" cy="353658"/>
              </a:xfrm>
            </p:grpSpPr>
            <p:sp>
              <p:nvSpPr>
                <p:cNvPr id="206" name="Freeform 6">
                  <a:extLst>
                    <a:ext uri="{FF2B5EF4-FFF2-40B4-BE49-F238E27FC236}">
                      <a16:creationId xmlns:a16="http://schemas.microsoft.com/office/drawing/2014/main" id="{4A2543D3-2C80-4CA5-B90E-3BAF6BB3A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9143" y="5112391"/>
                  <a:ext cx="298954" cy="63951"/>
                </a:xfrm>
                <a:custGeom>
                  <a:avLst/>
                  <a:gdLst>
                    <a:gd name="T0" fmla="*/ 72 w 164"/>
                    <a:gd name="T1" fmla="*/ 35 h 35"/>
                    <a:gd name="T2" fmla="*/ 72 w 164"/>
                    <a:gd name="T3" fmla="*/ 35 h 35"/>
                    <a:gd name="T4" fmla="*/ 164 w 164"/>
                    <a:gd name="T5" fmla="*/ 14 h 35"/>
                    <a:gd name="T6" fmla="*/ 97 w 164"/>
                    <a:gd name="T7" fmla="*/ 0 h 35"/>
                    <a:gd name="T8" fmla="*/ 0 w 164"/>
                    <a:gd name="T9" fmla="*/ 31 h 35"/>
                    <a:gd name="T10" fmla="*/ 72 w 164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35">
                      <a:moveTo>
                        <a:pt x="72" y="35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43" y="6"/>
                        <a:pt x="121" y="0"/>
                        <a:pt x="97" y="0"/>
                      </a:cubicBezTo>
                      <a:cubicBezTo>
                        <a:pt x="61" y="0"/>
                        <a:pt x="27" y="12"/>
                        <a:pt x="0" y="31"/>
                      </a:cubicBezTo>
                      <a:cubicBezTo>
                        <a:pt x="3" y="31"/>
                        <a:pt x="32" y="28"/>
                        <a:pt x="72" y="35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7" name="Freeform 7">
                  <a:extLst>
                    <a:ext uri="{FF2B5EF4-FFF2-40B4-BE49-F238E27FC236}">
                      <a16:creationId xmlns:a16="http://schemas.microsoft.com/office/drawing/2014/main" id="{02494941-FCD8-4A9E-9B9F-3EB9A2F32F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700" y="5164014"/>
                  <a:ext cx="260429" cy="302035"/>
                </a:xfrm>
                <a:custGeom>
                  <a:avLst/>
                  <a:gdLst>
                    <a:gd name="T0" fmla="*/ 71 w 143"/>
                    <a:gd name="T1" fmla="*/ 3 h 166"/>
                    <a:gd name="T2" fmla="*/ 0 w 143"/>
                    <a:gd name="T3" fmla="*/ 128 h 166"/>
                    <a:gd name="T4" fmla="*/ 92 w 143"/>
                    <a:gd name="T5" fmla="*/ 166 h 166"/>
                    <a:gd name="T6" fmla="*/ 143 w 143"/>
                    <a:gd name="T7" fmla="*/ 7 h 166"/>
                    <a:gd name="T8" fmla="*/ 71 w 143"/>
                    <a:gd name="T9" fmla="*/ 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66">
                      <a:moveTo>
                        <a:pt x="71" y="3"/>
                      </a:moveTo>
                      <a:cubicBezTo>
                        <a:pt x="31" y="31"/>
                        <a:pt x="4" y="76"/>
                        <a:pt x="0" y="128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03" y="0"/>
                        <a:pt x="74" y="3"/>
                        <a:pt x="71" y="3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8" name="Freeform 8">
                  <a:extLst>
                    <a:ext uri="{FF2B5EF4-FFF2-40B4-BE49-F238E27FC236}">
                      <a16:creationId xmlns:a16="http://schemas.microsoft.com/office/drawing/2014/main" id="{5C3B7648-0A0D-4509-997B-8A4ACDE6E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661" y="5176341"/>
                  <a:ext cx="360593" cy="289707"/>
                </a:xfrm>
                <a:custGeom>
                  <a:avLst/>
                  <a:gdLst>
                    <a:gd name="T0" fmla="*/ 198 w 198"/>
                    <a:gd name="T1" fmla="*/ 67 h 159"/>
                    <a:gd name="T2" fmla="*/ 51 w 198"/>
                    <a:gd name="T3" fmla="*/ 0 h 159"/>
                    <a:gd name="T4" fmla="*/ 0 w 198"/>
                    <a:gd name="T5" fmla="*/ 159 h 159"/>
                    <a:gd name="T6" fmla="*/ 161 w 198"/>
                    <a:gd name="T7" fmla="*/ 156 h 159"/>
                    <a:gd name="T8" fmla="*/ 198 w 198"/>
                    <a:gd name="T9" fmla="*/ 6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59">
                      <a:moveTo>
                        <a:pt x="198" y="67"/>
                      </a:moveTo>
                      <a:cubicBezTo>
                        <a:pt x="149" y="24"/>
                        <a:pt x="94" y="7"/>
                        <a:pt x="51" y="0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61" y="156"/>
                        <a:pt x="161" y="156"/>
                        <a:pt x="161" y="156"/>
                      </a:cubicBezTo>
                      <a:cubicBezTo>
                        <a:pt x="161" y="156"/>
                        <a:pt x="193" y="133"/>
                        <a:pt x="198" y="67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9" name="Freeform 9">
                  <a:extLst>
                    <a:ext uri="{FF2B5EF4-FFF2-40B4-BE49-F238E27FC236}">
                      <a16:creationId xmlns:a16="http://schemas.microsoft.com/office/drawing/2014/main" id="{5BB6FD3A-20D3-4A5E-A9B8-30A8A0BDAF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0128" y="5137818"/>
                  <a:ext cx="268134" cy="160263"/>
                </a:xfrm>
                <a:custGeom>
                  <a:avLst/>
                  <a:gdLst>
                    <a:gd name="T0" fmla="*/ 0 w 147"/>
                    <a:gd name="T1" fmla="*/ 21 h 88"/>
                    <a:gd name="T2" fmla="*/ 0 w 147"/>
                    <a:gd name="T3" fmla="*/ 21 h 88"/>
                    <a:gd name="T4" fmla="*/ 147 w 147"/>
                    <a:gd name="T5" fmla="*/ 88 h 88"/>
                    <a:gd name="T6" fmla="*/ 92 w 147"/>
                    <a:gd name="T7" fmla="*/ 0 h 88"/>
                    <a:gd name="T8" fmla="*/ 0 w 147"/>
                    <a:gd name="T9" fmla="*/ 2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88"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3" y="28"/>
                        <a:pt x="98" y="45"/>
                        <a:pt x="147" y="88"/>
                      </a:cubicBezTo>
                      <a:cubicBezTo>
                        <a:pt x="126" y="38"/>
                        <a:pt x="92" y="0"/>
                        <a:pt x="92" y="0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0" name="Freeform 10">
                  <a:extLst>
                    <a:ext uri="{FF2B5EF4-FFF2-40B4-BE49-F238E27FC236}">
                      <a16:creationId xmlns:a16="http://schemas.microsoft.com/office/drawing/2014/main" id="{4F250DDE-C99A-448B-B948-6DC73EDCF2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460" y="5298081"/>
                  <a:ext cx="97083" cy="162575"/>
                </a:xfrm>
                <a:custGeom>
                  <a:avLst/>
                  <a:gdLst>
                    <a:gd name="T0" fmla="*/ 37 w 53"/>
                    <a:gd name="T1" fmla="*/ 0 h 89"/>
                    <a:gd name="T2" fmla="*/ 0 w 53"/>
                    <a:gd name="T3" fmla="*/ 89 h 89"/>
                    <a:gd name="T4" fmla="*/ 53 w 53"/>
                    <a:gd name="T5" fmla="*/ 63 h 89"/>
                    <a:gd name="T6" fmla="*/ 53 w 53"/>
                    <a:gd name="T7" fmla="*/ 63 h 89"/>
                    <a:gd name="T8" fmla="*/ 37 w 53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89">
                      <a:moveTo>
                        <a:pt x="37" y="0"/>
                      </a:moveTo>
                      <a:cubicBezTo>
                        <a:pt x="32" y="66"/>
                        <a:pt x="0" y="89"/>
                        <a:pt x="0" y="89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2" y="43"/>
                        <a:pt x="45" y="20"/>
                        <a:pt x="37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1" name="Freeform 11">
                  <a:extLst>
                    <a:ext uri="{FF2B5EF4-FFF2-40B4-BE49-F238E27FC236}">
                      <a16:creationId xmlns:a16="http://schemas.microsoft.com/office/drawing/2014/main" id="{1CA56808-769C-4CED-A252-C21E4430E4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8097" y="5137818"/>
                  <a:ext cx="101706" cy="160263"/>
                </a:xfrm>
                <a:custGeom>
                  <a:avLst/>
                  <a:gdLst>
                    <a:gd name="T0" fmla="*/ 54 w 56"/>
                    <a:gd name="T1" fmla="*/ 38 h 88"/>
                    <a:gd name="T2" fmla="*/ 0 w 56"/>
                    <a:gd name="T3" fmla="*/ 0 h 88"/>
                    <a:gd name="T4" fmla="*/ 55 w 56"/>
                    <a:gd name="T5" fmla="*/ 88 h 88"/>
                    <a:gd name="T6" fmla="*/ 54 w 56"/>
                    <a:gd name="T7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" h="88">
                      <a:moveTo>
                        <a:pt x="54" y="38"/>
                      </a:moveTo>
                      <a:cubicBezTo>
                        <a:pt x="39" y="22"/>
                        <a:pt x="21" y="9"/>
                        <a:pt x="0" y="0"/>
                      </a:cubicBezTo>
                      <a:cubicBezTo>
                        <a:pt x="0" y="0"/>
                        <a:pt x="34" y="38"/>
                        <a:pt x="55" y="88"/>
                      </a:cubicBezTo>
                      <a:cubicBezTo>
                        <a:pt x="56" y="74"/>
                        <a:pt x="56" y="57"/>
                        <a:pt x="54" y="38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2" name="Freeform 12">
                  <a:extLst>
                    <a:ext uri="{FF2B5EF4-FFF2-40B4-BE49-F238E27FC236}">
                      <a16:creationId xmlns:a16="http://schemas.microsoft.com/office/drawing/2014/main" id="{2423C91E-2DF1-4819-994D-D57C7A8708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951" y="5207162"/>
                  <a:ext cx="85526" cy="180296"/>
                </a:xfrm>
                <a:custGeom>
                  <a:avLst/>
                  <a:gdLst>
                    <a:gd name="T0" fmla="*/ 47 w 47"/>
                    <a:gd name="T1" fmla="*/ 99 h 99"/>
                    <a:gd name="T2" fmla="*/ 0 w 47"/>
                    <a:gd name="T3" fmla="*/ 0 h 99"/>
                    <a:gd name="T4" fmla="*/ 1 w 47"/>
                    <a:gd name="T5" fmla="*/ 50 h 99"/>
                    <a:gd name="T6" fmla="*/ 47 w 47"/>
                    <a:gd name="T7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99">
                      <a:moveTo>
                        <a:pt x="47" y="99"/>
                      </a:moveTo>
                      <a:cubicBezTo>
                        <a:pt x="43" y="61"/>
                        <a:pt x="26" y="27"/>
                        <a:pt x="0" y="0"/>
                      </a:cubicBezTo>
                      <a:cubicBezTo>
                        <a:pt x="2" y="19"/>
                        <a:pt x="2" y="36"/>
                        <a:pt x="1" y="50"/>
                      </a:cubicBezTo>
                      <a:cubicBezTo>
                        <a:pt x="17" y="64"/>
                        <a:pt x="32" y="80"/>
                        <a:pt x="47" y="99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3" name="Freeform 13">
                  <a:extLst>
                    <a:ext uri="{FF2B5EF4-FFF2-40B4-BE49-F238E27FC236}">
                      <a16:creationId xmlns:a16="http://schemas.microsoft.com/office/drawing/2014/main" id="{01B4F864-13C8-4099-9634-078C4F9E85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264" y="5298081"/>
                  <a:ext cx="83214" cy="114804"/>
                </a:xfrm>
                <a:custGeom>
                  <a:avLst/>
                  <a:gdLst>
                    <a:gd name="T0" fmla="*/ 0 w 46"/>
                    <a:gd name="T1" fmla="*/ 0 h 63"/>
                    <a:gd name="T2" fmla="*/ 16 w 46"/>
                    <a:gd name="T3" fmla="*/ 63 h 63"/>
                    <a:gd name="T4" fmla="*/ 16 w 46"/>
                    <a:gd name="T5" fmla="*/ 63 h 63"/>
                    <a:gd name="T6" fmla="*/ 46 w 46"/>
                    <a:gd name="T7" fmla="*/ 49 h 63"/>
                    <a:gd name="T8" fmla="*/ 0 w 46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63">
                      <a:moveTo>
                        <a:pt x="0" y="0"/>
                      </a:moveTo>
                      <a:cubicBezTo>
                        <a:pt x="8" y="20"/>
                        <a:pt x="15" y="43"/>
                        <a:pt x="16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31" y="30"/>
                        <a:pt x="16" y="14"/>
                        <a:pt x="0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4" name="Freeform 14">
                  <a:extLst>
                    <a:ext uri="{FF2B5EF4-FFF2-40B4-BE49-F238E27FC236}">
                      <a16:creationId xmlns:a16="http://schemas.microsoft.com/office/drawing/2014/main" id="{A27A7796-474A-4DD1-B33F-CF2AA9AC8D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160162"/>
                  <a:ext cx="235003" cy="244248"/>
                </a:xfrm>
                <a:custGeom>
                  <a:avLst/>
                  <a:gdLst>
                    <a:gd name="T0" fmla="*/ 92 w 129"/>
                    <a:gd name="T1" fmla="*/ 96 h 134"/>
                    <a:gd name="T2" fmla="*/ 83 w 129"/>
                    <a:gd name="T3" fmla="*/ 18 h 134"/>
                    <a:gd name="T4" fmla="*/ 0 w 129"/>
                    <a:gd name="T5" fmla="*/ 134 h 134"/>
                    <a:gd name="T6" fmla="*/ 87 w 129"/>
                    <a:gd name="T7" fmla="*/ 110 h 134"/>
                    <a:gd name="T8" fmla="*/ 92 w 129"/>
                    <a:gd name="T9" fmla="*/ 9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34">
                      <a:moveTo>
                        <a:pt x="92" y="96"/>
                      </a:moveTo>
                      <a:cubicBezTo>
                        <a:pt x="97" y="87"/>
                        <a:pt x="129" y="0"/>
                        <a:pt x="83" y="18"/>
                      </a:cubicBezTo>
                      <a:cubicBezTo>
                        <a:pt x="36" y="37"/>
                        <a:pt x="0" y="134"/>
                        <a:pt x="0" y="134"/>
                      </a:cubicBezTo>
                      <a:cubicBezTo>
                        <a:pt x="0" y="134"/>
                        <a:pt x="22" y="112"/>
                        <a:pt x="87" y="110"/>
                      </a:cubicBezTo>
                      <a:cubicBezTo>
                        <a:pt x="89" y="104"/>
                        <a:pt x="91" y="99"/>
                        <a:pt x="92" y="96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15" name="Freeform 15">
                  <a:extLst>
                    <a:ext uri="{FF2B5EF4-FFF2-40B4-BE49-F238E27FC236}">
                      <a16:creationId xmlns:a16="http://schemas.microsoft.com/office/drawing/2014/main" id="{D3718FF8-0808-412E-9B8D-4C87DD10EC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360491"/>
                  <a:ext cx="157953" cy="92460"/>
                </a:xfrm>
                <a:custGeom>
                  <a:avLst/>
                  <a:gdLst>
                    <a:gd name="T0" fmla="*/ 0 w 87"/>
                    <a:gd name="T1" fmla="*/ 24 h 51"/>
                    <a:gd name="T2" fmla="*/ 0 w 87"/>
                    <a:gd name="T3" fmla="*/ 24 h 51"/>
                    <a:gd name="T4" fmla="*/ 66 w 87"/>
                    <a:gd name="T5" fmla="*/ 51 h 51"/>
                    <a:gd name="T6" fmla="*/ 68 w 87"/>
                    <a:gd name="T7" fmla="*/ 51 h 51"/>
                    <a:gd name="T8" fmla="*/ 87 w 87"/>
                    <a:gd name="T9" fmla="*/ 0 h 51"/>
                    <a:gd name="T10" fmla="*/ 0 w 87"/>
                    <a:gd name="T11" fmla="*/ 2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0" y="24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8" y="51"/>
                        <a:pt x="79" y="20"/>
                        <a:pt x="87" y="0"/>
                      </a:cubicBezTo>
                      <a:cubicBezTo>
                        <a:pt x="22" y="2"/>
                        <a:pt x="0" y="24"/>
                        <a:pt x="0" y="24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F2AEFE9A-0656-4152-AA75-6BB4F01DB1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20564" y="3194982"/>
              <a:ext cx="325742" cy="324000"/>
              <a:chOff x="7830127" y="3105413"/>
              <a:chExt cx="593725" cy="590550"/>
            </a:xfrm>
          </p:grpSpPr>
          <p:sp>
            <p:nvSpPr>
              <p:cNvPr id="192" name="Oval 91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45570AA1-FFFA-4723-98A8-AA6316966C1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30127" y="3105413"/>
                <a:ext cx="593725" cy="59055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E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94F0460F-4312-43E8-9616-E9811EB8E144}"/>
                  </a:ext>
                </a:extLst>
              </p:cNvPr>
              <p:cNvGrpSpPr/>
              <p:nvPr/>
            </p:nvGrpSpPr>
            <p:grpSpPr>
              <a:xfrm>
                <a:off x="7875086" y="3212976"/>
                <a:ext cx="505151" cy="292019"/>
                <a:chOff x="7569700" y="5112391"/>
                <a:chExt cx="611778" cy="353658"/>
              </a:xfrm>
            </p:grpSpPr>
            <p:sp>
              <p:nvSpPr>
                <p:cNvPr id="194" name="Freeform 6">
                  <a:extLst>
                    <a:ext uri="{FF2B5EF4-FFF2-40B4-BE49-F238E27FC236}">
                      <a16:creationId xmlns:a16="http://schemas.microsoft.com/office/drawing/2014/main" id="{029CD9A5-2AFD-4B89-99A5-A9DAAD29A3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9143" y="5112391"/>
                  <a:ext cx="298954" cy="63951"/>
                </a:xfrm>
                <a:custGeom>
                  <a:avLst/>
                  <a:gdLst>
                    <a:gd name="T0" fmla="*/ 72 w 164"/>
                    <a:gd name="T1" fmla="*/ 35 h 35"/>
                    <a:gd name="T2" fmla="*/ 72 w 164"/>
                    <a:gd name="T3" fmla="*/ 35 h 35"/>
                    <a:gd name="T4" fmla="*/ 164 w 164"/>
                    <a:gd name="T5" fmla="*/ 14 h 35"/>
                    <a:gd name="T6" fmla="*/ 97 w 164"/>
                    <a:gd name="T7" fmla="*/ 0 h 35"/>
                    <a:gd name="T8" fmla="*/ 0 w 164"/>
                    <a:gd name="T9" fmla="*/ 31 h 35"/>
                    <a:gd name="T10" fmla="*/ 72 w 164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35">
                      <a:moveTo>
                        <a:pt x="72" y="35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43" y="6"/>
                        <a:pt x="121" y="0"/>
                        <a:pt x="97" y="0"/>
                      </a:cubicBezTo>
                      <a:cubicBezTo>
                        <a:pt x="61" y="0"/>
                        <a:pt x="27" y="12"/>
                        <a:pt x="0" y="31"/>
                      </a:cubicBezTo>
                      <a:cubicBezTo>
                        <a:pt x="3" y="31"/>
                        <a:pt x="32" y="28"/>
                        <a:pt x="72" y="35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5" name="Freeform 7">
                  <a:extLst>
                    <a:ext uri="{FF2B5EF4-FFF2-40B4-BE49-F238E27FC236}">
                      <a16:creationId xmlns:a16="http://schemas.microsoft.com/office/drawing/2014/main" id="{398787E9-54CC-45C3-99DE-BE736EA3D9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700" y="5164014"/>
                  <a:ext cx="260429" cy="302035"/>
                </a:xfrm>
                <a:custGeom>
                  <a:avLst/>
                  <a:gdLst>
                    <a:gd name="T0" fmla="*/ 71 w 143"/>
                    <a:gd name="T1" fmla="*/ 3 h 166"/>
                    <a:gd name="T2" fmla="*/ 0 w 143"/>
                    <a:gd name="T3" fmla="*/ 128 h 166"/>
                    <a:gd name="T4" fmla="*/ 92 w 143"/>
                    <a:gd name="T5" fmla="*/ 166 h 166"/>
                    <a:gd name="T6" fmla="*/ 143 w 143"/>
                    <a:gd name="T7" fmla="*/ 7 h 166"/>
                    <a:gd name="T8" fmla="*/ 71 w 143"/>
                    <a:gd name="T9" fmla="*/ 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66">
                      <a:moveTo>
                        <a:pt x="71" y="3"/>
                      </a:moveTo>
                      <a:cubicBezTo>
                        <a:pt x="31" y="31"/>
                        <a:pt x="4" y="76"/>
                        <a:pt x="0" y="128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03" y="0"/>
                        <a:pt x="74" y="3"/>
                        <a:pt x="71" y="3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6" name="Freeform 8">
                  <a:extLst>
                    <a:ext uri="{FF2B5EF4-FFF2-40B4-BE49-F238E27FC236}">
                      <a16:creationId xmlns:a16="http://schemas.microsoft.com/office/drawing/2014/main" id="{6420CF7A-6F9E-4169-9875-50C08462C6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661" y="5176341"/>
                  <a:ext cx="360593" cy="289707"/>
                </a:xfrm>
                <a:custGeom>
                  <a:avLst/>
                  <a:gdLst>
                    <a:gd name="T0" fmla="*/ 198 w 198"/>
                    <a:gd name="T1" fmla="*/ 67 h 159"/>
                    <a:gd name="T2" fmla="*/ 51 w 198"/>
                    <a:gd name="T3" fmla="*/ 0 h 159"/>
                    <a:gd name="T4" fmla="*/ 0 w 198"/>
                    <a:gd name="T5" fmla="*/ 159 h 159"/>
                    <a:gd name="T6" fmla="*/ 161 w 198"/>
                    <a:gd name="T7" fmla="*/ 156 h 159"/>
                    <a:gd name="T8" fmla="*/ 198 w 198"/>
                    <a:gd name="T9" fmla="*/ 6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59">
                      <a:moveTo>
                        <a:pt x="198" y="67"/>
                      </a:moveTo>
                      <a:cubicBezTo>
                        <a:pt x="149" y="24"/>
                        <a:pt x="94" y="7"/>
                        <a:pt x="51" y="0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61" y="156"/>
                        <a:pt x="161" y="156"/>
                        <a:pt x="161" y="156"/>
                      </a:cubicBezTo>
                      <a:cubicBezTo>
                        <a:pt x="161" y="156"/>
                        <a:pt x="193" y="133"/>
                        <a:pt x="198" y="67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7" name="Freeform 9">
                  <a:extLst>
                    <a:ext uri="{FF2B5EF4-FFF2-40B4-BE49-F238E27FC236}">
                      <a16:creationId xmlns:a16="http://schemas.microsoft.com/office/drawing/2014/main" id="{61EF0713-07FC-4D0A-B879-42003B72AA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0128" y="5137818"/>
                  <a:ext cx="268134" cy="160263"/>
                </a:xfrm>
                <a:custGeom>
                  <a:avLst/>
                  <a:gdLst>
                    <a:gd name="T0" fmla="*/ 0 w 147"/>
                    <a:gd name="T1" fmla="*/ 21 h 88"/>
                    <a:gd name="T2" fmla="*/ 0 w 147"/>
                    <a:gd name="T3" fmla="*/ 21 h 88"/>
                    <a:gd name="T4" fmla="*/ 147 w 147"/>
                    <a:gd name="T5" fmla="*/ 88 h 88"/>
                    <a:gd name="T6" fmla="*/ 92 w 147"/>
                    <a:gd name="T7" fmla="*/ 0 h 88"/>
                    <a:gd name="T8" fmla="*/ 0 w 147"/>
                    <a:gd name="T9" fmla="*/ 2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88"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3" y="28"/>
                        <a:pt x="98" y="45"/>
                        <a:pt x="147" y="88"/>
                      </a:cubicBezTo>
                      <a:cubicBezTo>
                        <a:pt x="126" y="38"/>
                        <a:pt x="92" y="0"/>
                        <a:pt x="92" y="0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8" name="Freeform 10">
                  <a:extLst>
                    <a:ext uri="{FF2B5EF4-FFF2-40B4-BE49-F238E27FC236}">
                      <a16:creationId xmlns:a16="http://schemas.microsoft.com/office/drawing/2014/main" id="{EF295CA7-FB69-4BCE-8DA9-E1E6C0385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460" y="5298081"/>
                  <a:ext cx="97083" cy="162575"/>
                </a:xfrm>
                <a:custGeom>
                  <a:avLst/>
                  <a:gdLst>
                    <a:gd name="T0" fmla="*/ 37 w 53"/>
                    <a:gd name="T1" fmla="*/ 0 h 89"/>
                    <a:gd name="T2" fmla="*/ 0 w 53"/>
                    <a:gd name="T3" fmla="*/ 89 h 89"/>
                    <a:gd name="T4" fmla="*/ 53 w 53"/>
                    <a:gd name="T5" fmla="*/ 63 h 89"/>
                    <a:gd name="T6" fmla="*/ 53 w 53"/>
                    <a:gd name="T7" fmla="*/ 63 h 89"/>
                    <a:gd name="T8" fmla="*/ 37 w 53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89">
                      <a:moveTo>
                        <a:pt x="37" y="0"/>
                      </a:moveTo>
                      <a:cubicBezTo>
                        <a:pt x="32" y="66"/>
                        <a:pt x="0" y="89"/>
                        <a:pt x="0" y="89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2" y="43"/>
                        <a:pt x="45" y="20"/>
                        <a:pt x="37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9" name="Freeform 11">
                  <a:extLst>
                    <a:ext uri="{FF2B5EF4-FFF2-40B4-BE49-F238E27FC236}">
                      <a16:creationId xmlns:a16="http://schemas.microsoft.com/office/drawing/2014/main" id="{3D709457-F206-4C4C-B806-2535E5B630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8097" y="5137818"/>
                  <a:ext cx="101706" cy="160263"/>
                </a:xfrm>
                <a:custGeom>
                  <a:avLst/>
                  <a:gdLst>
                    <a:gd name="T0" fmla="*/ 54 w 56"/>
                    <a:gd name="T1" fmla="*/ 38 h 88"/>
                    <a:gd name="T2" fmla="*/ 0 w 56"/>
                    <a:gd name="T3" fmla="*/ 0 h 88"/>
                    <a:gd name="T4" fmla="*/ 55 w 56"/>
                    <a:gd name="T5" fmla="*/ 88 h 88"/>
                    <a:gd name="T6" fmla="*/ 54 w 56"/>
                    <a:gd name="T7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" h="88">
                      <a:moveTo>
                        <a:pt x="54" y="38"/>
                      </a:moveTo>
                      <a:cubicBezTo>
                        <a:pt x="39" y="22"/>
                        <a:pt x="21" y="9"/>
                        <a:pt x="0" y="0"/>
                      </a:cubicBezTo>
                      <a:cubicBezTo>
                        <a:pt x="0" y="0"/>
                        <a:pt x="34" y="38"/>
                        <a:pt x="55" y="88"/>
                      </a:cubicBezTo>
                      <a:cubicBezTo>
                        <a:pt x="56" y="74"/>
                        <a:pt x="56" y="57"/>
                        <a:pt x="54" y="38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0" name="Freeform 12">
                  <a:extLst>
                    <a:ext uri="{FF2B5EF4-FFF2-40B4-BE49-F238E27FC236}">
                      <a16:creationId xmlns:a16="http://schemas.microsoft.com/office/drawing/2014/main" id="{19D036B5-0124-415C-BA99-FC45E3D530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951" y="5207162"/>
                  <a:ext cx="85526" cy="180296"/>
                </a:xfrm>
                <a:custGeom>
                  <a:avLst/>
                  <a:gdLst>
                    <a:gd name="T0" fmla="*/ 47 w 47"/>
                    <a:gd name="T1" fmla="*/ 99 h 99"/>
                    <a:gd name="T2" fmla="*/ 0 w 47"/>
                    <a:gd name="T3" fmla="*/ 0 h 99"/>
                    <a:gd name="T4" fmla="*/ 1 w 47"/>
                    <a:gd name="T5" fmla="*/ 50 h 99"/>
                    <a:gd name="T6" fmla="*/ 47 w 47"/>
                    <a:gd name="T7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99">
                      <a:moveTo>
                        <a:pt x="47" y="99"/>
                      </a:moveTo>
                      <a:cubicBezTo>
                        <a:pt x="43" y="61"/>
                        <a:pt x="26" y="27"/>
                        <a:pt x="0" y="0"/>
                      </a:cubicBezTo>
                      <a:cubicBezTo>
                        <a:pt x="2" y="19"/>
                        <a:pt x="2" y="36"/>
                        <a:pt x="1" y="50"/>
                      </a:cubicBezTo>
                      <a:cubicBezTo>
                        <a:pt x="17" y="64"/>
                        <a:pt x="32" y="80"/>
                        <a:pt x="47" y="99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1" name="Freeform 13">
                  <a:extLst>
                    <a:ext uri="{FF2B5EF4-FFF2-40B4-BE49-F238E27FC236}">
                      <a16:creationId xmlns:a16="http://schemas.microsoft.com/office/drawing/2014/main" id="{F2B150EE-489C-4F06-8B93-3BE59A3013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264" y="5298081"/>
                  <a:ext cx="83214" cy="114804"/>
                </a:xfrm>
                <a:custGeom>
                  <a:avLst/>
                  <a:gdLst>
                    <a:gd name="T0" fmla="*/ 0 w 46"/>
                    <a:gd name="T1" fmla="*/ 0 h 63"/>
                    <a:gd name="T2" fmla="*/ 16 w 46"/>
                    <a:gd name="T3" fmla="*/ 63 h 63"/>
                    <a:gd name="T4" fmla="*/ 16 w 46"/>
                    <a:gd name="T5" fmla="*/ 63 h 63"/>
                    <a:gd name="T6" fmla="*/ 46 w 46"/>
                    <a:gd name="T7" fmla="*/ 49 h 63"/>
                    <a:gd name="T8" fmla="*/ 0 w 46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63">
                      <a:moveTo>
                        <a:pt x="0" y="0"/>
                      </a:moveTo>
                      <a:cubicBezTo>
                        <a:pt x="8" y="20"/>
                        <a:pt x="15" y="43"/>
                        <a:pt x="16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31" y="30"/>
                        <a:pt x="16" y="14"/>
                        <a:pt x="0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2" name="Freeform 14">
                  <a:extLst>
                    <a:ext uri="{FF2B5EF4-FFF2-40B4-BE49-F238E27FC236}">
                      <a16:creationId xmlns:a16="http://schemas.microsoft.com/office/drawing/2014/main" id="{4DB0944A-7789-4F70-ADA9-25B0813C45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160162"/>
                  <a:ext cx="235003" cy="244248"/>
                </a:xfrm>
                <a:custGeom>
                  <a:avLst/>
                  <a:gdLst>
                    <a:gd name="T0" fmla="*/ 92 w 129"/>
                    <a:gd name="T1" fmla="*/ 96 h 134"/>
                    <a:gd name="T2" fmla="*/ 83 w 129"/>
                    <a:gd name="T3" fmla="*/ 18 h 134"/>
                    <a:gd name="T4" fmla="*/ 0 w 129"/>
                    <a:gd name="T5" fmla="*/ 134 h 134"/>
                    <a:gd name="T6" fmla="*/ 87 w 129"/>
                    <a:gd name="T7" fmla="*/ 110 h 134"/>
                    <a:gd name="T8" fmla="*/ 92 w 129"/>
                    <a:gd name="T9" fmla="*/ 9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34">
                      <a:moveTo>
                        <a:pt x="92" y="96"/>
                      </a:moveTo>
                      <a:cubicBezTo>
                        <a:pt x="97" y="87"/>
                        <a:pt x="129" y="0"/>
                        <a:pt x="83" y="18"/>
                      </a:cubicBezTo>
                      <a:cubicBezTo>
                        <a:pt x="36" y="37"/>
                        <a:pt x="0" y="134"/>
                        <a:pt x="0" y="134"/>
                      </a:cubicBezTo>
                      <a:cubicBezTo>
                        <a:pt x="0" y="134"/>
                        <a:pt x="22" y="112"/>
                        <a:pt x="87" y="110"/>
                      </a:cubicBezTo>
                      <a:cubicBezTo>
                        <a:pt x="89" y="104"/>
                        <a:pt x="91" y="99"/>
                        <a:pt x="92" y="96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203" name="Freeform 15">
                  <a:extLst>
                    <a:ext uri="{FF2B5EF4-FFF2-40B4-BE49-F238E27FC236}">
                      <a16:creationId xmlns:a16="http://schemas.microsoft.com/office/drawing/2014/main" id="{1AD8611B-72EF-4D01-9DFB-E029C5B49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360491"/>
                  <a:ext cx="157953" cy="92460"/>
                </a:xfrm>
                <a:custGeom>
                  <a:avLst/>
                  <a:gdLst>
                    <a:gd name="T0" fmla="*/ 0 w 87"/>
                    <a:gd name="T1" fmla="*/ 24 h 51"/>
                    <a:gd name="T2" fmla="*/ 0 w 87"/>
                    <a:gd name="T3" fmla="*/ 24 h 51"/>
                    <a:gd name="T4" fmla="*/ 66 w 87"/>
                    <a:gd name="T5" fmla="*/ 51 h 51"/>
                    <a:gd name="T6" fmla="*/ 68 w 87"/>
                    <a:gd name="T7" fmla="*/ 51 h 51"/>
                    <a:gd name="T8" fmla="*/ 87 w 87"/>
                    <a:gd name="T9" fmla="*/ 0 h 51"/>
                    <a:gd name="T10" fmla="*/ 0 w 87"/>
                    <a:gd name="T11" fmla="*/ 2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0" y="24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8" y="51"/>
                        <a:pt x="79" y="20"/>
                        <a:pt x="87" y="0"/>
                      </a:cubicBezTo>
                      <a:cubicBezTo>
                        <a:pt x="22" y="2"/>
                        <a:pt x="0" y="24"/>
                        <a:pt x="0" y="24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661AE893-3F09-49FE-A5D2-75C10C3D24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95438" y="3808070"/>
              <a:ext cx="325742" cy="324000"/>
              <a:chOff x="7830127" y="3105413"/>
              <a:chExt cx="593725" cy="590550"/>
            </a:xfrm>
          </p:grpSpPr>
          <p:sp>
            <p:nvSpPr>
              <p:cNvPr id="180" name="Oval 91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B246E580-012C-4E9A-AC7A-429D434AF11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30127" y="3105413"/>
                <a:ext cx="593725" cy="59055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FFE6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7DB71AE3-EFC7-48B6-AF47-26434EFB4BE8}"/>
                  </a:ext>
                </a:extLst>
              </p:cNvPr>
              <p:cNvGrpSpPr/>
              <p:nvPr/>
            </p:nvGrpSpPr>
            <p:grpSpPr>
              <a:xfrm>
                <a:off x="7875086" y="3212976"/>
                <a:ext cx="505151" cy="292019"/>
                <a:chOff x="7569700" y="5112391"/>
                <a:chExt cx="611778" cy="353658"/>
              </a:xfrm>
            </p:grpSpPr>
            <p:sp>
              <p:nvSpPr>
                <p:cNvPr id="182" name="Freeform 6">
                  <a:extLst>
                    <a:ext uri="{FF2B5EF4-FFF2-40B4-BE49-F238E27FC236}">
                      <a16:creationId xmlns:a16="http://schemas.microsoft.com/office/drawing/2014/main" id="{6C756391-72F1-4D54-98CA-5DC381026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9143" y="5112391"/>
                  <a:ext cx="298954" cy="63951"/>
                </a:xfrm>
                <a:custGeom>
                  <a:avLst/>
                  <a:gdLst>
                    <a:gd name="T0" fmla="*/ 72 w 164"/>
                    <a:gd name="T1" fmla="*/ 35 h 35"/>
                    <a:gd name="T2" fmla="*/ 72 w 164"/>
                    <a:gd name="T3" fmla="*/ 35 h 35"/>
                    <a:gd name="T4" fmla="*/ 164 w 164"/>
                    <a:gd name="T5" fmla="*/ 14 h 35"/>
                    <a:gd name="T6" fmla="*/ 97 w 164"/>
                    <a:gd name="T7" fmla="*/ 0 h 35"/>
                    <a:gd name="T8" fmla="*/ 0 w 164"/>
                    <a:gd name="T9" fmla="*/ 31 h 35"/>
                    <a:gd name="T10" fmla="*/ 72 w 164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35">
                      <a:moveTo>
                        <a:pt x="72" y="35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43" y="6"/>
                        <a:pt x="121" y="0"/>
                        <a:pt x="97" y="0"/>
                      </a:cubicBezTo>
                      <a:cubicBezTo>
                        <a:pt x="61" y="0"/>
                        <a:pt x="27" y="12"/>
                        <a:pt x="0" y="31"/>
                      </a:cubicBezTo>
                      <a:cubicBezTo>
                        <a:pt x="3" y="31"/>
                        <a:pt x="32" y="28"/>
                        <a:pt x="72" y="35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3" name="Freeform 7">
                  <a:extLst>
                    <a:ext uri="{FF2B5EF4-FFF2-40B4-BE49-F238E27FC236}">
                      <a16:creationId xmlns:a16="http://schemas.microsoft.com/office/drawing/2014/main" id="{0F630209-4D4C-4BE3-8CEB-269EC9E733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700" y="5164014"/>
                  <a:ext cx="260429" cy="302035"/>
                </a:xfrm>
                <a:custGeom>
                  <a:avLst/>
                  <a:gdLst>
                    <a:gd name="T0" fmla="*/ 71 w 143"/>
                    <a:gd name="T1" fmla="*/ 3 h 166"/>
                    <a:gd name="T2" fmla="*/ 0 w 143"/>
                    <a:gd name="T3" fmla="*/ 128 h 166"/>
                    <a:gd name="T4" fmla="*/ 92 w 143"/>
                    <a:gd name="T5" fmla="*/ 166 h 166"/>
                    <a:gd name="T6" fmla="*/ 143 w 143"/>
                    <a:gd name="T7" fmla="*/ 7 h 166"/>
                    <a:gd name="T8" fmla="*/ 71 w 143"/>
                    <a:gd name="T9" fmla="*/ 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66">
                      <a:moveTo>
                        <a:pt x="71" y="3"/>
                      </a:moveTo>
                      <a:cubicBezTo>
                        <a:pt x="31" y="31"/>
                        <a:pt x="4" y="76"/>
                        <a:pt x="0" y="128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03" y="0"/>
                        <a:pt x="74" y="3"/>
                        <a:pt x="71" y="3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4" name="Freeform 8">
                  <a:extLst>
                    <a:ext uri="{FF2B5EF4-FFF2-40B4-BE49-F238E27FC236}">
                      <a16:creationId xmlns:a16="http://schemas.microsoft.com/office/drawing/2014/main" id="{AB21E4A3-8A39-463E-8288-A0899D7DA9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661" y="5176341"/>
                  <a:ext cx="360593" cy="289707"/>
                </a:xfrm>
                <a:custGeom>
                  <a:avLst/>
                  <a:gdLst>
                    <a:gd name="T0" fmla="*/ 198 w 198"/>
                    <a:gd name="T1" fmla="*/ 67 h 159"/>
                    <a:gd name="T2" fmla="*/ 51 w 198"/>
                    <a:gd name="T3" fmla="*/ 0 h 159"/>
                    <a:gd name="T4" fmla="*/ 0 w 198"/>
                    <a:gd name="T5" fmla="*/ 159 h 159"/>
                    <a:gd name="T6" fmla="*/ 161 w 198"/>
                    <a:gd name="T7" fmla="*/ 156 h 159"/>
                    <a:gd name="T8" fmla="*/ 198 w 198"/>
                    <a:gd name="T9" fmla="*/ 6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59">
                      <a:moveTo>
                        <a:pt x="198" y="67"/>
                      </a:moveTo>
                      <a:cubicBezTo>
                        <a:pt x="149" y="24"/>
                        <a:pt x="94" y="7"/>
                        <a:pt x="51" y="0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61" y="156"/>
                        <a:pt x="161" y="156"/>
                        <a:pt x="161" y="156"/>
                      </a:cubicBezTo>
                      <a:cubicBezTo>
                        <a:pt x="161" y="156"/>
                        <a:pt x="193" y="133"/>
                        <a:pt x="198" y="67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5" name="Freeform 9">
                  <a:extLst>
                    <a:ext uri="{FF2B5EF4-FFF2-40B4-BE49-F238E27FC236}">
                      <a16:creationId xmlns:a16="http://schemas.microsoft.com/office/drawing/2014/main" id="{456AC265-783C-495B-9F90-E4F9622E8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0128" y="5137818"/>
                  <a:ext cx="268134" cy="160263"/>
                </a:xfrm>
                <a:custGeom>
                  <a:avLst/>
                  <a:gdLst>
                    <a:gd name="T0" fmla="*/ 0 w 147"/>
                    <a:gd name="T1" fmla="*/ 21 h 88"/>
                    <a:gd name="T2" fmla="*/ 0 w 147"/>
                    <a:gd name="T3" fmla="*/ 21 h 88"/>
                    <a:gd name="T4" fmla="*/ 147 w 147"/>
                    <a:gd name="T5" fmla="*/ 88 h 88"/>
                    <a:gd name="T6" fmla="*/ 92 w 147"/>
                    <a:gd name="T7" fmla="*/ 0 h 88"/>
                    <a:gd name="T8" fmla="*/ 0 w 147"/>
                    <a:gd name="T9" fmla="*/ 2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88"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3" y="28"/>
                        <a:pt x="98" y="45"/>
                        <a:pt x="147" y="88"/>
                      </a:cubicBezTo>
                      <a:cubicBezTo>
                        <a:pt x="126" y="38"/>
                        <a:pt x="92" y="0"/>
                        <a:pt x="92" y="0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6" name="Freeform 10">
                  <a:extLst>
                    <a:ext uri="{FF2B5EF4-FFF2-40B4-BE49-F238E27FC236}">
                      <a16:creationId xmlns:a16="http://schemas.microsoft.com/office/drawing/2014/main" id="{D9AF1B0D-93BA-4E28-8F59-E75FED5C07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460" y="5298081"/>
                  <a:ext cx="97083" cy="162575"/>
                </a:xfrm>
                <a:custGeom>
                  <a:avLst/>
                  <a:gdLst>
                    <a:gd name="T0" fmla="*/ 37 w 53"/>
                    <a:gd name="T1" fmla="*/ 0 h 89"/>
                    <a:gd name="T2" fmla="*/ 0 w 53"/>
                    <a:gd name="T3" fmla="*/ 89 h 89"/>
                    <a:gd name="T4" fmla="*/ 53 w 53"/>
                    <a:gd name="T5" fmla="*/ 63 h 89"/>
                    <a:gd name="T6" fmla="*/ 53 w 53"/>
                    <a:gd name="T7" fmla="*/ 63 h 89"/>
                    <a:gd name="T8" fmla="*/ 37 w 53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89">
                      <a:moveTo>
                        <a:pt x="37" y="0"/>
                      </a:moveTo>
                      <a:cubicBezTo>
                        <a:pt x="32" y="66"/>
                        <a:pt x="0" y="89"/>
                        <a:pt x="0" y="89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2" y="43"/>
                        <a:pt x="45" y="20"/>
                        <a:pt x="37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7" name="Freeform 11">
                  <a:extLst>
                    <a:ext uri="{FF2B5EF4-FFF2-40B4-BE49-F238E27FC236}">
                      <a16:creationId xmlns:a16="http://schemas.microsoft.com/office/drawing/2014/main" id="{2DC2EA0E-79D0-444B-A7F0-183F7E14C1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8097" y="5137818"/>
                  <a:ext cx="101706" cy="160263"/>
                </a:xfrm>
                <a:custGeom>
                  <a:avLst/>
                  <a:gdLst>
                    <a:gd name="T0" fmla="*/ 54 w 56"/>
                    <a:gd name="T1" fmla="*/ 38 h 88"/>
                    <a:gd name="T2" fmla="*/ 0 w 56"/>
                    <a:gd name="T3" fmla="*/ 0 h 88"/>
                    <a:gd name="T4" fmla="*/ 55 w 56"/>
                    <a:gd name="T5" fmla="*/ 88 h 88"/>
                    <a:gd name="T6" fmla="*/ 54 w 56"/>
                    <a:gd name="T7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" h="88">
                      <a:moveTo>
                        <a:pt x="54" y="38"/>
                      </a:moveTo>
                      <a:cubicBezTo>
                        <a:pt x="39" y="22"/>
                        <a:pt x="21" y="9"/>
                        <a:pt x="0" y="0"/>
                      </a:cubicBezTo>
                      <a:cubicBezTo>
                        <a:pt x="0" y="0"/>
                        <a:pt x="34" y="38"/>
                        <a:pt x="55" y="88"/>
                      </a:cubicBezTo>
                      <a:cubicBezTo>
                        <a:pt x="56" y="74"/>
                        <a:pt x="56" y="57"/>
                        <a:pt x="54" y="38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8" name="Freeform 12">
                  <a:extLst>
                    <a:ext uri="{FF2B5EF4-FFF2-40B4-BE49-F238E27FC236}">
                      <a16:creationId xmlns:a16="http://schemas.microsoft.com/office/drawing/2014/main" id="{47432A3B-C076-4421-BD5D-786F185315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951" y="5207162"/>
                  <a:ext cx="85526" cy="180296"/>
                </a:xfrm>
                <a:custGeom>
                  <a:avLst/>
                  <a:gdLst>
                    <a:gd name="T0" fmla="*/ 47 w 47"/>
                    <a:gd name="T1" fmla="*/ 99 h 99"/>
                    <a:gd name="T2" fmla="*/ 0 w 47"/>
                    <a:gd name="T3" fmla="*/ 0 h 99"/>
                    <a:gd name="T4" fmla="*/ 1 w 47"/>
                    <a:gd name="T5" fmla="*/ 50 h 99"/>
                    <a:gd name="T6" fmla="*/ 47 w 47"/>
                    <a:gd name="T7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99">
                      <a:moveTo>
                        <a:pt x="47" y="99"/>
                      </a:moveTo>
                      <a:cubicBezTo>
                        <a:pt x="43" y="61"/>
                        <a:pt x="26" y="27"/>
                        <a:pt x="0" y="0"/>
                      </a:cubicBezTo>
                      <a:cubicBezTo>
                        <a:pt x="2" y="19"/>
                        <a:pt x="2" y="36"/>
                        <a:pt x="1" y="50"/>
                      </a:cubicBezTo>
                      <a:cubicBezTo>
                        <a:pt x="17" y="64"/>
                        <a:pt x="32" y="80"/>
                        <a:pt x="47" y="99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89" name="Freeform 13">
                  <a:extLst>
                    <a:ext uri="{FF2B5EF4-FFF2-40B4-BE49-F238E27FC236}">
                      <a16:creationId xmlns:a16="http://schemas.microsoft.com/office/drawing/2014/main" id="{BEAC7415-1727-4CE7-B795-D214808100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264" y="5298081"/>
                  <a:ext cx="83214" cy="114804"/>
                </a:xfrm>
                <a:custGeom>
                  <a:avLst/>
                  <a:gdLst>
                    <a:gd name="T0" fmla="*/ 0 w 46"/>
                    <a:gd name="T1" fmla="*/ 0 h 63"/>
                    <a:gd name="T2" fmla="*/ 16 w 46"/>
                    <a:gd name="T3" fmla="*/ 63 h 63"/>
                    <a:gd name="T4" fmla="*/ 16 w 46"/>
                    <a:gd name="T5" fmla="*/ 63 h 63"/>
                    <a:gd name="T6" fmla="*/ 46 w 46"/>
                    <a:gd name="T7" fmla="*/ 49 h 63"/>
                    <a:gd name="T8" fmla="*/ 0 w 46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63">
                      <a:moveTo>
                        <a:pt x="0" y="0"/>
                      </a:moveTo>
                      <a:cubicBezTo>
                        <a:pt x="8" y="20"/>
                        <a:pt x="15" y="43"/>
                        <a:pt x="16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31" y="30"/>
                        <a:pt x="16" y="14"/>
                        <a:pt x="0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0" name="Freeform 14">
                  <a:extLst>
                    <a:ext uri="{FF2B5EF4-FFF2-40B4-BE49-F238E27FC236}">
                      <a16:creationId xmlns:a16="http://schemas.microsoft.com/office/drawing/2014/main" id="{3718B4B2-B0C7-43D8-90F8-D6BDBB055B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160162"/>
                  <a:ext cx="235003" cy="244248"/>
                </a:xfrm>
                <a:custGeom>
                  <a:avLst/>
                  <a:gdLst>
                    <a:gd name="T0" fmla="*/ 92 w 129"/>
                    <a:gd name="T1" fmla="*/ 96 h 134"/>
                    <a:gd name="T2" fmla="*/ 83 w 129"/>
                    <a:gd name="T3" fmla="*/ 18 h 134"/>
                    <a:gd name="T4" fmla="*/ 0 w 129"/>
                    <a:gd name="T5" fmla="*/ 134 h 134"/>
                    <a:gd name="T6" fmla="*/ 87 w 129"/>
                    <a:gd name="T7" fmla="*/ 110 h 134"/>
                    <a:gd name="T8" fmla="*/ 92 w 129"/>
                    <a:gd name="T9" fmla="*/ 9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34">
                      <a:moveTo>
                        <a:pt x="92" y="96"/>
                      </a:moveTo>
                      <a:cubicBezTo>
                        <a:pt x="97" y="87"/>
                        <a:pt x="129" y="0"/>
                        <a:pt x="83" y="18"/>
                      </a:cubicBezTo>
                      <a:cubicBezTo>
                        <a:pt x="36" y="37"/>
                        <a:pt x="0" y="134"/>
                        <a:pt x="0" y="134"/>
                      </a:cubicBezTo>
                      <a:cubicBezTo>
                        <a:pt x="0" y="134"/>
                        <a:pt x="22" y="112"/>
                        <a:pt x="87" y="110"/>
                      </a:cubicBezTo>
                      <a:cubicBezTo>
                        <a:pt x="89" y="104"/>
                        <a:pt x="91" y="99"/>
                        <a:pt x="92" y="96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91" name="Freeform 15">
                  <a:extLst>
                    <a:ext uri="{FF2B5EF4-FFF2-40B4-BE49-F238E27FC236}">
                      <a16:creationId xmlns:a16="http://schemas.microsoft.com/office/drawing/2014/main" id="{4AD72AAB-8F65-4E34-9CA3-58470DF770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360491"/>
                  <a:ext cx="157953" cy="92460"/>
                </a:xfrm>
                <a:custGeom>
                  <a:avLst/>
                  <a:gdLst>
                    <a:gd name="T0" fmla="*/ 0 w 87"/>
                    <a:gd name="T1" fmla="*/ 24 h 51"/>
                    <a:gd name="T2" fmla="*/ 0 w 87"/>
                    <a:gd name="T3" fmla="*/ 24 h 51"/>
                    <a:gd name="T4" fmla="*/ 66 w 87"/>
                    <a:gd name="T5" fmla="*/ 51 h 51"/>
                    <a:gd name="T6" fmla="*/ 68 w 87"/>
                    <a:gd name="T7" fmla="*/ 51 h 51"/>
                    <a:gd name="T8" fmla="*/ 87 w 87"/>
                    <a:gd name="T9" fmla="*/ 0 h 51"/>
                    <a:gd name="T10" fmla="*/ 0 w 87"/>
                    <a:gd name="T11" fmla="*/ 2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0" y="24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8" y="51"/>
                        <a:pt x="79" y="20"/>
                        <a:pt x="87" y="0"/>
                      </a:cubicBezTo>
                      <a:cubicBezTo>
                        <a:pt x="22" y="2"/>
                        <a:pt x="0" y="24"/>
                        <a:pt x="0" y="24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47A9199C-D4B8-4FF4-B6C4-55B991F4D38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418059" y="4443413"/>
              <a:ext cx="325742" cy="324000"/>
              <a:chOff x="7830127" y="3105413"/>
              <a:chExt cx="593725" cy="590550"/>
            </a:xfrm>
          </p:grpSpPr>
          <p:sp>
            <p:nvSpPr>
              <p:cNvPr id="168" name="Oval 91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7DBBF3D6-3D6D-47FE-AE90-777239A11BA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30127" y="3105413"/>
                <a:ext cx="593725" cy="59055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69" name="Group 168">
                <a:extLst>
                  <a:ext uri="{FF2B5EF4-FFF2-40B4-BE49-F238E27FC236}">
                    <a16:creationId xmlns:a16="http://schemas.microsoft.com/office/drawing/2014/main" id="{6D3425F6-78AD-4C7C-AF07-CD5BE278E944}"/>
                  </a:ext>
                </a:extLst>
              </p:cNvPr>
              <p:cNvGrpSpPr/>
              <p:nvPr/>
            </p:nvGrpSpPr>
            <p:grpSpPr>
              <a:xfrm>
                <a:off x="7875086" y="3212976"/>
                <a:ext cx="505151" cy="292019"/>
                <a:chOff x="7569700" y="5112391"/>
                <a:chExt cx="611778" cy="353658"/>
              </a:xfrm>
            </p:grpSpPr>
            <p:sp>
              <p:nvSpPr>
                <p:cNvPr id="170" name="Freeform 6">
                  <a:extLst>
                    <a:ext uri="{FF2B5EF4-FFF2-40B4-BE49-F238E27FC236}">
                      <a16:creationId xmlns:a16="http://schemas.microsoft.com/office/drawing/2014/main" id="{DEE6DE56-5D67-4674-A36E-381E36650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9143" y="5112391"/>
                  <a:ext cx="298954" cy="63951"/>
                </a:xfrm>
                <a:custGeom>
                  <a:avLst/>
                  <a:gdLst>
                    <a:gd name="T0" fmla="*/ 72 w 164"/>
                    <a:gd name="T1" fmla="*/ 35 h 35"/>
                    <a:gd name="T2" fmla="*/ 72 w 164"/>
                    <a:gd name="T3" fmla="*/ 35 h 35"/>
                    <a:gd name="T4" fmla="*/ 164 w 164"/>
                    <a:gd name="T5" fmla="*/ 14 h 35"/>
                    <a:gd name="T6" fmla="*/ 97 w 164"/>
                    <a:gd name="T7" fmla="*/ 0 h 35"/>
                    <a:gd name="T8" fmla="*/ 0 w 164"/>
                    <a:gd name="T9" fmla="*/ 31 h 35"/>
                    <a:gd name="T10" fmla="*/ 72 w 164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35">
                      <a:moveTo>
                        <a:pt x="72" y="35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43" y="6"/>
                        <a:pt x="121" y="0"/>
                        <a:pt x="97" y="0"/>
                      </a:cubicBezTo>
                      <a:cubicBezTo>
                        <a:pt x="61" y="0"/>
                        <a:pt x="27" y="12"/>
                        <a:pt x="0" y="31"/>
                      </a:cubicBezTo>
                      <a:cubicBezTo>
                        <a:pt x="3" y="31"/>
                        <a:pt x="32" y="28"/>
                        <a:pt x="72" y="35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1" name="Freeform 7">
                  <a:extLst>
                    <a:ext uri="{FF2B5EF4-FFF2-40B4-BE49-F238E27FC236}">
                      <a16:creationId xmlns:a16="http://schemas.microsoft.com/office/drawing/2014/main" id="{113C294C-5F89-47BF-A8BF-1CA6D5AFBF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700" y="5164014"/>
                  <a:ext cx="260429" cy="302035"/>
                </a:xfrm>
                <a:custGeom>
                  <a:avLst/>
                  <a:gdLst>
                    <a:gd name="T0" fmla="*/ 71 w 143"/>
                    <a:gd name="T1" fmla="*/ 3 h 166"/>
                    <a:gd name="T2" fmla="*/ 0 w 143"/>
                    <a:gd name="T3" fmla="*/ 128 h 166"/>
                    <a:gd name="T4" fmla="*/ 92 w 143"/>
                    <a:gd name="T5" fmla="*/ 166 h 166"/>
                    <a:gd name="T6" fmla="*/ 143 w 143"/>
                    <a:gd name="T7" fmla="*/ 7 h 166"/>
                    <a:gd name="T8" fmla="*/ 71 w 143"/>
                    <a:gd name="T9" fmla="*/ 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66">
                      <a:moveTo>
                        <a:pt x="71" y="3"/>
                      </a:moveTo>
                      <a:cubicBezTo>
                        <a:pt x="31" y="31"/>
                        <a:pt x="4" y="76"/>
                        <a:pt x="0" y="128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03" y="0"/>
                        <a:pt x="74" y="3"/>
                        <a:pt x="71" y="3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2" name="Freeform 8">
                  <a:extLst>
                    <a:ext uri="{FF2B5EF4-FFF2-40B4-BE49-F238E27FC236}">
                      <a16:creationId xmlns:a16="http://schemas.microsoft.com/office/drawing/2014/main" id="{7FEBCE57-0753-43E1-ADCD-4745AF7CCF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661" y="5176341"/>
                  <a:ext cx="360593" cy="289707"/>
                </a:xfrm>
                <a:custGeom>
                  <a:avLst/>
                  <a:gdLst>
                    <a:gd name="T0" fmla="*/ 198 w 198"/>
                    <a:gd name="T1" fmla="*/ 67 h 159"/>
                    <a:gd name="T2" fmla="*/ 51 w 198"/>
                    <a:gd name="T3" fmla="*/ 0 h 159"/>
                    <a:gd name="T4" fmla="*/ 0 w 198"/>
                    <a:gd name="T5" fmla="*/ 159 h 159"/>
                    <a:gd name="T6" fmla="*/ 161 w 198"/>
                    <a:gd name="T7" fmla="*/ 156 h 159"/>
                    <a:gd name="T8" fmla="*/ 198 w 198"/>
                    <a:gd name="T9" fmla="*/ 6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59">
                      <a:moveTo>
                        <a:pt x="198" y="67"/>
                      </a:moveTo>
                      <a:cubicBezTo>
                        <a:pt x="149" y="24"/>
                        <a:pt x="94" y="7"/>
                        <a:pt x="51" y="0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61" y="156"/>
                        <a:pt x="161" y="156"/>
                        <a:pt x="161" y="156"/>
                      </a:cubicBezTo>
                      <a:cubicBezTo>
                        <a:pt x="161" y="156"/>
                        <a:pt x="193" y="133"/>
                        <a:pt x="198" y="67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3" name="Freeform 9">
                  <a:extLst>
                    <a:ext uri="{FF2B5EF4-FFF2-40B4-BE49-F238E27FC236}">
                      <a16:creationId xmlns:a16="http://schemas.microsoft.com/office/drawing/2014/main" id="{4A883E86-85BB-4A10-A472-0D85C871B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0128" y="5137818"/>
                  <a:ext cx="268134" cy="160263"/>
                </a:xfrm>
                <a:custGeom>
                  <a:avLst/>
                  <a:gdLst>
                    <a:gd name="T0" fmla="*/ 0 w 147"/>
                    <a:gd name="T1" fmla="*/ 21 h 88"/>
                    <a:gd name="T2" fmla="*/ 0 w 147"/>
                    <a:gd name="T3" fmla="*/ 21 h 88"/>
                    <a:gd name="T4" fmla="*/ 147 w 147"/>
                    <a:gd name="T5" fmla="*/ 88 h 88"/>
                    <a:gd name="T6" fmla="*/ 92 w 147"/>
                    <a:gd name="T7" fmla="*/ 0 h 88"/>
                    <a:gd name="T8" fmla="*/ 0 w 147"/>
                    <a:gd name="T9" fmla="*/ 2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88"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3" y="28"/>
                        <a:pt x="98" y="45"/>
                        <a:pt x="147" y="88"/>
                      </a:cubicBezTo>
                      <a:cubicBezTo>
                        <a:pt x="126" y="38"/>
                        <a:pt x="92" y="0"/>
                        <a:pt x="92" y="0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4" name="Freeform 10">
                  <a:extLst>
                    <a:ext uri="{FF2B5EF4-FFF2-40B4-BE49-F238E27FC236}">
                      <a16:creationId xmlns:a16="http://schemas.microsoft.com/office/drawing/2014/main" id="{74BD8CDC-603B-4054-A00F-13B0CDAA19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460" y="5298081"/>
                  <a:ext cx="97083" cy="162575"/>
                </a:xfrm>
                <a:custGeom>
                  <a:avLst/>
                  <a:gdLst>
                    <a:gd name="T0" fmla="*/ 37 w 53"/>
                    <a:gd name="T1" fmla="*/ 0 h 89"/>
                    <a:gd name="T2" fmla="*/ 0 w 53"/>
                    <a:gd name="T3" fmla="*/ 89 h 89"/>
                    <a:gd name="T4" fmla="*/ 53 w 53"/>
                    <a:gd name="T5" fmla="*/ 63 h 89"/>
                    <a:gd name="T6" fmla="*/ 53 w 53"/>
                    <a:gd name="T7" fmla="*/ 63 h 89"/>
                    <a:gd name="T8" fmla="*/ 37 w 53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89">
                      <a:moveTo>
                        <a:pt x="37" y="0"/>
                      </a:moveTo>
                      <a:cubicBezTo>
                        <a:pt x="32" y="66"/>
                        <a:pt x="0" y="89"/>
                        <a:pt x="0" y="89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2" y="43"/>
                        <a:pt x="45" y="20"/>
                        <a:pt x="37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5" name="Freeform 11">
                  <a:extLst>
                    <a:ext uri="{FF2B5EF4-FFF2-40B4-BE49-F238E27FC236}">
                      <a16:creationId xmlns:a16="http://schemas.microsoft.com/office/drawing/2014/main" id="{E5E28D56-FA48-4EFE-AF83-4810B5FCDF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8097" y="5137818"/>
                  <a:ext cx="101706" cy="160263"/>
                </a:xfrm>
                <a:custGeom>
                  <a:avLst/>
                  <a:gdLst>
                    <a:gd name="T0" fmla="*/ 54 w 56"/>
                    <a:gd name="T1" fmla="*/ 38 h 88"/>
                    <a:gd name="T2" fmla="*/ 0 w 56"/>
                    <a:gd name="T3" fmla="*/ 0 h 88"/>
                    <a:gd name="T4" fmla="*/ 55 w 56"/>
                    <a:gd name="T5" fmla="*/ 88 h 88"/>
                    <a:gd name="T6" fmla="*/ 54 w 56"/>
                    <a:gd name="T7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" h="88">
                      <a:moveTo>
                        <a:pt x="54" y="38"/>
                      </a:moveTo>
                      <a:cubicBezTo>
                        <a:pt x="39" y="22"/>
                        <a:pt x="21" y="9"/>
                        <a:pt x="0" y="0"/>
                      </a:cubicBezTo>
                      <a:cubicBezTo>
                        <a:pt x="0" y="0"/>
                        <a:pt x="34" y="38"/>
                        <a:pt x="55" y="88"/>
                      </a:cubicBezTo>
                      <a:cubicBezTo>
                        <a:pt x="56" y="74"/>
                        <a:pt x="56" y="57"/>
                        <a:pt x="54" y="38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C8BC0883-5CC3-454B-AA47-867BFD2818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951" y="5207162"/>
                  <a:ext cx="85526" cy="180296"/>
                </a:xfrm>
                <a:custGeom>
                  <a:avLst/>
                  <a:gdLst>
                    <a:gd name="T0" fmla="*/ 47 w 47"/>
                    <a:gd name="T1" fmla="*/ 99 h 99"/>
                    <a:gd name="T2" fmla="*/ 0 w 47"/>
                    <a:gd name="T3" fmla="*/ 0 h 99"/>
                    <a:gd name="T4" fmla="*/ 1 w 47"/>
                    <a:gd name="T5" fmla="*/ 50 h 99"/>
                    <a:gd name="T6" fmla="*/ 47 w 47"/>
                    <a:gd name="T7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99">
                      <a:moveTo>
                        <a:pt x="47" y="99"/>
                      </a:moveTo>
                      <a:cubicBezTo>
                        <a:pt x="43" y="61"/>
                        <a:pt x="26" y="27"/>
                        <a:pt x="0" y="0"/>
                      </a:cubicBezTo>
                      <a:cubicBezTo>
                        <a:pt x="2" y="19"/>
                        <a:pt x="2" y="36"/>
                        <a:pt x="1" y="50"/>
                      </a:cubicBezTo>
                      <a:cubicBezTo>
                        <a:pt x="17" y="64"/>
                        <a:pt x="32" y="80"/>
                        <a:pt x="47" y="99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BE7629FF-217B-44E3-BEED-13D1E35D4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264" y="5298081"/>
                  <a:ext cx="83214" cy="114804"/>
                </a:xfrm>
                <a:custGeom>
                  <a:avLst/>
                  <a:gdLst>
                    <a:gd name="T0" fmla="*/ 0 w 46"/>
                    <a:gd name="T1" fmla="*/ 0 h 63"/>
                    <a:gd name="T2" fmla="*/ 16 w 46"/>
                    <a:gd name="T3" fmla="*/ 63 h 63"/>
                    <a:gd name="T4" fmla="*/ 16 w 46"/>
                    <a:gd name="T5" fmla="*/ 63 h 63"/>
                    <a:gd name="T6" fmla="*/ 46 w 46"/>
                    <a:gd name="T7" fmla="*/ 49 h 63"/>
                    <a:gd name="T8" fmla="*/ 0 w 46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63">
                      <a:moveTo>
                        <a:pt x="0" y="0"/>
                      </a:moveTo>
                      <a:cubicBezTo>
                        <a:pt x="8" y="20"/>
                        <a:pt x="15" y="43"/>
                        <a:pt x="16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31" y="30"/>
                        <a:pt x="16" y="14"/>
                        <a:pt x="0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8" name="Freeform 14">
                  <a:extLst>
                    <a:ext uri="{FF2B5EF4-FFF2-40B4-BE49-F238E27FC236}">
                      <a16:creationId xmlns:a16="http://schemas.microsoft.com/office/drawing/2014/main" id="{3FA57E50-1562-4D07-A78E-8C390F0CF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160162"/>
                  <a:ext cx="235003" cy="244248"/>
                </a:xfrm>
                <a:custGeom>
                  <a:avLst/>
                  <a:gdLst>
                    <a:gd name="T0" fmla="*/ 92 w 129"/>
                    <a:gd name="T1" fmla="*/ 96 h 134"/>
                    <a:gd name="T2" fmla="*/ 83 w 129"/>
                    <a:gd name="T3" fmla="*/ 18 h 134"/>
                    <a:gd name="T4" fmla="*/ 0 w 129"/>
                    <a:gd name="T5" fmla="*/ 134 h 134"/>
                    <a:gd name="T6" fmla="*/ 87 w 129"/>
                    <a:gd name="T7" fmla="*/ 110 h 134"/>
                    <a:gd name="T8" fmla="*/ 92 w 129"/>
                    <a:gd name="T9" fmla="*/ 9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34">
                      <a:moveTo>
                        <a:pt x="92" y="96"/>
                      </a:moveTo>
                      <a:cubicBezTo>
                        <a:pt x="97" y="87"/>
                        <a:pt x="129" y="0"/>
                        <a:pt x="83" y="18"/>
                      </a:cubicBezTo>
                      <a:cubicBezTo>
                        <a:pt x="36" y="37"/>
                        <a:pt x="0" y="134"/>
                        <a:pt x="0" y="134"/>
                      </a:cubicBezTo>
                      <a:cubicBezTo>
                        <a:pt x="0" y="134"/>
                        <a:pt x="22" y="112"/>
                        <a:pt x="87" y="110"/>
                      </a:cubicBezTo>
                      <a:cubicBezTo>
                        <a:pt x="89" y="104"/>
                        <a:pt x="91" y="99"/>
                        <a:pt x="92" y="96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79" name="Freeform 15">
                  <a:extLst>
                    <a:ext uri="{FF2B5EF4-FFF2-40B4-BE49-F238E27FC236}">
                      <a16:creationId xmlns:a16="http://schemas.microsoft.com/office/drawing/2014/main" id="{D0D108BB-322F-4E9D-ABA2-1636C44B4E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360491"/>
                  <a:ext cx="157953" cy="92460"/>
                </a:xfrm>
                <a:custGeom>
                  <a:avLst/>
                  <a:gdLst>
                    <a:gd name="T0" fmla="*/ 0 w 87"/>
                    <a:gd name="T1" fmla="*/ 24 h 51"/>
                    <a:gd name="T2" fmla="*/ 0 w 87"/>
                    <a:gd name="T3" fmla="*/ 24 h 51"/>
                    <a:gd name="T4" fmla="*/ 66 w 87"/>
                    <a:gd name="T5" fmla="*/ 51 h 51"/>
                    <a:gd name="T6" fmla="*/ 68 w 87"/>
                    <a:gd name="T7" fmla="*/ 51 h 51"/>
                    <a:gd name="T8" fmla="*/ 87 w 87"/>
                    <a:gd name="T9" fmla="*/ 0 h 51"/>
                    <a:gd name="T10" fmla="*/ 0 w 87"/>
                    <a:gd name="T11" fmla="*/ 2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0" y="24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8" y="51"/>
                        <a:pt x="79" y="20"/>
                        <a:pt x="87" y="0"/>
                      </a:cubicBezTo>
                      <a:cubicBezTo>
                        <a:pt x="22" y="2"/>
                        <a:pt x="0" y="24"/>
                        <a:pt x="0" y="24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BFD89526-0331-4D79-ACE7-8A1DF98503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18553" y="4802351"/>
              <a:ext cx="325742" cy="324000"/>
              <a:chOff x="7830127" y="3105413"/>
              <a:chExt cx="593725" cy="590550"/>
            </a:xfrm>
          </p:grpSpPr>
          <p:sp>
            <p:nvSpPr>
              <p:cNvPr id="156" name="Oval 91" descr="© INSCALE GmbH, 26.05.2010&#10;http://www.presentationload.com/">
                <a:extLst>
                  <a:ext uri="{FF2B5EF4-FFF2-40B4-BE49-F238E27FC236}">
                    <a16:creationId xmlns:a16="http://schemas.microsoft.com/office/drawing/2014/main" id="{C16AE629-4239-482E-B4E8-FB29964502D5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7830127" y="3105413"/>
                <a:ext cx="593725" cy="590550"/>
              </a:xfrm>
              <a:prstGeom prst="ellipse">
                <a:avLst/>
              </a:prstGeom>
              <a:solidFill>
                <a:srgbClr val="FFFFFF"/>
              </a:solidFill>
              <a:ln w="38100">
                <a:solidFill>
                  <a:srgbClr val="00B05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akkal Majalla" panose="02000000000000000000" pitchFamily="2" charset="-78"/>
                  <a:ea typeface="+mn-ea"/>
                  <a:cs typeface="Sakkal Majalla" panose="02000000000000000000" pitchFamily="2" charset="-78"/>
                </a:endParaRPr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AFEA8AE6-DFD1-49B5-984D-A69EA2FE3152}"/>
                  </a:ext>
                </a:extLst>
              </p:cNvPr>
              <p:cNvGrpSpPr/>
              <p:nvPr/>
            </p:nvGrpSpPr>
            <p:grpSpPr>
              <a:xfrm>
                <a:off x="7875086" y="3212976"/>
                <a:ext cx="505151" cy="292019"/>
                <a:chOff x="7569700" y="5112391"/>
                <a:chExt cx="611778" cy="353658"/>
              </a:xfrm>
            </p:grpSpPr>
            <p:sp>
              <p:nvSpPr>
                <p:cNvPr id="158" name="Freeform 6">
                  <a:extLst>
                    <a:ext uri="{FF2B5EF4-FFF2-40B4-BE49-F238E27FC236}">
                      <a16:creationId xmlns:a16="http://schemas.microsoft.com/office/drawing/2014/main" id="{79F6B44E-4824-4517-9D03-0E89007E5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699143" y="5112391"/>
                  <a:ext cx="298954" cy="63951"/>
                </a:xfrm>
                <a:custGeom>
                  <a:avLst/>
                  <a:gdLst>
                    <a:gd name="T0" fmla="*/ 72 w 164"/>
                    <a:gd name="T1" fmla="*/ 35 h 35"/>
                    <a:gd name="T2" fmla="*/ 72 w 164"/>
                    <a:gd name="T3" fmla="*/ 35 h 35"/>
                    <a:gd name="T4" fmla="*/ 164 w 164"/>
                    <a:gd name="T5" fmla="*/ 14 h 35"/>
                    <a:gd name="T6" fmla="*/ 97 w 164"/>
                    <a:gd name="T7" fmla="*/ 0 h 35"/>
                    <a:gd name="T8" fmla="*/ 0 w 164"/>
                    <a:gd name="T9" fmla="*/ 31 h 35"/>
                    <a:gd name="T10" fmla="*/ 72 w 164"/>
                    <a:gd name="T11" fmla="*/ 35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64" h="35">
                      <a:moveTo>
                        <a:pt x="72" y="35"/>
                      </a:moveTo>
                      <a:cubicBezTo>
                        <a:pt x="72" y="35"/>
                        <a:pt x="72" y="35"/>
                        <a:pt x="72" y="35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43" y="6"/>
                        <a:pt x="121" y="0"/>
                        <a:pt x="97" y="0"/>
                      </a:cubicBezTo>
                      <a:cubicBezTo>
                        <a:pt x="61" y="0"/>
                        <a:pt x="27" y="12"/>
                        <a:pt x="0" y="31"/>
                      </a:cubicBezTo>
                      <a:cubicBezTo>
                        <a:pt x="3" y="31"/>
                        <a:pt x="32" y="28"/>
                        <a:pt x="72" y="35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59" name="Freeform 7">
                  <a:extLst>
                    <a:ext uri="{FF2B5EF4-FFF2-40B4-BE49-F238E27FC236}">
                      <a16:creationId xmlns:a16="http://schemas.microsoft.com/office/drawing/2014/main" id="{53E5112F-5841-45C4-8E74-32915FF934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9700" y="5164014"/>
                  <a:ext cx="260429" cy="302035"/>
                </a:xfrm>
                <a:custGeom>
                  <a:avLst/>
                  <a:gdLst>
                    <a:gd name="T0" fmla="*/ 71 w 143"/>
                    <a:gd name="T1" fmla="*/ 3 h 166"/>
                    <a:gd name="T2" fmla="*/ 0 w 143"/>
                    <a:gd name="T3" fmla="*/ 128 h 166"/>
                    <a:gd name="T4" fmla="*/ 92 w 143"/>
                    <a:gd name="T5" fmla="*/ 166 h 166"/>
                    <a:gd name="T6" fmla="*/ 143 w 143"/>
                    <a:gd name="T7" fmla="*/ 7 h 166"/>
                    <a:gd name="T8" fmla="*/ 71 w 143"/>
                    <a:gd name="T9" fmla="*/ 3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3" h="166">
                      <a:moveTo>
                        <a:pt x="71" y="3"/>
                      </a:moveTo>
                      <a:cubicBezTo>
                        <a:pt x="31" y="31"/>
                        <a:pt x="4" y="76"/>
                        <a:pt x="0" y="128"/>
                      </a:cubicBezTo>
                      <a:cubicBezTo>
                        <a:pt x="92" y="166"/>
                        <a:pt x="92" y="166"/>
                        <a:pt x="92" y="166"/>
                      </a:cubicBezTo>
                      <a:cubicBezTo>
                        <a:pt x="143" y="7"/>
                        <a:pt x="143" y="7"/>
                        <a:pt x="143" y="7"/>
                      </a:cubicBezTo>
                      <a:cubicBezTo>
                        <a:pt x="103" y="0"/>
                        <a:pt x="74" y="3"/>
                        <a:pt x="71" y="3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0" name="Freeform 8">
                  <a:extLst>
                    <a:ext uri="{FF2B5EF4-FFF2-40B4-BE49-F238E27FC236}">
                      <a16:creationId xmlns:a16="http://schemas.microsoft.com/office/drawing/2014/main" id="{4978F4B7-33D9-48DB-B2FA-E9F2BC9867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737661" y="5176341"/>
                  <a:ext cx="360593" cy="289707"/>
                </a:xfrm>
                <a:custGeom>
                  <a:avLst/>
                  <a:gdLst>
                    <a:gd name="T0" fmla="*/ 198 w 198"/>
                    <a:gd name="T1" fmla="*/ 67 h 159"/>
                    <a:gd name="T2" fmla="*/ 51 w 198"/>
                    <a:gd name="T3" fmla="*/ 0 h 159"/>
                    <a:gd name="T4" fmla="*/ 0 w 198"/>
                    <a:gd name="T5" fmla="*/ 159 h 159"/>
                    <a:gd name="T6" fmla="*/ 161 w 198"/>
                    <a:gd name="T7" fmla="*/ 156 h 159"/>
                    <a:gd name="T8" fmla="*/ 198 w 198"/>
                    <a:gd name="T9" fmla="*/ 67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8" h="159">
                      <a:moveTo>
                        <a:pt x="198" y="67"/>
                      </a:moveTo>
                      <a:cubicBezTo>
                        <a:pt x="149" y="24"/>
                        <a:pt x="94" y="7"/>
                        <a:pt x="51" y="0"/>
                      </a:cubicBezTo>
                      <a:cubicBezTo>
                        <a:pt x="0" y="159"/>
                        <a:pt x="0" y="159"/>
                        <a:pt x="0" y="159"/>
                      </a:cubicBezTo>
                      <a:cubicBezTo>
                        <a:pt x="161" y="156"/>
                        <a:pt x="161" y="156"/>
                        <a:pt x="161" y="156"/>
                      </a:cubicBezTo>
                      <a:cubicBezTo>
                        <a:pt x="161" y="156"/>
                        <a:pt x="193" y="133"/>
                        <a:pt x="198" y="67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1" name="Freeform 9">
                  <a:extLst>
                    <a:ext uri="{FF2B5EF4-FFF2-40B4-BE49-F238E27FC236}">
                      <a16:creationId xmlns:a16="http://schemas.microsoft.com/office/drawing/2014/main" id="{B6419B20-9DC3-4E6E-9903-F4F97325AF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30128" y="5137818"/>
                  <a:ext cx="268134" cy="160263"/>
                </a:xfrm>
                <a:custGeom>
                  <a:avLst/>
                  <a:gdLst>
                    <a:gd name="T0" fmla="*/ 0 w 147"/>
                    <a:gd name="T1" fmla="*/ 21 h 88"/>
                    <a:gd name="T2" fmla="*/ 0 w 147"/>
                    <a:gd name="T3" fmla="*/ 21 h 88"/>
                    <a:gd name="T4" fmla="*/ 147 w 147"/>
                    <a:gd name="T5" fmla="*/ 88 h 88"/>
                    <a:gd name="T6" fmla="*/ 92 w 147"/>
                    <a:gd name="T7" fmla="*/ 0 h 88"/>
                    <a:gd name="T8" fmla="*/ 0 w 147"/>
                    <a:gd name="T9" fmla="*/ 2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7" h="88">
                      <a:moveTo>
                        <a:pt x="0" y="21"/>
                      </a:move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3" y="28"/>
                        <a:pt x="98" y="45"/>
                        <a:pt x="147" y="88"/>
                      </a:cubicBezTo>
                      <a:cubicBezTo>
                        <a:pt x="126" y="38"/>
                        <a:pt x="92" y="0"/>
                        <a:pt x="92" y="0"/>
                      </a:cubicBez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2" name="Freeform 10">
                  <a:extLst>
                    <a:ext uri="{FF2B5EF4-FFF2-40B4-BE49-F238E27FC236}">
                      <a16:creationId xmlns:a16="http://schemas.microsoft.com/office/drawing/2014/main" id="{061D75D7-F91A-4663-AE6D-7CF0F1150C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30460" y="5298081"/>
                  <a:ext cx="97083" cy="162575"/>
                </a:xfrm>
                <a:custGeom>
                  <a:avLst/>
                  <a:gdLst>
                    <a:gd name="T0" fmla="*/ 37 w 53"/>
                    <a:gd name="T1" fmla="*/ 0 h 89"/>
                    <a:gd name="T2" fmla="*/ 0 w 53"/>
                    <a:gd name="T3" fmla="*/ 89 h 89"/>
                    <a:gd name="T4" fmla="*/ 53 w 53"/>
                    <a:gd name="T5" fmla="*/ 63 h 89"/>
                    <a:gd name="T6" fmla="*/ 53 w 53"/>
                    <a:gd name="T7" fmla="*/ 63 h 89"/>
                    <a:gd name="T8" fmla="*/ 37 w 53"/>
                    <a:gd name="T9" fmla="*/ 0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89">
                      <a:moveTo>
                        <a:pt x="37" y="0"/>
                      </a:moveTo>
                      <a:cubicBezTo>
                        <a:pt x="32" y="66"/>
                        <a:pt x="0" y="89"/>
                        <a:pt x="0" y="89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3" y="63"/>
                        <a:pt x="53" y="63"/>
                        <a:pt x="53" y="63"/>
                      </a:cubicBezTo>
                      <a:cubicBezTo>
                        <a:pt x="52" y="43"/>
                        <a:pt x="45" y="20"/>
                        <a:pt x="37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3" name="Freeform 11">
                  <a:extLst>
                    <a:ext uri="{FF2B5EF4-FFF2-40B4-BE49-F238E27FC236}">
                      <a16:creationId xmlns:a16="http://schemas.microsoft.com/office/drawing/2014/main" id="{5069C0FA-E3B9-45F1-B748-30DBD976BD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8097" y="5137818"/>
                  <a:ext cx="101706" cy="160263"/>
                </a:xfrm>
                <a:custGeom>
                  <a:avLst/>
                  <a:gdLst>
                    <a:gd name="T0" fmla="*/ 54 w 56"/>
                    <a:gd name="T1" fmla="*/ 38 h 88"/>
                    <a:gd name="T2" fmla="*/ 0 w 56"/>
                    <a:gd name="T3" fmla="*/ 0 h 88"/>
                    <a:gd name="T4" fmla="*/ 55 w 56"/>
                    <a:gd name="T5" fmla="*/ 88 h 88"/>
                    <a:gd name="T6" fmla="*/ 54 w 56"/>
                    <a:gd name="T7" fmla="*/ 38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6" h="88">
                      <a:moveTo>
                        <a:pt x="54" y="38"/>
                      </a:moveTo>
                      <a:cubicBezTo>
                        <a:pt x="39" y="22"/>
                        <a:pt x="21" y="9"/>
                        <a:pt x="0" y="0"/>
                      </a:cubicBezTo>
                      <a:cubicBezTo>
                        <a:pt x="0" y="0"/>
                        <a:pt x="34" y="38"/>
                        <a:pt x="55" y="88"/>
                      </a:cubicBezTo>
                      <a:cubicBezTo>
                        <a:pt x="56" y="74"/>
                        <a:pt x="56" y="57"/>
                        <a:pt x="54" y="38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4" name="Freeform 12">
                  <a:extLst>
                    <a:ext uri="{FF2B5EF4-FFF2-40B4-BE49-F238E27FC236}">
                      <a16:creationId xmlns:a16="http://schemas.microsoft.com/office/drawing/2014/main" id="{6486E8FD-8B61-41CF-A082-77F1BE9084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5951" y="5207162"/>
                  <a:ext cx="85526" cy="180296"/>
                </a:xfrm>
                <a:custGeom>
                  <a:avLst/>
                  <a:gdLst>
                    <a:gd name="T0" fmla="*/ 47 w 47"/>
                    <a:gd name="T1" fmla="*/ 99 h 99"/>
                    <a:gd name="T2" fmla="*/ 0 w 47"/>
                    <a:gd name="T3" fmla="*/ 0 h 99"/>
                    <a:gd name="T4" fmla="*/ 1 w 47"/>
                    <a:gd name="T5" fmla="*/ 50 h 99"/>
                    <a:gd name="T6" fmla="*/ 47 w 47"/>
                    <a:gd name="T7" fmla="*/ 99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99">
                      <a:moveTo>
                        <a:pt x="47" y="99"/>
                      </a:moveTo>
                      <a:cubicBezTo>
                        <a:pt x="43" y="61"/>
                        <a:pt x="26" y="27"/>
                        <a:pt x="0" y="0"/>
                      </a:cubicBezTo>
                      <a:cubicBezTo>
                        <a:pt x="2" y="19"/>
                        <a:pt x="2" y="36"/>
                        <a:pt x="1" y="50"/>
                      </a:cubicBezTo>
                      <a:cubicBezTo>
                        <a:pt x="17" y="64"/>
                        <a:pt x="32" y="80"/>
                        <a:pt x="47" y="99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5" name="Freeform 13">
                  <a:extLst>
                    <a:ext uri="{FF2B5EF4-FFF2-40B4-BE49-F238E27FC236}">
                      <a16:creationId xmlns:a16="http://schemas.microsoft.com/office/drawing/2014/main" id="{1252E6A0-FB82-4003-AEF7-83FC5CDF3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98264" y="5298081"/>
                  <a:ext cx="83214" cy="114804"/>
                </a:xfrm>
                <a:custGeom>
                  <a:avLst/>
                  <a:gdLst>
                    <a:gd name="T0" fmla="*/ 0 w 46"/>
                    <a:gd name="T1" fmla="*/ 0 h 63"/>
                    <a:gd name="T2" fmla="*/ 16 w 46"/>
                    <a:gd name="T3" fmla="*/ 63 h 63"/>
                    <a:gd name="T4" fmla="*/ 16 w 46"/>
                    <a:gd name="T5" fmla="*/ 63 h 63"/>
                    <a:gd name="T6" fmla="*/ 46 w 46"/>
                    <a:gd name="T7" fmla="*/ 49 h 63"/>
                    <a:gd name="T8" fmla="*/ 0 w 46"/>
                    <a:gd name="T9" fmla="*/ 0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63">
                      <a:moveTo>
                        <a:pt x="0" y="0"/>
                      </a:moveTo>
                      <a:cubicBezTo>
                        <a:pt x="8" y="20"/>
                        <a:pt x="15" y="43"/>
                        <a:pt x="16" y="63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31" y="30"/>
                        <a:pt x="16" y="14"/>
                        <a:pt x="0" y="0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6" name="Freeform 14">
                  <a:extLst>
                    <a:ext uri="{FF2B5EF4-FFF2-40B4-BE49-F238E27FC236}">
                      <a16:creationId xmlns:a16="http://schemas.microsoft.com/office/drawing/2014/main" id="{D26EC7BD-85F7-4A48-8E8A-4959050FE0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160162"/>
                  <a:ext cx="235003" cy="244248"/>
                </a:xfrm>
                <a:custGeom>
                  <a:avLst/>
                  <a:gdLst>
                    <a:gd name="T0" fmla="*/ 92 w 129"/>
                    <a:gd name="T1" fmla="*/ 96 h 134"/>
                    <a:gd name="T2" fmla="*/ 83 w 129"/>
                    <a:gd name="T3" fmla="*/ 18 h 134"/>
                    <a:gd name="T4" fmla="*/ 0 w 129"/>
                    <a:gd name="T5" fmla="*/ 134 h 134"/>
                    <a:gd name="T6" fmla="*/ 87 w 129"/>
                    <a:gd name="T7" fmla="*/ 110 h 134"/>
                    <a:gd name="T8" fmla="*/ 92 w 129"/>
                    <a:gd name="T9" fmla="*/ 96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9" h="134">
                      <a:moveTo>
                        <a:pt x="92" y="96"/>
                      </a:moveTo>
                      <a:cubicBezTo>
                        <a:pt x="97" y="87"/>
                        <a:pt x="129" y="0"/>
                        <a:pt x="83" y="18"/>
                      </a:cubicBezTo>
                      <a:cubicBezTo>
                        <a:pt x="36" y="37"/>
                        <a:pt x="0" y="134"/>
                        <a:pt x="0" y="134"/>
                      </a:cubicBezTo>
                      <a:cubicBezTo>
                        <a:pt x="0" y="134"/>
                        <a:pt x="22" y="112"/>
                        <a:pt x="87" y="110"/>
                      </a:cubicBezTo>
                      <a:cubicBezTo>
                        <a:pt x="89" y="104"/>
                        <a:pt x="91" y="99"/>
                        <a:pt x="92" y="96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  <p:sp>
              <p:nvSpPr>
                <p:cNvPr id="167" name="Freeform 15">
                  <a:extLst>
                    <a:ext uri="{FF2B5EF4-FFF2-40B4-BE49-F238E27FC236}">
                      <a16:creationId xmlns:a16="http://schemas.microsoft.com/office/drawing/2014/main" id="{CE69B3E5-6703-4B91-8FC2-89F85B4207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86651" y="5360491"/>
                  <a:ext cx="157953" cy="92460"/>
                </a:xfrm>
                <a:custGeom>
                  <a:avLst/>
                  <a:gdLst>
                    <a:gd name="T0" fmla="*/ 0 w 87"/>
                    <a:gd name="T1" fmla="*/ 24 h 51"/>
                    <a:gd name="T2" fmla="*/ 0 w 87"/>
                    <a:gd name="T3" fmla="*/ 24 h 51"/>
                    <a:gd name="T4" fmla="*/ 66 w 87"/>
                    <a:gd name="T5" fmla="*/ 51 h 51"/>
                    <a:gd name="T6" fmla="*/ 68 w 87"/>
                    <a:gd name="T7" fmla="*/ 51 h 51"/>
                    <a:gd name="T8" fmla="*/ 87 w 87"/>
                    <a:gd name="T9" fmla="*/ 0 h 51"/>
                    <a:gd name="T10" fmla="*/ 0 w 87"/>
                    <a:gd name="T11" fmla="*/ 24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7" h="51">
                      <a:moveTo>
                        <a:pt x="0" y="24"/>
                      </a:move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8" y="51"/>
                        <a:pt x="68" y="51"/>
                        <a:pt x="68" y="51"/>
                      </a:cubicBezTo>
                      <a:cubicBezTo>
                        <a:pt x="68" y="51"/>
                        <a:pt x="79" y="20"/>
                        <a:pt x="87" y="0"/>
                      </a:cubicBezTo>
                      <a:cubicBezTo>
                        <a:pt x="22" y="2"/>
                        <a:pt x="0" y="24"/>
                        <a:pt x="0" y="24"/>
                      </a:cubicBezTo>
                      <a:close/>
                    </a:path>
                  </a:pathLst>
                </a:custGeom>
                <a:solidFill>
                  <a:srgbClr val="646464"/>
                </a:solidFill>
                <a:ln w="9525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Sakkal Majalla" panose="02000000000000000000" pitchFamily="2" charset="-78"/>
                    <a:ea typeface="+mn-ea"/>
                    <a:cs typeface="Sakkal Majalla" panose="02000000000000000000" pitchFamily="2" charset="-78"/>
                  </a:endParaRPr>
                </a:p>
              </p:txBody>
            </p:sp>
          </p:grpSp>
        </p:grpSp>
        <p:sp>
          <p:nvSpPr>
            <p:cNvPr id="150" name="Rectangle 116" descr="© INSCALE GmbH, 26.05.2010&#10;http://www.presentationload.com/">
              <a:extLst>
                <a:ext uri="{FF2B5EF4-FFF2-40B4-BE49-F238E27FC236}">
                  <a16:creationId xmlns:a16="http://schemas.microsoft.com/office/drawing/2014/main" id="{7900C96C-4092-442A-8D4C-565018B3061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308418" y="4949270"/>
              <a:ext cx="1121242" cy="21983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1440" tIns="91440" rIns="9144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buFontTx/>
                <a:buNone/>
                <a:tabLst/>
                <a:defRPr/>
              </a:pPr>
              <a:r>
                <a:rPr kumimoji="0" lang="ar-SA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مارس </a:t>
              </a:r>
              <a:r>
                <a:rPr kumimoji="0" lang="ar-SA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2019</a:t>
              </a:r>
              <a:r>
                <a:rPr kumimoji="0" lang="ar-OM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</a:t>
              </a:r>
              <a:endPara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151" name="Rectangle 116" descr="© INSCALE GmbH, 26.05.2010&#10;http://www.presentationload.com/">
              <a:extLst>
                <a:ext uri="{FF2B5EF4-FFF2-40B4-BE49-F238E27FC236}">
                  <a16:creationId xmlns:a16="http://schemas.microsoft.com/office/drawing/2014/main" id="{03B7F882-DF0D-4322-B35D-E15CF4F0933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948232" y="4484363"/>
              <a:ext cx="1121242" cy="21983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1440" tIns="91440" rIns="9144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buFontTx/>
                <a:buNone/>
                <a:tabLst/>
                <a:defRPr/>
              </a:pPr>
              <a:r>
                <a:rPr kumimoji="0" lang="ar-SA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مايو </a:t>
              </a:r>
              <a:r>
                <a:rPr kumimoji="0" lang="ar-SA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2019</a:t>
              </a:r>
              <a:r>
                <a:rPr kumimoji="0" lang="ar-OM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</a:t>
              </a:r>
              <a:endPara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152" name="Rectangle 116" descr="© INSCALE GmbH, 26.05.2010&#10;http://www.presentationload.com/">
              <a:extLst>
                <a:ext uri="{FF2B5EF4-FFF2-40B4-BE49-F238E27FC236}">
                  <a16:creationId xmlns:a16="http://schemas.microsoft.com/office/drawing/2014/main" id="{63617020-5286-41A2-9150-F0B1CD4B0FC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187559" y="3853344"/>
              <a:ext cx="1121242" cy="21983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1440" tIns="91440" rIns="9144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buFontTx/>
                <a:buNone/>
                <a:tabLst/>
                <a:defRPr/>
              </a:pPr>
              <a:r>
                <a:rPr kumimoji="0" lang="ar-SA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يونيو </a:t>
              </a:r>
              <a:r>
                <a:rPr kumimoji="0" lang="ar-SA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2019</a:t>
              </a:r>
              <a:r>
                <a:rPr kumimoji="0" lang="ar-OM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</a:t>
              </a:r>
              <a:endPara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153" name="Rectangle 116" descr="© INSCALE GmbH, 26.05.2010&#10;http://www.presentationload.com/">
              <a:extLst>
                <a:ext uri="{FF2B5EF4-FFF2-40B4-BE49-F238E27FC236}">
                  <a16:creationId xmlns:a16="http://schemas.microsoft.com/office/drawing/2014/main" id="{73C85EBE-3733-4B2B-B395-9F210837DDC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0071605" y="3214736"/>
              <a:ext cx="1121242" cy="21983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1440" tIns="91440" rIns="9144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buFontTx/>
                <a:buNone/>
                <a:tabLst/>
                <a:defRPr/>
              </a:pPr>
              <a:r>
                <a:rPr kumimoji="0" lang="ar-SA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أكتوبر </a:t>
              </a:r>
              <a:r>
                <a:rPr kumimoji="0" lang="ar-SA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2019</a:t>
              </a:r>
              <a:r>
                <a:rPr kumimoji="0" lang="ar-OM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</a:t>
              </a:r>
              <a:endPara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154" name="Rectangle 116" descr="© INSCALE GmbH, 26.05.2010&#10;http://www.presentationload.com/">
              <a:extLst>
                <a:ext uri="{FF2B5EF4-FFF2-40B4-BE49-F238E27FC236}">
                  <a16:creationId xmlns:a16="http://schemas.microsoft.com/office/drawing/2014/main" id="{DEA2A7D8-ED1A-4C31-81C4-6DD17269B10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458813" y="2643098"/>
              <a:ext cx="1121242" cy="21983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1440" tIns="91440" rIns="91440" bIns="91440" anchor="ctr"/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buFontTx/>
                <a:buNone/>
                <a:tabLst/>
                <a:defRPr/>
              </a:pPr>
              <a:r>
                <a:rPr kumimoji="0" lang="ar-SA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نوفمبر </a:t>
              </a:r>
              <a:r>
                <a:rPr kumimoji="0" lang="ar-SA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2019</a:t>
              </a:r>
              <a:r>
                <a:rPr kumimoji="0" lang="ar-OM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</a:t>
              </a:r>
              <a:endPara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155" name="Rectangle 116" descr="© INSCALE GmbH, 26.05.2010&#10;http://www.presentationload.com/">
              <a:extLst>
                <a:ext uri="{FF2B5EF4-FFF2-40B4-BE49-F238E27FC236}">
                  <a16:creationId xmlns:a16="http://schemas.microsoft.com/office/drawing/2014/main" id="{595F4FA0-F7A1-4D85-B065-97DF154AF70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36225" y="2071266"/>
              <a:ext cx="1263088" cy="219539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lIns="91440" tIns="91440" rIns="91440" bIns="91440" anchor="ctr"/>
            <a:lstStyle/>
            <a:p>
              <a:pPr marL="0" marR="0" lvl="0" indent="0" algn="ctr" defTabSz="914400" rtl="1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969696"/>
                </a:buClr>
                <a:buSzTx/>
                <a:buFontTx/>
                <a:buNone/>
                <a:tabLst/>
                <a:defRPr/>
              </a:pPr>
              <a:r>
                <a:rPr kumimoji="0" lang="ar-SA" sz="1200" b="1" i="0" u="none" strike="noStrike" kern="0" cap="none" spc="0" normalizeH="0" baseline="0" noProof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ديسمبر </a:t>
              </a:r>
              <a:r>
                <a:rPr kumimoji="0" lang="ar-SA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2019</a:t>
              </a:r>
              <a:r>
                <a:rPr kumimoji="0" lang="ar-OM" sz="1200" b="1" i="0" u="none" strike="noStrike" kern="0" cap="none" spc="0" normalizeH="0" baseline="0" noProof="1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م</a:t>
              </a:r>
              <a:endParaRPr kumimoji="0" lang="en-US" sz="12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142" name="Oval 68" descr="© INSCALE GmbH, 26.05.2010&#10;http://www.presentationload.com/">
              <a:extLst>
                <a:ext uri="{FF2B5EF4-FFF2-40B4-BE49-F238E27FC236}">
                  <a16:creationId xmlns:a16="http://schemas.microsoft.com/office/drawing/2014/main" id="{4219C1D6-B1F8-4682-BD2C-9B7D020BFDF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8535660" y="1602512"/>
              <a:ext cx="385758" cy="385758"/>
            </a:xfrm>
            <a:prstGeom prst="ellipse">
              <a:avLst/>
            </a:prstGeom>
            <a:solidFill>
              <a:srgbClr val="FFE60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endParaRPr>
            </a:p>
          </p:txBody>
        </p:sp>
      </p:grpSp>
      <p:cxnSp>
        <p:nvCxnSpPr>
          <p:cNvPr id="233" name="Gerade Verbindung 23">
            <a:extLst>
              <a:ext uri="{FF2B5EF4-FFF2-40B4-BE49-F238E27FC236}">
                <a16:creationId xmlns:a16="http://schemas.microsoft.com/office/drawing/2014/main" id="{672B82C7-CF1D-4AE3-B76C-35F3023E6DB7}"/>
              </a:ext>
            </a:extLst>
          </p:cNvPr>
          <p:cNvCxnSpPr>
            <a:cxnSpLocks/>
            <a:stCxn id="126" idx="4"/>
          </p:cNvCxnSpPr>
          <p:nvPr/>
        </p:nvCxnSpPr>
        <p:spPr>
          <a:xfrm>
            <a:off x="5175919" y="1951542"/>
            <a:ext cx="3668640" cy="30260"/>
          </a:xfrm>
          <a:prstGeom prst="line">
            <a:avLst/>
          </a:prstGeom>
          <a:noFill/>
          <a:ln w="28575" cap="flat" cmpd="sng" algn="ctr">
            <a:solidFill>
              <a:srgbClr val="646464"/>
            </a:solidFill>
            <a:prstDash val="sysDot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99" t="28026" r="23748" b="33470"/>
          <a:stretch/>
        </p:blipFill>
        <p:spPr>
          <a:xfrm rot="667136">
            <a:off x="9281338" y="1306850"/>
            <a:ext cx="321171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7191" y="5079112"/>
            <a:ext cx="486515" cy="769763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1030" y="4514785"/>
            <a:ext cx="486515" cy="73642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E3C096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43609" y="3941127"/>
            <a:ext cx="486515" cy="743239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7191" y="3364811"/>
            <a:ext cx="486515" cy="739127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39945" y="2798997"/>
            <a:ext cx="486515" cy="731283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608" y="2223543"/>
            <a:ext cx="486515" cy="760269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017" y="1646612"/>
            <a:ext cx="486515" cy="741507"/>
          </a:xfrm>
          <a:prstGeom prst="rect">
            <a:avLst/>
          </a:prstGeom>
          <a:ln>
            <a:noFill/>
          </a:ln>
        </p:spPr>
      </p:pic>
      <p:sp>
        <p:nvSpPr>
          <p:cNvPr id="240" name="Text Box 119" descr="© INSCALE GmbH, 26.05.2010&#10;http://www.presentationload.com/">
            <a:extLst>
              <a:ext uri="{FF2B5EF4-FFF2-40B4-BE49-F238E27FC236}">
                <a16:creationId xmlns:a16="http://schemas.microsoft.com/office/drawing/2014/main" id="{D248C939-60C5-48C6-A036-68B3B68AC3D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42015" y="5320084"/>
            <a:ext cx="471728" cy="295068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  <a:sym typeface="Wingdings" panose="05000000000000000000" pitchFamily="2" charset="2"/>
              </a:rPr>
              <a:t></a:t>
            </a: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241" name="Text Box 119" descr="© INSCALE GmbH, 26.05.2010&#10;http://www.presentationload.com/">
            <a:extLst>
              <a:ext uri="{FF2B5EF4-FFF2-40B4-BE49-F238E27FC236}">
                <a16:creationId xmlns:a16="http://schemas.microsoft.com/office/drawing/2014/main" id="{D248C939-60C5-48C6-A036-68B3B68AC3DB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543604" y="4753243"/>
            <a:ext cx="482856" cy="2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60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  <a:sym typeface="Wingdings" panose="05000000000000000000" pitchFamily="2" charset="2"/>
              </a:rPr>
              <a:t></a:t>
            </a:r>
            <a:endParaRPr kumimoji="0" lang="en-US" sz="160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243" name="Rectangle 242">
            <a:hlinkClick r:id="rId7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3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.07431 L -3.61111E-6 3.7037E-7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2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0.01482 L 4.72222E-6 -0.037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3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/>
          <p:nvPr/>
        </p:nvSpPr>
        <p:spPr>
          <a:xfrm>
            <a:off x="4415520" y="408145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لمحة عن آلية العمل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188615" y="1426007"/>
            <a:ext cx="11798114" cy="5024235"/>
            <a:chOff x="393886" y="1481993"/>
            <a:chExt cx="11798114" cy="5024235"/>
          </a:xfrm>
        </p:grpSpPr>
        <p:cxnSp>
          <p:nvCxnSpPr>
            <p:cNvPr id="19" name="Straight Arrow Connector 18"/>
            <p:cNvCxnSpPr>
              <a:endCxn id="275" idx="6"/>
            </p:cNvCxnSpPr>
            <p:nvPr/>
          </p:nvCxnSpPr>
          <p:spPr>
            <a:xfrm flipH="1">
              <a:off x="9675503" y="2193298"/>
              <a:ext cx="648291" cy="63217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275" idx="6"/>
            </p:cNvCxnSpPr>
            <p:nvPr/>
          </p:nvCxnSpPr>
          <p:spPr>
            <a:xfrm flipH="1" flipV="1">
              <a:off x="9675503" y="2825471"/>
              <a:ext cx="648291" cy="1446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274" idx="6"/>
            </p:cNvCxnSpPr>
            <p:nvPr/>
          </p:nvCxnSpPr>
          <p:spPr>
            <a:xfrm flipH="1">
              <a:off x="9679291" y="3723037"/>
              <a:ext cx="652598" cy="256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endCxn id="274" idx="6"/>
            </p:cNvCxnSpPr>
            <p:nvPr/>
          </p:nvCxnSpPr>
          <p:spPr>
            <a:xfrm flipH="1" flipV="1">
              <a:off x="9679291" y="3979597"/>
              <a:ext cx="652598" cy="4487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50" idx="2"/>
              <a:endCxn id="273" idx="6"/>
            </p:cNvCxnSpPr>
            <p:nvPr/>
          </p:nvCxnSpPr>
          <p:spPr>
            <a:xfrm flipH="1" flipV="1">
              <a:off x="9675503" y="5129191"/>
              <a:ext cx="659374" cy="11674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1" idx="2"/>
              <a:endCxn id="273" idx="6"/>
            </p:cNvCxnSpPr>
            <p:nvPr/>
          </p:nvCxnSpPr>
          <p:spPr>
            <a:xfrm flipH="1" flipV="1">
              <a:off x="9675503" y="5129191"/>
              <a:ext cx="663400" cy="9077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9" name="Straight Connector 198"/>
            <p:cNvCxnSpPr/>
            <p:nvPr/>
          </p:nvCxnSpPr>
          <p:spPr>
            <a:xfrm flipV="1">
              <a:off x="10314529" y="1481994"/>
              <a:ext cx="0" cy="4956128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 flipH="1">
              <a:off x="10323794" y="1965840"/>
              <a:ext cx="1795118" cy="4228273"/>
              <a:chOff x="3056237" y="1897125"/>
              <a:chExt cx="1029730" cy="3375091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3056238" y="1897125"/>
                <a:ext cx="1029729" cy="430066"/>
              </a:xfrm>
              <a:prstGeom prst="rect">
                <a:avLst/>
              </a:prstGeom>
              <a:gradFill flip="none" rotWithShape="1">
                <a:gsLst>
                  <a:gs pos="8000">
                    <a:schemeClr val="bg1"/>
                  </a:gs>
                  <a:gs pos="50000">
                    <a:schemeClr val="bg2">
                      <a:lumMod val="75000"/>
                    </a:schemeClr>
                  </a:gs>
                  <a:gs pos="100000">
                    <a:schemeClr val="tx1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056238" y="2486130"/>
                <a:ext cx="1029729" cy="430066"/>
              </a:xfrm>
              <a:prstGeom prst="rect">
                <a:avLst/>
              </a:prstGeom>
              <a:gradFill flip="none" rotWithShape="1">
                <a:gsLst>
                  <a:gs pos="8000">
                    <a:schemeClr val="bg1"/>
                  </a:gs>
                  <a:gs pos="50000">
                    <a:srgbClr val="FF9393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3056238" y="3075135"/>
                <a:ext cx="1029729" cy="430066"/>
              </a:xfrm>
              <a:prstGeom prst="rect">
                <a:avLst/>
              </a:prstGeom>
              <a:gradFill flip="none" rotWithShape="1">
                <a:gsLst>
                  <a:gs pos="8000">
                    <a:schemeClr val="bg1"/>
                  </a:gs>
                  <a:gs pos="50000">
                    <a:schemeClr val="accent6">
                      <a:lumMod val="60000"/>
                      <a:lumOff val="40000"/>
                    </a:schemeClr>
                  </a:gs>
                  <a:gs pos="100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056237" y="3664140"/>
                <a:ext cx="1029729" cy="430066"/>
              </a:xfrm>
              <a:prstGeom prst="rect">
                <a:avLst/>
              </a:prstGeom>
              <a:gradFill flip="none" rotWithShape="1">
                <a:gsLst>
                  <a:gs pos="8000">
                    <a:schemeClr val="bg1"/>
                  </a:gs>
                  <a:gs pos="50000">
                    <a:schemeClr val="bg2"/>
                  </a:gs>
                  <a:gs pos="100000">
                    <a:schemeClr val="bg2">
                      <a:lumMod val="5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3056237" y="4253145"/>
                <a:ext cx="1029729" cy="430066"/>
              </a:xfrm>
              <a:prstGeom prst="rect">
                <a:avLst/>
              </a:prstGeom>
              <a:gradFill flip="none" rotWithShape="1">
                <a:gsLst>
                  <a:gs pos="11000">
                    <a:schemeClr val="bg1"/>
                  </a:gs>
                  <a:gs pos="50000">
                    <a:srgbClr val="DE0000"/>
                  </a:gs>
                  <a:gs pos="100000">
                    <a:srgbClr val="C0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056237" y="4842150"/>
                <a:ext cx="1029729" cy="430066"/>
              </a:xfrm>
              <a:prstGeom prst="rect">
                <a:avLst/>
              </a:prstGeom>
              <a:gradFill flip="none" rotWithShape="1">
                <a:gsLst>
                  <a:gs pos="8000">
                    <a:schemeClr val="bg1"/>
                  </a:gs>
                  <a:gs pos="5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40" name="TextBox 139"/>
            <p:cNvSpPr txBox="1"/>
            <p:nvPr/>
          </p:nvSpPr>
          <p:spPr>
            <a:xfrm>
              <a:off x="10323794" y="1481993"/>
              <a:ext cx="1868206" cy="220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المراكز الإحصائية الوطنية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pic>
          <p:nvPicPr>
            <p:cNvPr id="141" name="Picture 140"/>
            <p:cNvPicPr>
              <a:picLocks noChangeAspect="1"/>
            </p:cNvPicPr>
            <p:nvPr/>
          </p:nvPicPr>
          <p:blipFill rotWithShape="1">
            <a:blip r:embed="rId3"/>
            <a:srcRect l="14375" t="32963" r="64896" b="30370"/>
            <a:stretch/>
          </p:blipFill>
          <p:spPr>
            <a:xfrm>
              <a:off x="10114244" y="1905887"/>
              <a:ext cx="419100" cy="416994"/>
            </a:xfrm>
            <a:prstGeom prst="rect">
              <a:avLst/>
            </a:prstGeom>
            <a:effectLst>
              <a:glow rad="50800">
                <a:schemeClr val="bg1">
                  <a:alpha val="40000"/>
                </a:schemeClr>
              </a:glow>
            </a:effectLst>
          </p:spPr>
        </p:pic>
        <p:pic>
          <p:nvPicPr>
            <p:cNvPr id="142" name="Picture 10" descr="Image result for â«ÙÙØ¦Ø© Ø§ÙÙØ¹ÙÙÙØ§Øª ÙØ§ÙØ­ÙÙÙØ© Ø§ÙØ§ÙÙØªØ±ÙÙÙØ©â¬â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1572" y="2601054"/>
              <a:ext cx="480635" cy="480635"/>
            </a:xfrm>
            <a:prstGeom prst="rect">
              <a:avLst/>
            </a:prstGeom>
            <a:noFill/>
            <a:effectLst>
              <a:glow rad="508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12" descr="Image result for â«Ø§ÙÙÙØ¦Ø© Ø§ÙØ¹Ø§ÙØ© ÙÙØ¥Ø­ØµØ§Ø¡â¬â"/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15" t="11852" r="30556" b="35407"/>
            <a:stretch/>
          </p:blipFill>
          <p:spPr bwMode="auto">
            <a:xfrm>
              <a:off x="10156012" y="3326452"/>
              <a:ext cx="393099" cy="550957"/>
            </a:xfrm>
            <a:prstGeom prst="rect">
              <a:avLst/>
            </a:prstGeom>
            <a:noFill/>
            <a:effectLst>
              <a:glow rad="508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9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58" r="48317" b="33440"/>
            <a:stretch/>
          </p:blipFill>
          <p:spPr bwMode="auto">
            <a:xfrm>
              <a:off x="10156012" y="4013500"/>
              <a:ext cx="427034" cy="637501"/>
            </a:xfrm>
            <a:prstGeom prst="rect">
              <a:avLst/>
            </a:prstGeom>
            <a:noFill/>
            <a:effectLst>
              <a:glow rad="508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0" name="Picture 14" descr="Image result for â«Ø¬ÙØ§Ø² Ø§ÙØªØ®Ø·ÙØ· ÙØ§ÙØ¥Ø­ØµØ§Ø¡â¬â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6595" y="4809368"/>
              <a:ext cx="436563" cy="436563"/>
            </a:xfrm>
            <a:prstGeom prst="rect">
              <a:avLst/>
            </a:prstGeom>
            <a:noFill/>
            <a:effectLst>
              <a:glow rad="508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1" name="Picture 4" descr="Image result for â«Ø§ÙØ¥Ø¯Ø§Ø±Ø© Ø§ÙÙØ±ÙØ²ÙØ© ÙÙØ¥Ø­ØµØ§Ø¡â¬â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75" r="21942" b="31909"/>
            <a:stretch/>
          </p:blipFill>
          <p:spPr bwMode="auto">
            <a:xfrm>
              <a:off x="10091252" y="5509336"/>
              <a:ext cx="495301" cy="527585"/>
            </a:xfrm>
            <a:prstGeom prst="rect">
              <a:avLst/>
            </a:prstGeom>
            <a:noFill/>
            <a:effectLst>
              <a:glow rad="50800">
                <a:schemeClr val="bg1"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0" name="Picture 199"/>
            <p:cNvPicPr>
              <a:picLocks noChangeAspect="1"/>
            </p:cNvPicPr>
            <p:nvPr/>
          </p:nvPicPr>
          <p:blipFill>
            <a:blip r:embed="rId9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4417" y="2038029"/>
              <a:ext cx="173942" cy="173942"/>
            </a:xfrm>
            <a:prstGeom prst="rect">
              <a:avLst/>
            </a:prstGeom>
          </p:spPr>
        </p:pic>
        <p:pic>
          <p:nvPicPr>
            <p:cNvPr id="201" name="Picture 200"/>
            <p:cNvPicPr>
              <a:picLocks noChangeAspect="1"/>
            </p:cNvPicPr>
            <p:nvPr/>
          </p:nvPicPr>
          <p:blipFill>
            <a:blip r:embed="rId10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0865" y="2273661"/>
              <a:ext cx="173736" cy="173736"/>
            </a:xfrm>
            <a:prstGeom prst="rect">
              <a:avLst/>
            </a:prstGeom>
          </p:spPr>
        </p:pic>
        <p:sp>
          <p:nvSpPr>
            <p:cNvPr id="202" name="TextBox 201"/>
            <p:cNvSpPr txBox="1"/>
            <p:nvPr/>
          </p:nvSpPr>
          <p:spPr>
            <a:xfrm>
              <a:off x="10823731" y="2040865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السكان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mohammad bold art 1" pitchFamily="2" charset="-78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0820497" y="2286063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التعداد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10820614" y="2771588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التجارة الخارجية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10818151" y="3015041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التعليم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10814852" y="3515046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الصحة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10813724" y="3778198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الحسابات القومية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0820613" y="4258456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الطاقة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ohammad bold art 1" pitchFamily="2" charset="-78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10817379" y="4503654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المياة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0814865" y="4995829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السياحة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0820613" y="5246383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الأسعار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10817956" y="5729519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السكان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10816828" y="5992671"/>
              <a:ext cx="1099121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الحسابات القومية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87" y="3503714"/>
              <a:ext cx="173736" cy="173736"/>
            </a:xfrm>
            <a:prstGeom prst="rect">
              <a:avLst/>
            </a:prstGeom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650" y="3013902"/>
              <a:ext cx="173736" cy="173736"/>
            </a:xfrm>
            <a:prstGeom prst="rect">
              <a:avLst/>
            </a:prstGeom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650" y="2761560"/>
              <a:ext cx="173942" cy="173942"/>
            </a:xfrm>
            <a:prstGeom prst="rect">
              <a:avLst/>
            </a:prstGeom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2087" y="3749340"/>
              <a:ext cx="173736" cy="173736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1984" y="4236956"/>
              <a:ext cx="173942" cy="1739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8432" y="4472588"/>
              <a:ext cx="173736" cy="173736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5154" y="4981557"/>
              <a:ext cx="173736" cy="173736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93861" y="5206088"/>
              <a:ext cx="173736" cy="173736"/>
            </a:xfrm>
            <a:prstGeom prst="rect">
              <a:avLst/>
            </a:prstGeom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191" y="5718187"/>
              <a:ext cx="173736" cy="173736"/>
            </a:xfrm>
            <a:prstGeom prst="rect">
              <a:avLst/>
            </a:prstGeom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191" y="5963813"/>
              <a:ext cx="173736" cy="173736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2248678" y="2414408"/>
              <a:ext cx="7430613" cy="3130378"/>
              <a:chOff x="1408900" y="2414408"/>
              <a:chExt cx="7430613" cy="3130378"/>
            </a:xfrm>
          </p:grpSpPr>
          <p:sp>
            <p:nvSpPr>
              <p:cNvPr id="224" name="Round Diagonal Corner Rectangle 223"/>
              <p:cNvSpPr/>
              <p:nvPr/>
            </p:nvSpPr>
            <p:spPr>
              <a:xfrm flipH="1">
                <a:off x="3008133" y="2414408"/>
                <a:ext cx="5737738" cy="3130378"/>
              </a:xfrm>
              <a:prstGeom prst="round2DiagRect">
                <a:avLst>
                  <a:gd name="adj1" fmla="val 2983"/>
                  <a:gd name="adj2" fmla="val 0"/>
                </a:avLst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lowchart: Summing Junction 272"/>
              <p:cNvSpPr/>
              <p:nvPr/>
            </p:nvSpPr>
            <p:spPr>
              <a:xfrm>
                <a:off x="8638541" y="5030599"/>
                <a:ext cx="197184" cy="197184"/>
              </a:xfrm>
              <a:prstGeom prst="flowChartSummingJunc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lowchart: Summing Junction 273"/>
              <p:cNvSpPr/>
              <p:nvPr/>
            </p:nvSpPr>
            <p:spPr>
              <a:xfrm>
                <a:off x="8642329" y="3881005"/>
                <a:ext cx="197184" cy="197184"/>
              </a:xfrm>
              <a:prstGeom prst="flowChartSummingJunc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lowchart: Summing Junction 274"/>
              <p:cNvSpPr/>
              <p:nvPr/>
            </p:nvSpPr>
            <p:spPr>
              <a:xfrm>
                <a:off x="8638541" y="2726879"/>
                <a:ext cx="197184" cy="197184"/>
              </a:xfrm>
              <a:prstGeom prst="flowChartSummingJunction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 flipH="1">
                <a:off x="1408900" y="2726879"/>
                <a:ext cx="7265381" cy="2593147"/>
                <a:chOff x="3077847" y="2726879"/>
                <a:chExt cx="7265381" cy="2593147"/>
              </a:xfrm>
            </p:grpSpPr>
            <p:sp>
              <p:nvSpPr>
                <p:cNvPr id="276" name="Can 275"/>
                <p:cNvSpPr/>
                <p:nvPr/>
              </p:nvSpPr>
              <p:spPr>
                <a:xfrm>
                  <a:off x="6865988" y="3561699"/>
                  <a:ext cx="557600" cy="536420"/>
                </a:xfrm>
                <a:prstGeom prst="can">
                  <a:avLst>
                    <a:gd name="adj" fmla="val 31146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Flowchart: Decision 276"/>
                <p:cNvSpPr/>
                <p:nvPr/>
              </p:nvSpPr>
              <p:spPr>
                <a:xfrm>
                  <a:off x="5702626" y="2950932"/>
                  <a:ext cx="575728" cy="529300"/>
                </a:xfrm>
                <a:prstGeom prst="flowChartDecision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Rounded Rectangle 277"/>
                <p:cNvSpPr/>
                <p:nvPr/>
              </p:nvSpPr>
              <p:spPr>
                <a:xfrm>
                  <a:off x="4155474" y="3602755"/>
                  <a:ext cx="1546536" cy="730448"/>
                </a:xfrm>
                <a:prstGeom prst="round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Oval 278"/>
                <p:cNvSpPr/>
                <p:nvPr/>
              </p:nvSpPr>
              <p:spPr>
                <a:xfrm>
                  <a:off x="3361527" y="3881005"/>
                  <a:ext cx="173949" cy="173949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0" name="Curved Connector 279"/>
                <p:cNvCxnSpPr>
                  <a:stCxn id="279" idx="6"/>
                  <a:endCxn id="278" idx="1"/>
                </p:cNvCxnSpPr>
                <p:nvPr/>
              </p:nvCxnSpPr>
              <p:spPr>
                <a:xfrm flipV="1">
                  <a:off x="3535476" y="3967979"/>
                  <a:ext cx="619998" cy="1"/>
                </a:xfrm>
                <a:prstGeom prst="curved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Curved Connector 280"/>
                <p:cNvCxnSpPr>
                  <a:stCxn id="278" idx="0"/>
                  <a:endCxn id="277" idx="1"/>
                </p:cNvCxnSpPr>
                <p:nvPr/>
              </p:nvCxnSpPr>
              <p:spPr>
                <a:xfrm rot="5400000" flipH="1" flipV="1">
                  <a:off x="5122098" y="3022227"/>
                  <a:ext cx="387173" cy="773884"/>
                </a:xfrm>
                <a:prstGeom prst="curvedConnector2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Curved Connector 281"/>
                <p:cNvCxnSpPr>
                  <a:stCxn id="277" idx="3"/>
                  <a:endCxn id="276" idx="2"/>
                </p:cNvCxnSpPr>
                <p:nvPr/>
              </p:nvCxnSpPr>
              <p:spPr>
                <a:xfrm>
                  <a:off x="6278354" y="3215582"/>
                  <a:ext cx="587634" cy="614327"/>
                </a:xfrm>
                <a:prstGeom prst="curved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83" name="Flowchart: Multidocument 282"/>
                <p:cNvSpPr/>
                <p:nvPr/>
              </p:nvSpPr>
              <p:spPr>
                <a:xfrm>
                  <a:off x="7963273" y="2726879"/>
                  <a:ext cx="444843" cy="318293"/>
                </a:xfrm>
                <a:prstGeom prst="flowChartMultidocumen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olded Corner 283"/>
                <p:cNvSpPr/>
                <p:nvPr/>
              </p:nvSpPr>
              <p:spPr>
                <a:xfrm>
                  <a:off x="7963273" y="3315884"/>
                  <a:ext cx="444843" cy="277664"/>
                </a:xfrm>
                <a:prstGeom prst="foldedCorner">
                  <a:avLst>
                    <a:gd name="adj" fmla="val 43368"/>
                  </a:avLst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85" name="Group 284"/>
                <p:cNvGrpSpPr/>
                <p:nvPr/>
              </p:nvGrpSpPr>
              <p:grpSpPr>
                <a:xfrm>
                  <a:off x="8040512" y="4190339"/>
                  <a:ext cx="290363" cy="442387"/>
                  <a:chOff x="5305168" y="5508134"/>
                  <a:chExt cx="650789" cy="991520"/>
                </a:xfrm>
              </p:grpSpPr>
              <p:sp>
                <p:nvSpPr>
                  <p:cNvPr id="286" name="Rounded Rectangle 285"/>
                  <p:cNvSpPr/>
                  <p:nvPr/>
                </p:nvSpPr>
                <p:spPr>
                  <a:xfrm>
                    <a:off x="5305168" y="5508134"/>
                    <a:ext cx="650789" cy="991520"/>
                  </a:xfrm>
                  <a:prstGeom prst="roundRect">
                    <a:avLst/>
                  </a:prstGeom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7" name="Rounded Rectangle 286"/>
                  <p:cNvSpPr/>
                  <p:nvPr/>
                </p:nvSpPr>
                <p:spPr>
                  <a:xfrm>
                    <a:off x="5381367" y="5629200"/>
                    <a:ext cx="498389" cy="759329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chemeClr val="bg1"/>
                  </a:solidFill>
                </p:spPr>
                <p:style>
                  <a:lnRef idx="2">
                    <a:schemeClr val="dk1">
                      <a:shade val="50000"/>
                    </a:schemeClr>
                  </a:lnRef>
                  <a:fillRef idx="1">
                    <a:schemeClr val="dk1"/>
                  </a:fillRef>
                  <a:effectRef idx="0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Oval 287"/>
                  <p:cNvSpPr/>
                  <p:nvPr/>
                </p:nvSpPr>
                <p:spPr>
                  <a:xfrm>
                    <a:off x="5597611" y="6405005"/>
                    <a:ext cx="82378" cy="82378"/>
                  </a:xfrm>
                  <a:prstGeom prst="ellipse">
                    <a:avLst/>
                  </a:prstGeom>
                </p:spPr>
                <p:style>
                  <a:lnRef idx="2">
                    <a:schemeClr val="accent3">
                      <a:shade val="50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89" name="Cloud 288"/>
                <p:cNvSpPr/>
                <p:nvPr/>
              </p:nvSpPr>
              <p:spPr>
                <a:xfrm>
                  <a:off x="7963273" y="4986591"/>
                  <a:ext cx="444843" cy="333435"/>
                </a:xfrm>
                <a:prstGeom prst="cloud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0" name="Curved Connector 289"/>
                <p:cNvCxnSpPr>
                  <a:stCxn id="276" idx="4"/>
                  <a:endCxn id="283" idx="1"/>
                </p:cNvCxnSpPr>
                <p:nvPr/>
              </p:nvCxnSpPr>
              <p:spPr>
                <a:xfrm flipV="1">
                  <a:off x="7423588" y="2886026"/>
                  <a:ext cx="539685" cy="943883"/>
                </a:xfrm>
                <a:prstGeom prst="curved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Curved Connector 290"/>
                <p:cNvCxnSpPr>
                  <a:stCxn id="276" idx="4"/>
                  <a:endCxn id="284" idx="1"/>
                </p:cNvCxnSpPr>
                <p:nvPr/>
              </p:nvCxnSpPr>
              <p:spPr>
                <a:xfrm flipV="1">
                  <a:off x="7423588" y="3454716"/>
                  <a:ext cx="539685" cy="375193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2" name="Curved Connector 291"/>
                <p:cNvCxnSpPr>
                  <a:stCxn id="276" idx="4"/>
                  <a:endCxn id="286" idx="1"/>
                </p:cNvCxnSpPr>
                <p:nvPr/>
              </p:nvCxnSpPr>
              <p:spPr>
                <a:xfrm>
                  <a:off x="7423588" y="3829909"/>
                  <a:ext cx="616924" cy="581624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Curved Connector 292"/>
                <p:cNvCxnSpPr>
                  <a:stCxn id="276" idx="4"/>
                  <a:endCxn id="289" idx="2"/>
                </p:cNvCxnSpPr>
                <p:nvPr/>
              </p:nvCxnSpPr>
              <p:spPr>
                <a:xfrm>
                  <a:off x="7423588" y="3829909"/>
                  <a:ext cx="541065" cy="1323400"/>
                </a:xfrm>
                <a:prstGeom prst="curvedConnector3">
                  <a:avLst>
                    <a:gd name="adj1" fmla="val 50000"/>
                  </a:avLst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Arrow Connector 293"/>
                <p:cNvCxnSpPr>
                  <a:stCxn id="276" idx="4"/>
                </p:cNvCxnSpPr>
                <p:nvPr/>
              </p:nvCxnSpPr>
              <p:spPr>
                <a:xfrm>
                  <a:off x="7423588" y="3829909"/>
                  <a:ext cx="2919640" cy="26936"/>
                </a:xfrm>
                <a:prstGeom prst="straightConnector1">
                  <a:avLst/>
                </a:prstGeom>
                <a:ln>
                  <a:prstDash val="dash"/>
                  <a:headEnd type="arrow" w="sm" len="sm"/>
                  <a:tailEnd type="oval" w="sm" len="sm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5" name="Straight Connector 294"/>
                <p:cNvCxnSpPr>
                  <a:endCxn id="279" idx="0"/>
                </p:cNvCxnSpPr>
                <p:nvPr/>
              </p:nvCxnSpPr>
              <p:spPr>
                <a:xfrm>
                  <a:off x="3077847" y="2895186"/>
                  <a:ext cx="370655" cy="98581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>
                  <a:endCxn id="279" idx="2"/>
                </p:cNvCxnSpPr>
                <p:nvPr/>
              </p:nvCxnSpPr>
              <p:spPr>
                <a:xfrm flipV="1">
                  <a:off x="3110512" y="3967980"/>
                  <a:ext cx="251015" cy="11617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>
                  <a:endCxn id="279" idx="4"/>
                </p:cNvCxnSpPr>
                <p:nvPr/>
              </p:nvCxnSpPr>
              <p:spPr>
                <a:xfrm flipV="1">
                  <a:off x="3077847" y="4054954"/>
                  <a:ext cx="370655" cy="1004522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98" name="TextBox 297"/>
            <p:cNvSpPr txBox="1"/>
            <p:nvPr/>
          </p:nvSpPr>
          <p:spPr>
            <a:xfrm>
              <a:off x="8830432" y="2748992"/>
              <a:ext cx="63158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تطبيق الجمع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299" name="TextBox 298"/>
            <p:cNvSpPr txBox="1"/>
            <p:nvPr/>
          </p:nvSpPr>
          <p:spPr>
            <a:xfrm>
              <a:off x="8830432" y="5059476"/>
              <a:ext cx="631583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تطبيق الجمع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00" name="TextBox 299"/>
            <p:cNvSpPr txBox="1"/>
            <p:nvPr/>
          </p:nvSpPr>
          <p:spPr>
            <a:xfrm>
              <a:off x="4130006" y="2430511"/>
              <a:ext cx="387928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Bold" panose="020A0503020102020204" pitchFamily="18" charset="-78"/>
                  <a:ea typeface="GE SS Text Bold" panose="020A0503020102020204" pitchFamily="18" charset="-78"/>
                  <a:cs typeface="GE SS Text Bold" panose="020A0503020102020204" pitchFamily="18" charset="-78"/>
                </a:rPr>
                <a:t>النشر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endParaRPr>
            </a:p>
          </p:txBody>
        </p:sp>
        <p:sp>
          <p:nvSpPr>
            <p:cNvPr id="301" name="TextBox 300"/>
            <p:cNvSpPr txBox="1"/>
            <p:nvPr/>
          </p:nvSpPr>
          <p:spPr>
            <a:xfrm>
              <a:off x="5055940" y="4148537"/>
              <a:ext cx="801502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قاعدة البيانات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02" name="TextBox 301"/>
            <p:cNvSpPr txBox="1"/>
            <p:nvPr/>
          </p:nvSpPr>
          <p:spPr>
            <a:xfrm>
              <a:off x="6185100" y="2433573"/>
              <a:ext cx="11651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Bold" panose="020A0503020102020204" pitchFamily="18" charset="-78"/>
                  <a:ea typeface="GE SS Text Bold" panose="020A0503020102020204" pitchFamily="18" charset="-78"/>
                  <a:cs typeface="GE SS Text Bold" panose="020A0503020102020204" pitchFamily="18" charset="-78"/>
                </a:rPr>
                <a:t>المعالجة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8419369" y="2414964"/>
              <a:ext cx="116516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Bold" panose="020A0503020102020204" pitchFamily="18" charset="-78"/>
                  <a:ea typeface="GE SS Text Bold" panose="020A0503020102020204" pitchFamily="18" charset="-78"/>
                  <a:cs typeface="GE SS Text Bold" panose="020A0503020102020204" pitchFamily="18" charset="-78"/>
                </a:rPr>
                <a:t>الجمع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endParaRPr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4238223" y="3039875"/>
              <a:ext cx="31418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الموقع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05" name="TextBox 304"/>
            <p:cNvSpPr txBox="1"/>
            <p:nvPr/>
          </p:nvSpPr>
          <p:spPr>
            <a:xfrm>
              <a:off x="4194392" y="3594627"/>
              <a:ext cx="426399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الإصدارات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4249543" y="5291810"/>
              <a:ext cx="35907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الإنترنت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ohammad bold art 1" pitchFamily="2" charset="-78"/>
              </a:endParaRPr>
            </a:p>
          </p:txBody>
        </p:sp>
        <p:grpSp>
          <p:nvGrpSpPr>
            <p:cNvPr id="308" name="Group 307"/>
            <p:cNvGrpSpPr/>
            <p:nvPr/>
          </p:nvGrpSpPr>
          <p:grpSpPr>
            <a:xfrm>
              <a:off x="2658012" y="6260007"/>
              <a:ext cx="7647196" cy="246221"/>
              <a:chOff x="3911353" y="5596704"/>
              <a:chExt cx="4417969" cy="246221"/>
            </a:xfrm>
          </p:grpSpPr>
          <p:cxnSp>
            <p:nvCxnSpPr>
              <p:cNvPr id="309" name="Straight Arrow Connector 308"/>
              <p:cNvCxnSpPr/>
              <p:nvPr/>
            </p:nvCxnSpPr>
            <p:spPr>
              <a:xfrm>
                <a:off x="3911353" y="5725297"/>
                <a:ext cx="4417969" cy="0"/>
              </a:xfrm>
              <a:prstGeom prst="straightConnector1">
                <a:avLst/>
              </a:prstGeom>
              <a:ln w="25400">
                <a:headEnd type="stealth" w="lg" len="lg"/>
                <a:tailEnd type="stealth" w="lg" len="lg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0" name="TextBox 309"/>
              <p:cNvSpPr txBox="1"/>
              <p:nvPr/>
            </p:nvSpPr>
            <p:spPr>
              <a:xfrm>
                <a:off x="5850791" y="5596704"/>
                <a:ext cx="58806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OM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accent2">
                        <a:lumMod val="50000"/>
                      </a:schemeClr>
                    </a:solidFill>
                    <a:effectLst/>
                    <a:uLnTx/>
                    <a:uFillTx/>
                    <a:latin typeface="GE SS Text Light" panose="020A0503020102020204" pitchFamily="18" charset="-78"/>
                    <a:ea typeface="GE SS Text Light" panose="020A0503020102020204" pitchFamily="18" charset="-78"/>
                    <a:cs typeface="GE SS Text Light" panose="020A0503020102020204" pitchFamily="18" charset="-78"/>
                  </a:rPr>
                  <a:t> نطاق العمل </a:t>
                </a: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endParaRPr>
              </a:p>
            </p:txBody>
          </p:sp>
        </p:grpSp>
        <p:cxnSp>
          <p:nvCxnSpPr>
            <p:cNvPr id="312" name="Straight Connector 311"/>
            <p:cNvCxnSpPr/>
            <p:nvPr/>
          </p:nvCxnSpPr>
          <p:spPr>
            <a:xfrm flipV="1">
              <a:off x="2657188" y="1513091"/>
              <a:ext cx="0" cy="4956128"/>
            </a:xfrm>
            <a:prstGeom prst="line">
              <a:avLst/>
            </a:prstGeom>
            <a:ln w="12700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3" name="Picture 31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1111" y="1985180"/>
              <a:ext cx="707730" cy="707730"/>
            </a:xfrm>
            <a:prstGeom prst="rect">
              <a:avLst/>
            </a:prstGeom>
          </p:spPr>
        </p:pic>
        <p:sp>
          <p:nvSpPr>
            <p:cNvPr id="315" name="TextBox 314"/>
            <p:cNvSpPr txBox="1"/>
            <p:nvPr/>
          </p:nvSpPr>
          <p:spPr>
            <a:xfrm>
              <a:off x="2817928" y="1493013"/>
              <a:ext cx="908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المستخدمين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pic>
          <p:nvPicPr>
            <p:cNvPr id="316" name="Picture 31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00" y="2932191"/>
              <a:ext cx="707730" cy="707730"/>
            </a:xfrm>
            <a:prstGeom prst="rect">
              <a:avLst/>
            </a:prstGeom>
          </p:spPr>
        </p:pic>
        <p:sp>
          <p:nvSpPr>
            <p:cNvPr id="317" name="TextBox 316"/>
            <p:cNvSpPr txBox="1"/>
            <p:nvPr/>
          </p:nvSpPr>
          <p:spPr>
            <a:xfrm>
              <a:off x="2799266" y="2669888"/>
              <a:ext cx="908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صُنّاع القرار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2793041" y="3615396"/>
              <a:ext cx="908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الأكاديمين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pic>
          <p:nvPicPr>
            <p:cNvPr id="319" name="Picture 31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14287" y="3929431"/>
              <a:ext cx="707730" cy="707730"/>
            </a:xfrm>
            <a:prstGeom prst="rect">
              <a:avLst/>
            </a:prstGeom>
          </p:spPr>
        </p:pic>
        <p:pic>
          <p:nvPicPr>
            <p:cNvPr id="320" name="Picture 31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902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776" y="4876442"/>
              <a:ext cx="707730" cy="707730"/>
            </a:xfrm>
            <a:prstGeom prst="rect">
              <a:avLst/>
            </a:prstGeom>
          </p:spPr>
        </p:pic>
        <p:sp>
          <p:nvSpPr>
            <p:cNvPr id="321" name="TextBox 320"/>
            <p:cNvSpPr txBox="1"/>
            <p:nvPr/>
          </p:nvSpPr>
          <p:spPr>
            <a:xfrm>
              <a:off x="2802442" y="4614139"/>
              <a:ext cx="908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الباحثين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2796217" y="5559647"/>
              <a:ext cx="908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غيرهم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393886" y="1494164"/>
              <a:ext cx="226873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المنظمات الخليجية والدولية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24" name="TextBox 323"/>
            <p:cNvSpPr txBox="1"/>
            <p:nvPr/>
          </p:nvSpPr>
          <p:spPr>
            <a:xfrm>
              <a:off x="2349641" y="3715993"/>
              <a:ext cx="221215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ohammad bold art 1" pitchFamily="2" charset="-78"/>
                </a:rPr>
                <a:t>APIs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mohammad bold art 1" pitchFamily="2" charset="-78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15" t="27619" r="23748" b="33061"/>
            <a:stretch/>
          </p:blipFill>
          <p:spPr>
            <a:xfrm>
              <a:off x="1176558" y="1855398"/>
              <a:ext cx="637450" cy="644136"/>
            </a:xfrm>
            <a:prstGeom prst="rect">
              <a:avLst/>
            </a:prstGeom>
          </p:spPr>
        </p:pic>
        <p:sp>
          <p:nvSpPr>
            <p:cNvPr id="325" name="TextBox 324"/>
            <p:cNvSpPr txBox="1"/>
            <p:nvPr/>
          </p:nvSpPr>
          <p:spPr>
            <a:xfrm>
              <a:off x="1046781" y="2518842"/>
              <a:ext cx="90822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الأمانة العامة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559" y="5037138"/>
              <a:ext cx="644986" cy="6449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53" y="3193589"/>
              <a:ext cx="715264" cy="715264"/>
            </a:xfrm>
            <a:prstGeom prst="rect">
              <a:avLst/>
            </a:prstGeom>
          </p:spPr>
        </p:pic>
        <p:sp>
          <p:nvSpPr>
            <p:cNvPr id="326" name="TextBox 325"/>
            <p:cNvSpPr txBox="1"/>
            <p:nvPr/>
          </p:nvSpPr>
          <p:spPr>
            <a:xfrm>
              <a:off x="1039096" y="3877409"/>
              <a:ext cx="90822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noProof="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المؤسسات الخليجية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1039096" y="5682124"/>
              <a:ext cx="90822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OM" sz="1400" noProof="0" dirty="0" smtClean="0">
                  <a:solidFill>
                    <a:prstClr val="black"/>
                  </a:solidFill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المنظمات الدولية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  <p:cxnSp>
          <p:nvCxnSpPr>
            <p:cNvPr id="13" name="Curved Connector 12"/>
            <p:cNvCxnSpPr>
              <a:endCxn id="325" idx="3"/>
            </p:cNvCxnSpPr>
            <p:nvPr/>
          </p:nvCxnSpPr>
          <p:spPr>
            <a:xfrm rot="16200000" flipV="1">
              <a:off x="1493438" y="3088136"/>
              <a:ext cx="1216813" cy="293669"/>
            </a:xfrm>
            <a:prstGeom prst="curvedConnector2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Curved Connector 14"/>
            <p:cNvCxnSpPr>
              <a:endCxn id="326" idx="3"/>
            </p:cNvCxnSpPr>
            <p:nvPr/>
          </p:nvCxnSpPr>
          <p:spPr>
            <a:xfrm rot="10800000" flipV="1">
              <a:off x="1947324" y="3855141"/>
              <a:ext cx="292088" cy="237711"/>
            </a:xfrm>
            <a:prstGeom prst="curvedConnector3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Curved Connector 16"/>
            <p:cNvCxnSpPr>
              <a:endCxn id="327" idx="3"/>
            </p:cNvCxnSpPr>
            <p:nvPr/>
          </p:nvCxnSpPr>
          <p:spPr>
            <a:xfrm rot="5400000">
              <a:off x="1078663" y="4738543"/>
              <a:ext cx="2027687" cy="290363"/>
            </a:xfrm>
            <a:prstGeom prst="curvedConnector2">
              <a:avLst/>
            </a:prstGeom>
            <a:ln>
              <a:prstDash val="dash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8" name="Straight Connector 327"/>
            <p:cNvCxnSpPr>
              <a:stCxn id="313" idx="3"/>
              <a:endCxn id="283" idx="3"/>
            </p:cNvCxnSpPr>
            <p:nvPr/>
          </p:nvCxnSpPr>
          <p:spPr>
            <a:xfrm>
              <a:off x="3618841" y="2339045"/>
              <a:ext cx="564949" cy="54698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9" name="Straight Connector 328"/>
            <p:cNvCxnSpPr>
              <a:stCxn id="316" idx="3"/>
              <a:endCxn id="283" idx="3"/>
            </p:cNvCxnSpPr>
            <p:nvPr/>
          </p:nvCxnSpPr>
          <p:spPr>
            <a:xfrm flipV="1">
              <a:off x="3613330" y="2886026"/>
              <a:ext cx="570460" cy="40003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0" name="Straight Connector 329"/>
            <p:cNvCxnSpPr>
              <a:stCxn id="319" idx="3"/>
              <a:endCxn id="283" idx="3"/>
            </p:cNvCxnSpPr>
            <p:nvPr/>
          </p:nvCxnSpPr>
          <p:spPr>
            <a:xfrm flipV="1">
              <a:off x="3622017" y="2886026"/>
              <a:ext cx="561773" cy="139727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1" name="Straight Connector 330"/>
            <p:cNvCxnSpPr>
              <a:stCxn id="320" idx="3"/>
              <a:endCxn id="283" idx="3"/>
            </p:cNvCxnSpPr>
            <p:nvPr/>
          </p:nvCxnSpPr>
          <p:spPr>
            <a:xfrm flipV="1">
              <a:off x="3616506" y="2886026"/>
              <a:ext cx="567284" cy="234428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2" name="Straight Connector 331"/>
            <p:cNvCxnSpPr>
              <a:stCxn id="320" idx="3"/>
              <a:endCxn id="284" idx="3"/>
            </p:cNvCxnSpPr>
            <p:nvPr/>
          </p:nvCxnSpPr>
          <p:spPr>
            <a:xfrm flipV="1">
              <a:off x="3616506" y="3454716"/>
              <a:ext cx="567284" cy="177559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3" name="Straight Connector 332"/>
            <p:cNvCxnSpPr>
              <a:stCxn id="319" idx="3"/>
              <a:endCxn id="284" idx="3"/>
            </p:cNvCxnSpPr>
            <p:nvPr/>
          </p:nvCxnSpPr>
          <p:spPr>
            <a:xfrm flipV="1">
              <a:off x="3622017" y="3454716"/>
              <a:ext cx="561773" cy="82858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4" name="Straight Connector 333"/>
            <p:cNvCxnSpPr>
              <a:stCxn id="316" idx="3"/>
              <a:endCxn id="284" idx="3"/>
            </p:cNvCxnSpPr>
            <p:nvPr/>
          </p:nvCxnSpPr>
          <p:spPr>
            <a:xfrm>
              <a:off x="3613330" y="3286056"/>
              <a:ext cx="570460" cy="168660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5" name="Straight Connector 334"/>
            <p:cNvCxnSpPr>
              <a:stCxn id="313" idx="3"/>
              <a:endCxn id="284" idx="3"/>
            </p:cNvCxnSpPr>
            <p:nvPr/>
          </p:nvCxnSpPr>
          <p:spPr>
            <a:xfrm>
              <a:off x="3618841" y="2339045"/>
              <a:ext cx="564949" cy="1115671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6" name="Straight Connector 335"/>
            <p:cNvCxnSpPr>
              <a:stCxn id="313" idx="3"/>
              <a:endCxn id="286" idx="3"/>
            </p:cNvCxnSpPr>
            <p:nvPr/>
          </p:nvCxnSpPr>
          <p:spPr>
            <a:xfrm>
              <a:off x="3618841" y="2339045"/>
              <a:ext cx="642190" cy="207248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7" name="Straight Connector 336"/>
            <p:cNvCxnSpPr>
              <a:stCxn id="316" idx="3"/>
              <a:endCxn id="286" idx="3"/>
            </p:cNvCxnSpPr>
            <p:nvPr/>
          </p:nvCxnSpPr>
          <p:spPr>
            <a:xfrm>
              <a:off x="3613330" y="3286056"/>
              <a:ext cx="647701" cy="112547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8" name="Straight Connector 337"/>
            <p:cNvCxnSpPr>
              <a:stCxn id="319" idx="3"/>
              <a:endCxn id="286" idx="3"/>
            </p:cNvCxnSpPr>
            <p:nvPr/>
          </p:nvCxnSpPr>
          <p:spPr>
            <a:xfrm>
              <a:off x="3622017" y="4283296"/>
              <a:ext cx="639014" cy="128237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>
              <a:stCxn id="320" idx="3"/>
              <a:endCxn id="286" idx="3"/>
            </p:cNvCxnSpPr>
            <p:nvPr/>
          </p:nvCxnSpPr>
          <p:spPr>
            <a:xfrm flipV="1">
              <a:off x="3616506" y="4411533"/>
              <a:ext cx="644525" cy="81877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>
              <a:stCxn id="313" idx="3"/>
              <a:endCxn id="289" idx="0"/>
            </p:cNvCxnSpPr>
            <p:nvPr/>
          </p:nvCxnSpPr>
          <p:spPr>
            <a:xfrm>
              <a:off x="3618841" y="2339045"/>
              <a:ext cx="565320" cy="2814264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>
              <a:stCxn id="316" idx="3"/>
              <a:endCxn id="289" idx="0"/>
            </p:cNvCxnSpPr>
            <p:nvPr/>
          </p:nvCxnSpPr>
          <p:spPr>
            <a:xfrm>
              <a:off x="3613330" y="3286056"/>
              <a:ext cx="570831" cy="186725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>
              <a:stCxn id="319" idx="3"/>
              <a:endCxn id="289" idx="0"/>
            </p:cNvCxnSpPr>
            <p:nvPr/>
          </p:nvCxnSpPr>
          <p:spPr>
            <a:xfrm>
              <a:off x="3622017" y="4283296"/>
              <a:ext cx="562144" cy="87001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>
              <a:stCxn id="320" idx="3"/>
              <a:endCxn id="289" idx="0"/>
            </p:cNvCxnSpPr>
            <p:nvPr/>
          </p:nvCxnSpPr>
          <p:spPr>
            <a:xfrm flipV="1">
              <a:off x="3616506" y="5153309"/>
              <a:ext cx="567655" cy="76998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6" name="TextBox 305"/>
            <p:cNvSpPr txBox="1"/>
            <p:nvPr/>
          </p:nvSpPr>
          <p:spPr>
            <a:xfrm>
              <a:off x="4007581" y="4637161"/>
              <a:ext cx="78439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تطبيقات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OM" sz="1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E SS Text Light" panose="020A0503020102020204" pitchFamily="18" charset="-78"/>
                  <a:ea typeface="GE SS Text Light" panose="020A0503020102020204" pitchFamily="18" charset="-78"/>
                  <a:cs typeface="GE SS Text Light" panose="020A0503020102020204" pitchFamily="18" charset="-78"/>
                </a:rPr>
                <a:t>الهاتف</a:t>
              </a:r>
              <a:endPara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endParaRPr>
            </a:p>
          </p:txBody>
        </p:sp>
      </p:grpSp>
      <p:sp>
        <p:nvSpPr>
          <p:cNvPr id="350" name="TextBox 349"/>
          <p:cNvSpPr txBox="1"/>
          <p:nvPr/>
        </p:nvSpPr>
        <p:spPr>
          <a:xfrm>
            <a:off x="3642639" y="1433991"/>
            <a:ext cx="5736622" cy="21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المركز الإحصائي الخليجي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cxnSp>
        <p:nvCxnSpPr>
          <p:cNvPr id="128" name="Curved Connector 127"/>
          <p:cNvCxnSpPr>
            <a:stCxn id="277" idx="2"/>
            <a:endCxn id="278" idx="3"/>
          </p:cNvCxnSpPr>
          <p:nvPr/>
        </p:nvCxnSpPr>
        <p:spPr>
          <a:xfrm rot="16200000" flipH="1">
            <a:off x="6296512" y="3523879"/>
            <a:ext cx="487747" cy="28848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1" name="Rectangle 130">
            <a:hlinkClick r:id="rId17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48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Rectangle 133"/>
          <p:cNvSpPr/>
          <p:nvPr/>
        </p:nvSpPr>
        <p:spPr>
          <a:xfrm>
            <a:off x="4404042" y="389687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r" rtl="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ملخص خيارات الربط </a:t>
            </a:r>
            <a:r>
              <a:rPr lang="ar-OM" sz="3200" b="1" dirty="0" smtClean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الإحصائي</a:t>
            </a:r>
            <a:endParaRPr lang="ar-OM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id="{80528432-93A4-4C6F-B941-35C0E32A2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263" y="1398010"/>
            <a:ext cx="9929570" cy="5102201"/>
          </a:xfrm>
          <a:prstGeom prst="rect">
            <a:avLst/>
          </a:prstGeom>
        </p:spPr>
      </p:pic>
      <p:sp>
        <p:nvSpPr>
          <p:cNvPr id="136" name="Rectangle 135">
            <a:hlinkClick r:id="rId4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66720" y="391743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حوكمة المشروع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4" y="1536920"/>
            <a:ext cx="4994808" cy="52371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331" y="3892791"/>
            <a:ext cx="6114150" cy="28268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10D7C93-1A20-49CD-B0ED-FFEB48257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3612" y="1684887"/>
            <a:ext cx="2222005" cy="4742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FEA7F8-5170-479E-9E2E-1BFA69F4C4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856" y="2906270"/>
            <a:ext cx="2093515" cy="4468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B3D14E-F5B9-4A6C-BD21-B7FA329B4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7856" y="2264312"/>
            <a:ext cx="2093515" cy="452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F08577-7A25-4F4E-A47D-E95BC851B1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0849" y="1821644"/>
            <a:ext cx="2101845" cy="6251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118EE87-E86A-4F1E-B204-9CFB8EA0040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913" y="2567816"/>
            <a:ext cx="1427715" cy="48839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3224" y="1386791"/>
            <a:ext cx="4994807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1400" dirty="0" smtClean="0">
                <a:solidFill>
                  <a:schemeClr val="accent2">
                    <a:lumMod val="50000"/>
                  </a:schemeClr>
                </a:solidFill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هندسة مكونات النظام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38331" y="3677346"/>
            <a:ext cx="6114150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الهيكل التنظيمي لفريق المشروع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38331" y="1400700"/>
            <a:ext cx="6114150" cy="2154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الشركات المسند إليها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 المشروع (شركات التحالف)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71583" y="5162203"/>
            <a:ext cx="3546985" cy="34082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dirty="0" smtClean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الفريق الإحصائي</a:t>
            </a:r>
            <a:endParaRPr lang="en-US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21">
            <a:hlinkClick r:id="rId10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744904" y="393412"/>
            <a:ext cx="32912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OM" sz="3200" b="1" dirty="0">
                <a:solidFill>
                  <a:schemeClr val="accent2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GE SS Text Bold" panose="020A0503020102020204" pitchFamily="18" charset="-78"/>
                <a:ea typeface="GE SS Text Bold" panose="020A0503020102020204" pitchFamily="18" charset="-78"/>
                <a:cs typeface="GE SS Text Bold" panose="020A0503020102020204" pitchFamily="18" charset="-78"/>
              </a:rPr>
              <a:t>مخرجات المشروع </a:t>
            </a:r>
            <a:endParaRPr lang="en-US" sz="3200" b="1" dirty="0">
              <a:solidFill>
                <a:schemeClr val="accent2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GE SS Text Bold" panose="020A0503020102020204" pitchFamily="18" charset="-78"/>
              <a:ea typeface="GE SS Text Bold" panose="020A0503020102020204" pitchFamily="18" charset="-78"/>
              <a:cs typeface="GE SS Text Bold" panose="020A0503020102020204" pitchFamily="18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06579" y="1636769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defRPr/>
            </a:pP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ربط إلكتروني مرن 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مع </a:t>
            </a:r>
            <a:r>
              <a:rPr lang="ar-OM" sz="1400" dirty="0" smtClean="0"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الأجهزة </a:t>
            </a:r>
            <a:r>
              <a:rPr lang="ar-OM" sz="1400" dirty="0"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الإحصائية الوطنية في الدول </a:t>
            </a:r>
            <a:r>
              <a:rPr lang="ar-OM" sz="1400" dirty="0" smtClean="0"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الأعضاء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.</a:t>
            </a:r>
            <a:endParaRPr kumimoji="0" lang="ar-OM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cxnSp>
        <p:nvCxnSpPr>
          <p:cNvPr id="155" name="Straight Connector 154"/>
          <p:cNvCxnSpPr/>
          <p:nvPr/>
        </p:nvCxnSpPr>
        <p:spPr>
          <a:xfrm>
            <a:off x="1508307" y="685800"/>
            <a:ext cx="0" cy="5303520"/>
          </a:xfrm>
          <a:prstGeom prst="line">
            <a:avLst/>
          </a:prstGeom>
          <a:noFill/>
          <a:ln w="6350" cap="flat" cmpd="sng" algn="ctr">
            <a:noFill/>
            <a:prstDash val="dash"/>
            <a:miter lim="800000"/>
          </a:ln>
          <a:effectLst/>
        </p:spPr>
      </p:cxnSp>
      <p:sp>
        <p:nvSpPr>
          <p:cNvPr id="4" name="Oval 3"/>
          <p:cNvSpPr/>
          <p:nvPr/>
        </p:nvSpPr>
        <p:spPr>
          <a:xfrm>
            <a:off x="10906125" y="1632908"/>
            <a:ext cx="697844" cy="665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0300" y="1613858"/>
            <a:ext cx="4648199" cy="6911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6206579" y="2408294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بوابة بيانات مفتوحة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جديدة للمركز بحيث تكون بديلا للبوابة الحالية.</a:t>
            </a:r>
            <a:endParaRPr kumimoji="0" lang="ar-OM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19" name="Oval 118"/>
          <p:cNvSpPr/>
          <p:nvPr/>
        </p:nvSpPr>
        <p:spPr>
          <a:xfrm>
            <a:off x="10906125" y="2404433"/>
            <a:ext cx="697844" cy="665177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endParaRPr lang="en-US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6210300" y="2385383"/>
            <a:ext cx="4648199" cy="691192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1" name="Rectangle 120"/>
          <p:cNvSpPr/>
          <p:nvPr/>
        </p:nvSpPr>
        <p:spPr>
          <a:xfrm>
            <a:off x="6206579" y="3170294"/>
            <a:ext cx="4594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تفعيل 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الرزنامة الإحصائية الإلكترونية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.</a:t>
            </a:r>
            <a:endParaRPr kumimoji="0" lang="ar-OM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10906125" y="3166433"/>
            <a:ext cx="697844" cy="665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3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6210300" y="3147383"/>
            <a:ext cx="4648199" cy="6911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6206579" y="3941819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أتمتة إدارة وتبادل جداول نقل البيانات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الإحصائية بحيث تكون هذه الجداول مرنة لأي تعديل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مستقبلي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10906125" y="3937958"/>
            <a:ext cx="697844" cy="665177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4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6210300" y="3918908"/>
            <a:ext cx="4648199" cy="691192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6206579" y="4713344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buSzPct val="110000"/>
              <a:defRPr/>
            </a:pPr>
            <a:r>
              <a:rPr lang="ar-OM" sz="14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أتمتة إجراءات </a:t>
            </a: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إنتاج بيانات </a:t>
            </a:r>
            <a:r>
              <a:rPr lang="ar-OM" sz="14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الإحصاءات الرسمية</a:t>
            </a:r>
            <a:r>
              <a:rPr lang="en-US" sz="14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r>
              <a:rPr lang="ar-OM" sz="1400" b="1" dirty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بالتوافق مع </a:t>
            </a: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أطر العمل</a:t>
            </a: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القياسي العالمية.</a:t>
            </a:r>
            <a:endParaRPr lang="en-US" sz="1400" dirty="0">
              <a:solidFill>
                <a:prstClr val="black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10906125" y="4709483"/>
            <a:ext cx="697844" cy="665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5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6210300" y="4690433"/>
            <a:ext cx="4648199" cy="6911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5879" y="1636769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defRPr/>
            </a:pP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ربط استراتيجيات 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وسياسات مجلس </a:t>
            </a:r>
            <a:r>
              <a:rPr lang="ar-OM" sz="14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التعاون </a:t>
            </a: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مع مؤشرات </a:t>
            </a:r>
            <a:r>
              <a:rPr lang="ar-OM" sz="14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الإحصاءات </a:t>
            </a: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الرسمية.</a:t>
            </a:r>
            <a:endParaRPr kumimoji="0" lang="ar-OM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5305425" y="1632908"/>
            <a:ext cx="697844" cy="665177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7</a:t>
            </a:r>
            <a:endParaRPr lang="en-US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" y="1613858"/>
            <a:ext cx="4648199" cy="691192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05879" y="2408294"/>
            <a:ext cx="4594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تفعيل 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التدقيق المبدئي 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لجودة البيانات 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آليا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.</a:t>
            </a:r>
            <a:endParaRPr kumimoji="0" lang="ar-OM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5305425" y="2404433"/>
            <a:ext cx="697844" cy="665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8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9600" y="2385383"/>
            <a:ext cx="4648199" cy="6911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5879" y="3170294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defRPr/>
            </a:pPr>
            <a:r>
              <a:rPr kumimoji="0" lang="ar-OM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إنشاء 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مستودع </a:t>
            </a:r>
            <a:r>
              <a:rPr kumimoji="0" lang="ar-OM" sz="1400" b="1" i="0" u="none" strike="noStrike" kern="1200" cap="none" spc="0" normalizeH="0" baseline="0" noProof="0" dirty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بيانات 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مركزي 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للإحصاءات الرسمية قابل للتعامل مع البيانات الوصفية والسلاسل الزمنية.</a:t>
            </a:r>
            <a:endParaRPr kumimoji="0" lang="ar-OM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5305425" y="3166433"/>
            <a:ext cx="697844" cy="665177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9</a:t>
            </a:r>
            <a:endParaRPr lang="en-US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9600" y="3147383"/>
            <a:ext cx="4648199" cy="691192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5879" y="3941819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0000"/>
              <a:buFontTx/>
              <a:buNone/>
              <a:tabLst/>
              <a:defRPr/>
            </a:pP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تبادل وتخزين بيانات الإحصاءات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الرسمية</a:t>
            </a:r>
            <a:r>
              <a:rPr kumimoji="0" lang="ar-OM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r>
              <a:rPr kumimoji="0" lang="ar-OM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بالتوافق مع معيار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Arial" panose="020B0604020202020204" pitchFamily="34" charset="0"/>
                <a:ea typeface="GE SS Text Light" panose="020A0503020102020204" pitchFamily="18" charset="-78"/>
                <a:cs typeface="Arial" panose="020B0604020202020204" pitchFamily="34" charset="0"/>
              </a:rPr>
              <a:t>SDMX</a:t>
            </a:r>
            <a:r>
              <a:rPr kumimoji="0" lang="en-US" sz="1400" b="1" i="0" u="none" strike="noStrike" kern="1200" cap="none" spc="0" normalizeH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القياسي.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5305425" y="3937958"/>
            <a:ext cx="697844" cy="665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OM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10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00" y="3918908"/>
            <a:ext cx="4648199" cy="6911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05879" y="4713344"/>
            <a:ext cx="4594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buClr>
                <a:srgbClr val="066F69"/>
              </a:buClr>
              <a:buSzPct val="110000"/>
              <a:defRPr/>
            </a:pPr>
            <a:r>
              <a:rPr lang="ar-OM" sz="1400" dirty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تحليل البيانات الإحصائية من خلال </a:t>
            </a:r>
            <a:r>
              <a:rPr lang="ar-OM" sz="1400" b="1" dirty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أدوات ذكاء </a:t>
            </a: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الأعمال</a:t>
            </a: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.</a:t>
            </a:r>
            <a:endParaRPr lang="en-US" sz="1400" dirty="0">
              <a:solidFill>
                <a:prstClr val="black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305425" y="4709483"/>
            <a:ext cx="697844" cy="665177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11</a:t>
            </a:r>
            <a:endParaRPr lang="en-US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09600" y="4690433"/>
            <a:ext cx="4648199" cy="691192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206579" y="5494394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 fontAlgn="base">
              <a:buSzPct val="110000"/>
              <a:defRPr/>
            </a:pP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الحصول على </a:t>
            </a: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تقارير ولوحات قياس المؤشرات </a:t>
            </a: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الإحصائية بحيث تكون </a:t>
            </a: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مرنة</a:t>
            </a:r>
            <a:r>
              <a:rPr lang="ar-OM" sz="1400" dirty="0" smtClean="0">
                <a:solidFill>
                  <a:prstClr val="black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 وحسب الطلب. </a:t>
            </a:r>
            <a:endParaRPr lang="en-US" sz="1400" dirty="0">
              <a:solidFill>
                <a:prstClr val="black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10906125" y="5490533"/>
            <a:ext cx="697844" cy="665177"/>
          </a:xfrm>
          <a:prstGeom prst="ellipse">
            <a:avLst/>
          </a:prstGeom>
          <a:solidFill>
            <a:srgbClr val="CBA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6</a:t>
            </a:r>
            <a:endParaRPr lang="en-US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210300" y="5471483"/>
            <a:ext cx="4648199" cy="691192"/>
          </a:xfrm>
          <a:prstGeom prst="rect">
            <a:avLst/>
          </a:prstGeom>
          <a:noFill/>
          <a:ln w="38100">
            <a:solidFill>
              <a:srgbClr val="CBA5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05879" y="5494394"/>
            <a:ext cx="45947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66F69"/>
              </a:buClr>
              <a:buSzPct val="110000"/>
              <a:buFontTx/>
              <a:buNone/>
              <a:tabLst/>
              <a:defRPr/>
            </a:pPr>
            <a:r>
              <a:rPr lang="ar-OM" sz="1400" b="1" dirty="0" smtClean="0">
                <a:solidFill>
                  <a:srgbClr val="CBA581"/>
                </a:solidFill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نشر وإتاحة </a:t>
            </a:r>
            <a:r>
              <a:rPr kumimoji="0" lang="ar-OM" sz="1400" b="1" i="0" u="none" strike="noStrike" kern="1200" cap="none" spc="0" normalizeH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بيانات 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الإحصاءات الرسمية للمؤسسات الخليجية وللمنظمات الدولية </a:t>
            </a:r>
            <a:r>
              <a:rPr kumimoji="0" lang="ar-OM" sz="1400" b="1" i="0" u="none" strike="noStrike" kern="1200" cap="none" spc="0" normalizeH="0" noProof="0" dirty="0" smtClean="0">
                <a:ln>
                  <a:noFill/>
                </a:ln>
                <a:solidFill>
                  <a:srgbClr val="CBA581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آليا</a:t>
            </a:r>
            <a:r>
              <a:rPr kumimoji="0" lang="ar-OM" sz="1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 SS Text Light" panose="020A0503020102020204" pitchFamily="18" charset="-78"/>
                <a:ea typeface="GE SS Text Light" panose="020A0503020102020204" pitchFamily="18" charset="-78"/>
                <a:cs typeface="GE SS Text Light" panose="020A0503020102020204" pitchFamily="18" charset="-78"/>
              </a:rPr>
              <a:t>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5305425" y="5490533"/>
            <a:ext cx="697844" cy="66517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OM" sz="3000" b="1" dirty="0" smtClean="0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12</a:t>
            </a:r>
            <a:endParaRPr lang="en-US" sz="3000" b="1" dirty="0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609600" y="5471483"/>
            <a:ext cx="4648199" cy="69119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prstClr val="white"/>
              </a:solidFill>
              <a:latin typeface="GE SS Text Light" panose="020A0503020102020204" pitchFamily="18" charset="-78"/>
              <a:ea typeface="GE SS Text Light" panose="020A0503020102020204" pitchFamily="18" charset="-78"/>
              <a:cs typeface="GE SS Text Light" panose="020A0503020102020204" pitchFamily="18" charset="-78"/>
            </a:endParaRPr>
          </a:p>
        </p:txBody>
      </p:sp>
      <p:sp>
        <p:nvSpPr>
          <p:cNvPr id="49" name="Rectangle 48">
            <a:hlinkClick r:id="rId3" action="ppaction://hlinksldjump"/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4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7324</TotalTime>
  <Words>616</Words>
  <Application>Microsoft Office PowerPoint</Application>
  <PresentationFormat>Widescreen</PresentationFormat>
  <Paragraphs>188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Agency FB</vt:lpstr>
      <vt:lpstr>Arial</vt:lpstr>
      <vt:lpstr>Calibri</vt:lpstr>
      <vt:lpstr>Calibri Light</vt:lpstr>
      <vt:lpstr>GE SS Text Bold</vt:lpstr>
      <vt:lpstr>GE SS Text Light</vt:lpstr>
      <vt:lpstr>GE SS Text UltraLight</vt:lpstr>
      <vt:lpstr>mohammad bold art 1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Duaa Sultan</dc:creator>
  <cp:lastModifiedBy>Mubarak Al Suti</cp:lastModifiedBy>
  <cp:revision>307</cp:revision>
  <cp:lastPrinted>2019-03-06T05:42:39Z</cp:lastPrinted>
  <dcterms:created xsi:type="dcterms:W3CDTF">2018-12-05T07:53:00Z</dcterms:created>
  <dcterms:modified xsi:type="dcterms:W3CDTF">2019-11-12T12:13:45Z</dcterms:modified>
</cp:coreProperties>
</file>