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0" autoAdjust="0"/>
    <p:restoredTop sz="94660"/>
  </p:normalViewPr>
  <p:slideViewPr>
    <p:cSldViewPr snapToGrid="0">
      <p:cViewPr varScale="1">
        <p:scale>
          <a:sx n="114" d="100"/>
          <a:sy n="114" d="100"/>
        </p:scale>
        <p:origin x="36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F5CFC7-5335-4A49-AF74-0BE806086631}" type="datetimeFigureOut">
              <a:rPr lang="en-US" smtClean="0"/>
              <a:t>6/1/2023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1739563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F5CFC7-5335-4A49-AF74-0BE806086631}" type="datetimeFigureOut">
              <a:rPr lang="en-US" smtClean="0"/>
              <a:t>6/1/2023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3612237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F5CFC7-5335-4A49-AF74-0BE806086631}" type="datetimeFigureOut">
              <a:rPr lang="en-US" smtClean="0"/>
              <a:t>6/1/2023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2582167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F5CFC7-5335-4A49-AF74-0BE806086631}" type="datetimeFigureOut">
              <a:rPr lang="en-US" smtClean="0"/>
              <a:t>6/1/2023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2951543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F5CFC7-5335-4A49-AF74-0BE806086631}" type="datetimeFigureOut">
              <a:rPr lang="en-US" smtClean="0"/>
              <a:t>6/1/2023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156302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F5CFC7-5335-4A49-AF74-0BE806086631}" type="datetimeFigureOut">
              <a:rPr lang="en-US" smtClean="0"/>
              <a:t>6/1/2023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1250193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F5CFC7-5335-4A49-AF74-0BE806086631}" type="datetimeFigureOut">
              <a:rPr lang="en-US" smtClean="0"/>
              <a:t>6/1/2023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2602031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F5CFC7-5335-4A49-AF74-0BE806086631}" type="datetimeFigureOut">
              <a:rPr lang="en-US" smtClean="0"/>
              <a:t>6/1/2023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1718833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F5CFC7-5335-4A49-AF74-0BE806086631}" type="datetimeFigureOut">
              <a:rPr lang="en-US" smtClean="0"/>
              <a:t>6/1/2023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197224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F5CFC7-5335-4A49-AF74-0BE806086631}" type="datetimeFigureOut">
              <a:rPr lang="en-US" smtClean="0"/>
              <a:t>6/1/2023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1278044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F5CFC7-5335-4A49-AF74-0BE806086631}" type="datetimeFigureOut">
              <a:rPr lang="en-US" smtClean="0"/>
              <a:t>6/1/2023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51D0D0-4CFB-4DEE-81B0-8E427B564AF7}" type="slidenum">
              <a:rPr lang="en-US" smtClean="0"/>
              <a:t>‹#›</a:t>
            </a:fld>
            <a:endParaRPr lang="en-US"/>
          </a:p>
        </p:txBody>
      </p:sp>
    </p:spTree>
    <p:extLst>
      <p:ext uri="{BB962C8B-B14F-4D97-AF65-F5344CB8AC3E}">
        <p14:creationId xmlns:p14="http://schemas.microsoft.com/office/powerpoint/2010/main" val="3768605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F5CFC7-5335-4A49-AF74-0BE806086631}" type="datetimeFigureOut">
              <a:rPr lang="en-US" smtClean="0"/>
              <a:t>6/1/2023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51D0D0-4CFB-4DEE-81B0-8E427B564AF7}" type="slidenum">
              <a:rPr lang="en-US" smtClean="0"/>
              <a:t>‹#›</a:t>
            </a:fld>
            <a:endParaRPr lang="en-US"/>
          </a:p>
        </p:txBody>
      </p:sp>
    </p:spTree>
    <p:extLst>
      <p:ext uri="{BB962C8B-B14F-4D97-AF65-F5344CB8AC3E}">
        <p14:creationId xmlns:p14="http://schemas.microsoft.com/office/powerpoint/2010/main" val="3700496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 y="0"/>
            <a:ext cx="12188952" cy="6858000"/>
          </a:xfrm>
          <a:prstGeom prst="rect">
            <a:avLst/>
          </a:prstGeom>
        </p:spPr>
      </p:pic>
      <p:sp>
        <p:nvSpPr>
          <p:cNvPr id="5" name="TextBox 4"/>
          <p:cNvSpPr txBox="1"/>
          <p:nvPr/>
        </p:nvSpPr>
        <p:spPr>
          <a:xfrm>
            <a:off x="3916393" y="1952096"/>
            <a:ext cx="7893170" cy="800219"/>
          </a:xfrm>
          <a:prstGeom prst="rect">
            <a:avLst/>
          </a:prstGeom>
          <a:noFill/>
        </p:spPr>
        <p:txBody>
          <a:bodyPr wrap="square" rtlCol="0">
            <a:spAutoFit/>
          </a:bodyPr>
          <a:lstStyle/>
          <a:p>
            <a:pPr algn="ctr" rtl="1"/>
            <a:r>
              <a:rPr lang="ar-OM" sz="2800" b="1" dirty="0">
                <a:latin typeface="GE SS Text Light" panose="020A0503020102020204" pitchFamily="18" charset="-78"/>
                <a:ea typeface="GE SS Text Light" panose="020A0503020102020204" pitchFamily="18" charset="-78"/>
                <a:cs typeface="GE SS Text Light" panose="020A0503020102020204" pitchFamily="18" charset="-78"/>
              </a:rPr>
              <a:t>تقرير</a:t>
            </a:r>
          </a:p>
          <a:p>
            <a:pPr algn="ctr" rtl="1"/>
            <a:r>
              <a:rPr lang="ar-OM" b="1" dirty="0">
                <a:latin typeface="GE SS Text Light" panose="020A0503020102020204" pitchFamily="18" charset="-78"/>
                <a:ea typeface="GE SS Text Light" panose="020A0503020102020204" pitchFamily="18" charset="-78"/>
                <a:cs typeface="GE SS Text Light" panose="020A0503020102020204" pitchFamily="18" charset="-78"/>
              </a:rPr>
              <a:t>حول ورشة العمل الإقليمية حول المؤشرات قصيرة المدى في دول مجلس التعاون – عن بعد</a:t>
            </a:r>
          </a:p>
        </p:txBody>
      </p:sp>
      <p:sp>
        <p:nvSpPr>
          <p:cNvPr id="6" name="TextBox 5"/>
          <p:cNvSpPr txBox="1"/>
          <p:nvPr/>
        </p:nvSpPr>
        <p:spPr>
          <a:xfrm>
            <a:off x="5360879" y="4090296"/>
            <a:ext cx="5004198" cy="523220"/>
          </a:xfrm>
          <a:prstGeom prst="rect">
            <a:avLst/>
          </a:prstGeom>
          <a:noFill/>
        </p:spPr>
        <p:txBody>
          <a:bodyPr wrap="square" rtlCol="0">
            <a:spAutoFit/>
          </a:bodyPr>
          <a:lstStyle/>
          <a:p>
            <a:pPr algn="ctr" rtl="1"/>
            <a:r>
              <a:rPr lang="ar-OM" sz="1400" b="1" dirty="0">
                <a:latin typeface="GE SS Text Light" panose="020A0503020102020204" pitchFamily="18" charset="-78"/>
                <a:ea typeface="GE SS Text Light" panose="020A0503020102020204" pitchFamily="18" charset="-78"/>
                <a:cs typeface="GE SS Text Light" panose="020A0503020102020204" pitchFamily="18" charset="-78"/>
              </a:rPr>
              <a:t>ورشة عمل عبر الإنترنت يستضيفها المركز الإحصائي الخليجي مسقط - سلطنة عمان</a:t>
            </a:r>
          </a:p>
          <a:p>
            <a:pPr algn="ctr" rtl="1"/>
            <a:r>
              <a:rPr lang="ar-OM" sz="1400" b="1" dirty="0">
                <a:latin typeface="Arial" panose="020B0604020202020204" pitchFamily="34" charset="0"/>
                <a:ea typeface="GE SS Text Light" panose="020A0503020102020204" pitchFamily="18" charset="-78"/>
              </a:rPr>
              <a:t>13 - 14 فبراير 2023م</a:t>
            </a:r>
          </a:p>
        </p:txBody>
      </p:sp>
    </p:spTree>
    <p:extLst>
      <p:ext uri="{BB962C8B-B14F-4D97-AF65-F5344CB8AC3E}">
        <p14:creationId xmlns:p14="http://schemas.microsoft.com/office/powerpoint/2010/main" val="4129460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 y="-47997"/>
            <a:ext cx="12188952" cy="6858000"/>
          </a:xfrm>
          <a:prstGeom prst="rect">
            <a:avLst/>
          </a:prstGeom>
        </p:spPr>
      </p:pic>
      <p:sp>
        <p:nvSpPr>
          <p:cNvPr id="5" name="TextBox 4"/>
          <p:cNvSpPr txBox="1"/>
          <p:nvPr/>
        </p:nvSpPr>
        <p:spPr>
          <a:xfrm>
            <a:off x="1384238" y="1349678"/>
            <a:ext cx="10490150" cy="1754326"/>
          </a:xfrm>
          <a:prstGeom prst="rect">
            <a:avLst/>
          </a:prstGeom>
          <a:noFill/>
        </p:spPr>
        <p:txBody>
          <a:bodyPr wrap="square" rtlCol="0">
            <a:spAutoFit/>
          </a:bodyPr>
          <a:lstStyle/>
          <a:p>
            <a:pPr marL="342900" indent="-342900" algn="just" rtl="1">
              <a:buFont typeface="+mj-lt"/>
              <a:buAutoNum type="arabicPeriod"/>
            </a:pPr>
            <a:r>
              <a:rPr lang="ar-OM" b="1" dirty="0">
                <a:solidFill>
                  <a:srgbClr val="FF0000"/>
                </a:solidFill>
                <a:latin typeface="+mj-lt"/>
                <a:ea typeface="GE SS Text Light" panose="020A0503020102020204" pitchFamily="18" charset="-78"/>
                <a:cs typeface="GE SS Text Light" panose="020A0503020102020204" pitchFamily="18" charset="-78"/>
              </a:rPr>
              <a:t>مقدمة:</a:t>
            </a:r>
          </a:p>
          <a:p>
            <a:pPr marL="342900" indent="-342900" algn="just" rtl="1">
              <a:buFont typeface="+mj-lt"/>
              <a:buAutoNum type="arabicPeriod"/>
            </a:pPr>
            <a:endParaRPr lang="ar-OM" b="1" dirty="0">
              <a:solidFill>
                <a:srgbClr val="FF0000"/>
              </a:solidFill>
              <a:latin typeface="+mj-lt"/>
              <a:ea typeface="GE SS Text Light" panose="020A0503020102020204" pitchFamily="18" charset="-78"/>
              <a:cs typeface="GE SS Text Light" panose="020A0503020102020204" pitchFamily="18" charset="-78"/>
            </a:endParaRPr>
          </a:p>
          <a:p>
            <a:pPr algn="just" rtl="1"/>
            <a:r>
              <a:rPr lang="ar-OM" dirty="0">
                <a:latin typeface="GE SS Text Light" panose="020A0503020102020204" pitchFamily="18" charset="-78"/>
                <a:ea typeface="GE SS Text Light" panose="020A0503020102020204" pitchFamily="18" charset="-78"/>
                <a:cs typeface="GE SS Text Light" panose="020A0503020102020204" pitchFamily="18" charset="-78"/>
              </a:rPr>
              <a:t>عقد المركز الإحصائي لدول مجلس التعاون لدول الخليج العربية ورشة العمل الإقليمية حول المؤشرات قصيرة المدى في دول مجلس التعاون – عن بعد - والتي تحدثت عن موضوعات محددة في مصادر الأرقام القياسية للأسعار في الفترة </a:t>
            </a:r>
            <a:r>
              <a:rPr lang="ar-OM" dirty="0">
                <a:latin typeface="Arial" panose="020B0604020202020204" pitchFamily="34" charset="0"/>
                <a:ea typeface="GE SS Text Light" panose="020A0503020102020204" pitchFamily="18" charset="-78"/>
                <a:cs typeface="Arial" panose="020B0604020202020204" pitchFamily="34" charset="0"/>
              </a:rPr>
              <a:t>13-14</a:t>
            </a:r>
            <a:r>
              <a:rPr lang="ar-OM" dirty="0">
                <a:latin typeface="GE SS Text Light" panose="020A0503020102020204" pitchFamily="18" charset="-78"/>
                <a:ea typeface="GE SS Text Light" panose="020A0503020102020204" pitchFamily="18" charset="-78"/>
                <a:cs typeface="GE SS Text Light" panose="020A0503020102020204" pitchFamily="18" charset="-78"/>
              </a:rPr>
              <a:t> فبراير </a:t>
            </a:r>
            <a:r>
              <a:rPr lang="ar-OM" dirty="0">
                <a:latin typeface="Arial" panose="020B0604020202020204" pitchFamily="34" charset="0"/>
                <a:ea typeface="GE SS Text Light" panose="020A0503020102020204" pitchFamily="18" charset="-78"/>
              </a:rPr>
              <a:t>2023م</a:t>
            </a:r>
            <a:r>
              <a:rPr lang="ar-OM" dirty="0">
                <a:latin typeface="GE SS Text Light" panose="020A0503020102020204" pitchFamily="18" charset="-78"/>
                <a:ea typeface="GE SS Text Light" panose="020A0503020102020204" pitchFamily="18" charset="-78"/>
                <a:cs typeface="GE SS Text Light" panose="020A0503020102020204" pitchFamily="18" charset="-78"/>
              </a:rPr>
              <a:t>. وتأتي هذه الورشة ضمن خطة عمل المركز السنوية والتي تتضمن كافة الفعاليات والأنشطة الإقليمية والوطنية لدول المجلس خلال عام</a:t>
            </a:r>
            <a:r>
              <a:rPr lang="ar-OM" dirty="0">
                <a:latin typeface="Arial" panose="020B0604020202020204" pitchFamily="34" charset="0"/>
                <a:ea typeface="GE SS Text Light" panose="020A0503020102020204" pitchFamily="18" charset="-78"/>
              </a:rPr>
              <a:t> 2023م</a:t>
            </a:r>
            <a:r>
              <a:rPr lang="ar-OM" dirty="0">
                <a:latin typeface="GE SS Text Light" panose="020A0503020102020204" pitchFamily="18" charset="-78"/>
                <a:ea typeface="GE SS Text Light" panose="020A0503020102020204" pitchFamily="18" charset="-78"/>
                <a:cs typeface="GE SS Text Light" panose="020A0503020102020204" pitchFamily="18" charset="-78"/>
              </a:rPr>
              <a:t>. </a:t>
            </a:r>
          </a:p>
          <a:p>
            <a:pPr algn="r"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p:txBody>
      </p:sp>
      <p:sp>
        <p:nvSpPr>
          <p:cNvPr id="6" name="TextBox 5"/>
          <p:cNvSpPr txBox="1"/>
          <p:nvPr/>
        </p:nvSpPr>
        <p:spPr>
          <a:xfrm>
            <a:off x="1384238" y="3233580"/>
            <a:ext cx="10490150" cy="3293209"/>
          </a:xfrm>
          <a:prstGeom prst="rect">
            <a:avLst/>
          </a:prstGeom>
          <a:noFill/>
        </p:spPr>
        <p:txBody>
          <a:bodyPr wrap="square" rtlCol="0">
            <a:spAutoFit/>
          </a:bodyPr>
          <a:lstStyle/>
          <a:p>
            <a:pPr marL="342900" indent="-342900" algn="just" rtl="1">
              <a:buFont typeface="+mj-lt"/>
              <a:buAutoNum type="arabicPeriod" startAt="2"/>
            </a:pPr>
            <a:r>
              <a:rPr lang="ar-OM" b="1" dirty="0">
                <a:solidFill>
                  <a:srgbClr val="FF0000"/>
                </a:solidFill>
                <a:latin typeface="+mj-lt"/>
                <a:ea typeface="GE SS Text Light" panose="020A0503020102020204" pitchFamily="18" charset="-78"/>
                <a:cs typeface="GE SS Text Light" panose="020A0503020102020204" pitchFamily="18" charset="-78"/>
              </a:rPr>
              <a:t>اهداف الدورة التدريبية</a:t>
            </a:r>
            <a:r>
              <a:rPr lang="ar-OM" b="1" dirty="0">
                <a:solidFill>
                  <a:srgbClr val="FF0000"/>
                </a:solidFill>
                <a:latin typeface="GE SS Text Light" panose="020A0503020102020204" pitchFamily="18" charset="-78"/>
                <a:ea typeface="GE SS Text Light" panose="020A0503020102020204" pitchFamily="18" charset="-78"/>
                <a:cs typeface="GE SS Text Light" panose="020A0503020102020204" pitchFamily="18" charset="-78"/>
              </a:rPr>
              <a:t>:</a:t>
            </a:r>
          </a:p>
          <a:p>
            <a:pPr algn="just" rtl="1"/>
            <a:endParaRPr lang="ar-OM" b="1" dirty="0">
              <a:solidFill>
                <a:srgbClr val="FF0000"/>
              </a:solidFill>
              <a:latin typeface="GE SS Text Light" panose="020A0503020102020204" pitchFamily="18" charset="-78"/>
              <a:ea typeface="GE SS Text Light" panose="020A0503020102020204" pitchFamily="18" charset="-78"/>
              <a:cs typeface="GE SS Text Light" panose="020A0503020102020204" pitchFamily="18" charset="-78"/>
            </a:endParaRPr>
          </a:p>
          <a:p>
            <a:pPr marL="342900" indent="-342900" algn="just" rtl="1">
              <a:buFont typeface="Wingdings" panose="05000000000000000000" pitchFamily="2" charset="2"/>
              <a:buChar char="v"/>
            </a:pPr>
            <a:r>
              <a:rPr lang="ar-OM" dirty="0">
                <a:latin typeface="GE SS Text Light" panose="020A0503020102020204" pitchFamily="18" charset="-78"/>
                <a:ea typeface="GE SS Text Light" panose="020A0503020102020204" pitchFamily="18" charset="-78"/>
                <a:cs typeface="GE SS Text Light" panose="020A0503020102020204" pitchFamily="18" charset="-78"/>
              </a:rPr>
              <a:t>تعزيز القدرات الإحصائية للمشاركين في مجال الأرقام القياسية والمؤشرات قصيرة المدى.</a:t>
            </a:r>
          </a:p>
          <a:p>
            <a:pPr marL="171450" indent="-171450" algn="just" rtl="1">
              <a:buFont typeface="Wingdings" panose="05000000000000000000" pitchFamily="2" charset="2"/>
              <a:buChar char="v"/>
            </a:pPr>
            <a:endParaRPr lang="ar-OM" sz="1000" dirty="0">
              <a:latin typeface="GE SS Text Light" panose="020A0503020102020204" pitchFamily="18" charset="-78"/>
              <a:ea typeface="GE SS Text Light" panose="020A0503020102020204" pitchFamily="18" charset="-78"/>
              <a:cs typeface="GE SS Text Light" panose="020A0503020102020204" pitchFamily="18" charset="-78"/>
            </a:endParaRPr>
          </a:p>
          <a:p>
            <a:pPr marL="342900" indent="-342900" algn="just" rtl="1">
              <a:buFont typeface="Wingdings" panose="05000000000000000000" pitchFamily="2" charset="2"/>
              <a:buChar char="v"/>
            </a:pPr>
            <a:r>
              <a:rPr lang="ar-OM" dirty="0">
                <a:latin typeface="GE SS Text Light" panose="020A0503020102020204" pitchFamily="18" charset="-78"/>
                <a:ea typeface="GE SS Text Light" panose="020A0503020102020204" pitchFamily="18" charset="-78"/>
                <a:cs typeface="GE SS Text Light" panose="020A0503020102020204" pitchFamily="18" charset="-78"/>
              </a:rPr>
              <a:t>توفير التدريب على الأساليب العملية والتقنية في عملية تجميع المؤشرات.</a:t>
            </a:r>
          </a:p>
          <a:p>
            <a:pPr marL="285750" indent="-285750" algn="just" rtl="1">
              <a:buFont typeface="Wingdings" panose="05000000000000000000" pitchFamily="2" charset="2"/>
              <a:buChar char="v"/>
            </a:pPr>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marL="342900" indent="-342900" algn="just" rtl="1">
              <a:buFont typeface="Wingdings" panose="05000000000000000000" pitchFamily="2" charset="2"/>
              <a:buChar char="v"/>
            </a:pPr>
            <a:r>
              <a:rPr lang="ar-OM" dirty="0">
                <a:latin typeface="GE SS Text Light" panose="020A0503020102020204" pitchFamily="18" charset="-78"/>
                <a:ea typeface="GE SS Text Light" panose="020A0503020102020204" pitchFamily="18" charset="-78"/>
                <a:cs typeface="GE SS Text Light" panose="020A0503020102020204" pitchFamily="18" charset="-78"/>
              </a:rPr>
              <a:t>تعزيز الموائمة في تجميع المؤشرات في جميع الدول.</a:t>
            </a:r>
          </a:p>
          <a:p>
            <a:pPr marL="342900" indent="-342900" algn="just" rtl="1">
              <a:buFont typeface="Wingdings" panose="05000000000000000000" pitchFamily="2" charset="2"/>
              <a:buChar char="v"/>
            </a:pPr>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marL="342900" indent="-342900" algn="just" rtl="1">
              <a:buFont typeface="Wingdings" panose="05000000000000000000" pitchFamily="2" charset="2"/>
              <a:buChar char="v"/>
            </a:pPr>
            <a:r>
              <a:rPr lang="ar-OM" dirty="0">
                <a:latin typeface="GE SS Text Light" panose="020A0503020102020204" pitchFamily="18" charset="-78"/>
                <a:ea typeface="GE SS Text Light" panose="020A0503020102020204" pitchFamily="18" charset="-78"/>
                <a:cs typeface="GE SS Text Light" panose="020A0503020102020204" pitchFamily="18" charset="-78"/>
              </a:rPr>
              <a:t>إدخال عناصر   الابتكار في عملية تجميع المؤشر.</a:t>
            </a: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marL="342900" indent="-342900" algn="just" rtl="1">
              <a:buFont typeface="Wingdings" panose="05000000000000000000" pitchFamily="2" charset="2"/>
              <a:buChar char="v"/>
            </a:pPr>
            <a:r>
              <a:rPr lang="ar-OM" dirty="0">
                <a:latin typeface="GE SS Text Light" panose="020A0503020102020204" pitchFamily="18" charset="-78"/>
                <a:ea typeface="GE SS Text Light" panose="020A0503020102020204" pitchFamily="18" charset="-78"/>
                <a:cs typeface="GE SS Text Light" panose="020A0503020102020204" pitchFamily="18" charset="-78"/>
              </a:rPr>
              <a:t>الاستماع للملاحظات وتبادل الخبرات الوطنية بين الدول.</a:t>
            </a:r>
          </a:p>
          <a:p>
            <a:pPr algn="r"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p:txBody>
      </p:sp>
    </p:spTree>
    <p:extLst>
      <p:ext uri="{BB962C8B-B14F-4D97-AF65-F5344CB8AC3E}">
        <p14:creationId xmlns:p14="http://schemas.microsoft.com/office/powerpoint/2010/main" val="372451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sp>
        <p:nvSpPr>
          <p:cNvPr id="6" name="TextBox 5"/>
          <p:cNvSpPr txBox="1"/>
          <p:nvPr/>
        </p:nvSpPr>
        <p:spPr>
          <a:xfrm>
            <a:off x="1572475" y="564523"/>
            <a:ext cx="10490150" cy="2585323"/>
          </a:xfrm>
          <a:prstGeom prst="rect">
            <a:avLst/>
          </a:prstGeom>
          <a:noFill/>
        </p:spPr>
        <p:txBody>
          <a:bodyPr wrap="square" rtlCol="0">
            <a:spAutoFit/>
          </a:bodyPr>
          <a:lstStyle/>
          <a:p>
            <a:pPr marL="342900" indent="-342900" algn="just" rtl="1">
              <a:buFont typeface="+mj-lt"/>
              <a:buAutoNum type="arabicPeriod" startAt="3"/>
            </a:pPr>
            <a:r>
              <a:rPr lang="ar-OM" b="1" dirty="0">
                <a:solidFill>
                  <a:srgbClr val="FF0000"/>
                </a:solidFill>
                <a:latin typeface="+mj-lt"/>
                <a:ea typeface="GE SS Text Light" panose="020A0503020102020204" pitchFamily="18" charset="-78"/>
                <a:cs typeface="GE SS Text Light" panose="020A0503020102020204" pitchFamily="18" charset="-78"/>
              </a:rPr>
              <a:t>أبرز المحاور:</a:t>
            </a:r>
          </a:p>
          <a:p>
            <a:pPr algn="just" rtl="1"/>
            <a:endParaRPr lang="ar-OM" b="1" dirty="0">
              <a:solidFill>
                <a:srgbClr val="FF0000"/>
              </a:solidFill>
              <a:latin typeface="+mj-lt"/>
              <a:ea typeface="GE SS Text Light" panose="020A0503020102020204" pitchFamily="18" charset="-78"/>
              <a:cs typeface="GE SS Text Light" panose="020A0503020102020204" pitchFamily="18" charset="-78"/>
            </a:endParaRPr>
          </a:p>
          <a:p>
            <a:pPr algn="just" rtl="1"/>
            <a:r>
              <a:rPr lang="ar-OM" dirty="0">
                <a:latin typeface="GE SS Text Light" panose="020A0503020102020204" pitchFamily="18" charset="-78"/>
                <a:ea typeface="GE SS Text Light" panose="020A0503020102020204" pitchFamily="18" charset="-78"/>
                <a:cs typeface="GE SS Text Light" panose="020A0503020102020204" pitchFamily="18" charset="-78"/>
              </a:rPr>
              <a:t>ركزت الدورة التدريبية على وضع الدول الأعضاء في مجال إحصاءات الأسعار والمؤشرات قصيرة المدى  لتحديد احتياجاتها من أجل توفير دعم فني، كما تطرقت الورشة إلى مصادر البيانات وتنوعها وامكانية إيجاد مصادر بديلة في بعض الدول الأعضاء، وكيفية إدخال عنصر الإبتكار في جمع بيانات الأسعار عن طريق الإحصاءات الذكية المتمثلة في البيانات الضخمة وغيرها من التطبيقات الحديثة.</a:t>
            </a: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r"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p:txBody>
      </p:sp>
      <p:sp>
        <p:nvSpPr>
          <p:cNvPr id="7" name="TextBox 6"/>
          <p:cNvSpPr txBox="1"/>
          <p:nvPr/>
        </p:nvSpPr>
        <p:spPr>
          <a:xfrm>
            <a:off x="1572475" y="2344493"/>
            <a:ext cx="10490150" cy="5909310"/>
          </a:xfrm>
          <a:prstGeom prst="rect">
            <a:avLst/>
          </a:prstGeom>
          <a:noFill/>
        </p:spPr>
        <p:txBody>
          <a:bodyPr wrap="square" rtlCol="0">
            <a:spAutoFit/>
          </a:bodyPr>
          <a:lstStyle/>
          <a:p>
            <a:pPr marL="342900" indent="-342900" algn="just" rtl="1">
              <a:buFont typeface="+mj-lt"/>
              <a:buAutoNum type="arabicPeriod" startAt="4"/>
            </a:pPr>
            <a:r>
              <a:rPr lang="ar-OM" b="1" dirty="0">
                <a:solidFill>
                  <a:srgbClr val="FF0000"/>
                </a:solidFill>
                <a:latin typeface="+mj-lt"/>
                <a:ea typeface="GE SS Text Light" panose="020A0503020102020204" pitchFamily="18" charset="-78"/>
                <a:cs typeface="GE SS Text Light" panose="020A0503020102020204" pitchFamily="18" charset="-78"/>
              </a:rPr>
              <a:t>الخلاصة:</a:t>
            </a:r>
          </a:p>
          <a:p>
            <a:pPr algn="just" rtl="1"/>
            <a:r>
              <a:rPr lang="ar-OM" dirty="0">
                <a:latin typeface="GE SS Text Light" panose="020A0503020102020204" pitchFamily="18" charset="-78"/>
                <a:ea typeface="GE SS Text Light" panose="020A0503020102020204" pitchFamily="18" charset="-78"/>
                <a:cs typeface="GE SS Text Light" panose="020A0503020102020204" pitchFamily="18" charset="-78"/>
              </a:rPr>
              <a:t>خلصت الدورة التدريبية الى مجموعة من التوصيات و التي ستساهم في تطوير إحصاءات الأسعار والمؤشرات قصيرة المدى:</a:t>
            </a: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r>
              <a:rPr lang="ar-OM" dirty="0">
                <a:latin typeface="Arial" panose="020B0604020202020204" pitchFamily="34" charset="0"/>
                <a:ea typeface="GE SS Text Light" panose="020A0503020102020204" pitchFamily="18" charset="-78"/>
              </a:rPr>
              <a:t>1-</a:t>
            </a:r>
            <a:r>
              <a:rPr lang="ar-OM" dirty="0">
                <a:latin typeface="GE SS Text Light" panose="020A0503020102020204" pitchFamily="18" charset="-78"/>
                <a:ea typeface="GE SS Text Light" panose="020A0503020102020204" pitchFamily="18" charset="-78"/>
                <a:cs typeface="GE SS Text Light" panose="020A0503020102020204" pitchFamily="18" charset="-78"/>
              </a:rPr>
              <a:t> المتابعة مع الدول الأعضاء بشأن مبادراتهم الوطنية ذات العلاقة، والمشاريع المحتملة في مجال إحصاءات الأسعار والمؤشرات قصيرة المدى، وتحديد القضايا الرئيسية التي تعيق جهود مركز الإحصاء الخليجي لتجميع ونشر بيانات تضخم دقيقة وقابلة للمقارنة. وأيضا وضع خطة عمل ذات مصداقية وتشجيع الدول الأعضاء بالعمل من خلال توضيح الفوائد الوطنية لهذا العمل.</a:t>
            </a: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r>
              <a:rPr lang="ar-OM" dirty="0">
                <a:latin typeface="Arial" panose="020B0604020202020204" pitchFamily="34" charset="0"/>
                <a:ea typeface="GE SS Text Light" panose="020A0503020102020204" pitchFamily="18" charset="-78"/>
              </a:rPr>
              <a:t>2-</a:t>
            </a:r>
            <a:r>
              <a:rPr lang="ar-OM" dirty="0">
                <a:latin typeface="GE SS Text Light" panose="020A0503020102020204" pitchFamily="18" charset="-78"/>
                <a:ea typeface="GE SS Text Light" panose="020A0503020102020204" pitchFamily="18" charset="-78"/>
                <a:cs typeface="GE SS Text Light" panose="020A0503020102020204" pitchFamily="18" charset="-78"/>
              </a:rPr>
              <a:t> اقتراح مشروع يقوده المركز الإحصائي الخليجي لمصادر البيانات الجديدة و / أو الأساليب التي سيتم نشرها لمؤشر أسعار المستهلكين أو المؤشرات الأخرى قصيرة المدى في جميع أو معظم دول مجلس التعاون الخليجي.</a:t>
            </a:r>
          </a:p>
          <a:p>
            <a:pPr algn="just" rtl="1"/>
            <a:endParaRPr lang="en-US"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r>
              <a:rPr lang="en-US" dirty="0">
                <a:latin typeface="Arial" panose="020B0604020202020204" pitchFamily="34" charset="0"/>
                <a:ea typeface="GE SS Text Light" panose="020A0503020102020204" pitchFamily="18" charset="-78"/>
              </a:rPr>
              <a:t>3</a:t>
            </a:r>
            <a:r>
              <a:rPr lang="ar-OM" dirty="0">
                <a:latin typeface="Arial" panose="020B0604020202020204" pitchFamily="34" charset="0"/>
                <a:ea typeface="GE SS Text Light" panose="020A0503020102020204" pitchFamily="18" charset="-78"/>
              </a:rPr>
              <a:t>-</a:t>
            </a:r>
            <a:r>
              <a:rPr lang="ar-OM" dirty="0">
                <a:latin typeface="GE SS Text Light" panose="020A0503020102020204" pitchFamily="18" charset="-78"/>
                <a:ea typeface="GE SS Text Light" panose="020A0503020102020204" pitchFamily="18" charset="-78"/>
                <a:cs typeface="GE SS Text Light" panose="020A0503020102020204" pitchFamily="18" charset="-78"/>
              </a:rPr>
              <a:t> وضع في عين الاعتبار إجراء التدريب عالي الجودة مع كل الدول الأعضاء بشكل فردي أو دولتين للتركيز على التدريب عالي التقنية من أجل ضمان فهم المشاركين بشكل أكبر. هذا يجعل جهود بناء القدرات أكثر جدوى.</a:t>
            </a: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r>
              <a:rPr lang="ar-OM" dirty="0">
                <a:latin typeface="Arial" panose="020B0604020202020204" pitchFamily="34" charset="0"/>
                <a:ea typeface="GE SS Text Light" panose="020A0503020102020204" pitchFamily="18" charset="-78"/>
              </a:rPr>
              <a:t>4-</a:t>
            </a:r>
            <a:r>
              <a:rPr lang="ar-OM" dirty="0">
                <a:latin typeface="GE SS Text Light" panose="020A0503020102020204" pitchFamily="18" charset="-78"/>
                <a:ea typeface="GE SS Text Light" panose="020A0503020102020204" pitchFamily="18" charset="-78"/>
                <a:cs typeface="GE SS Text Light" panose="020A0503020102020204" pitchFamily="18" charset="-78"/>
              </a:rPr>
              <a:t> متابعة الدول الأعضاء لمعرفة ما إذا كانت مهتمة باكتساب المزيد من الاطلاع على التجارب العالمية في ذات المجال</a:t>
            </a:r>
            <a:r>
              <a:rPr lang="en-US" dirty="0">
                <a:latin typeface="GE SS Text Light" panose="020A0503020102020204" pitchFamily="18" charset="-78"/>
                <a:ea typeface="GE SS Text Light" panose="020A0503020102020204" pitchFamily="18" charset="-78"/>
                <a:cs typeface="GE SS Text Light" panose="020A0503020102020204" pitchFamily="18" charset="-78"/>
              </a:rPr>
              <a:t>.</a:t>
            </a:r>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just"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a:p>
            <a:pPr algn="r" rtl="1"/>
            <a:endParaRPr lang="ar-OM" dirty="0">
              <a:latin typeface="GE SS Text Light" panose="020A0503020102020204" pitchFamily="18" charset="-78"/>
              <a:ea typeface="GE SS Text Light" panose="020A0503020102020204" pitchFamily="18" charset="-78"/>
              <a:cs typeface="GE SS Text Light" panose="020A0503020102020204" pitchFamily="18" charset="-78"/>
            </a:endParaRPr>
          </a:p>
        </p:txBody>
      </p:sp>
    </p:spTree>
    <p:extLst>
      <p:ext uri="{BB962C8B-B14F-4D97-AF65-F5344CB8AC3E}">
        <p14:creationId xmlns:p14="http://schemas.microsoft.com/office/powerpoint/2010/main" val="1281643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62" y="0"/>
            <a:ext cx="12188952" cy="6858000"/>
          </a:xfrm>
          <a:prstGeom prst="rect">
            <a:avLst/>
          </a:prstGeom>
        </p:spPr>
      </p:pic>
      <p:sp>
        <p:nvSpPr>
          <p:cNvPr id="8" name="TextBox 7">
            <a:extLst>
              <a:ext uri="{FF2B5EF4-FFF2-40B4-BE49-F238E27FC236}">
                <a16:creationId xmlns:a16="http://schemas.microsoft.com/office/drawing/2014/main" id="{D002EBB9-86D8-4D41-8E4C-5222E2243BA1}"/>
              </a:ext>
            </a:extLst>
          </p:cNvPr>
          <p:cNvSpPr txBox="1"/>
          <p:nvPr/>
        </p:nvSpPr>
        <p:spPr>
          <a:xfrm>
            <a:off x="1435099" y="1342941"/>
            <a:ext cx="10490150" cy="1200329"/>
          </a:xfrm>
          <a:prstGeom prst="rect">
            <a:avLst/>
          </a:prstGeom>
          <a:noFill/>
        </p:spPr>
        <p:txBody>
          <a:bodyPr wrap="square" rtlCol="0">
            <a:spAutoFit/>
          </a:bodyPr>
          <a:lstStyle/>
          <a:p>
            <a:pPr marL="342900" indent="-342900" algn="just" rtl="1">
              <a:buFont typeface="+mj-lt"/>
              <a:buAutoNum type="arabicPeriod" startAt="5"/>
            </a:pPr>
            <a:r>
              <a:rPr lang="ar-OM" b="1" dirty="0">
                <a:solidFill>
                  <a:srgbClr val="FF0000"/>
                </a:solidFill>
                <a:latin typeface="+mj-lt"/>
                <a:ea typeface="GE SS Text Light" panose="020A0503020102020204" pitchFamily="18" charset="-78"/>
                <a:cs typeface="GE SS Text Light" panose="020A0503020102020204" pitchFamily="18" charset="-78"/>
              </a:rPr>
              <a:t>المشاركين:</a:t>
            </a:r>
          </a:p>
          <a:p>
            <a:pPr algn="just" rtl="1"/>
            <a:endParaRPr lang="ar-OM" b="1" dirty="0">
              <a:solidFill>
                <a:srgbClr val="FF0000"/>
              </a:solidFill>
              <a:latin typeface="+mj-lt"/>
              <a:ea typeface="GE SS Text Light" panose="020A0503020102020204" pitchFamily="18" charset="-78"/>
              <a:cs typeface="GE SS Text Light" panose="020A0503020102020204" pitchFamily="18" charset="-78"/>
            </a:endParaRPr>
          </a:p>
          <a:p>
            <a:pPr algn="just" rtl="1"/>
            <a:r>
              <a:rPr lang="ar-OM" dirty="0">
                <a:latin typeface="GE SS Text Light" panose="020A0503020102020204" pitchFamily="18" charset="-78"/>
                <a:ea typeface="GE SS Text Light" panose="020A0503020102020204" pitchFamily="18" charset="-78"/>
                <a:cs typeface="GE SS Text Light" panose="020A0503020102020204" pitchFamily="18" charset="-78"/>
              </a:rPr>
              <a:t> شارك في هذه الورشة العاملون في مجال إحصاءات الأرقام القياسية والمؤشرات قصيرة المدى في الأجهزة الإحصائية الوطنية ، حيث بلغ إجمالي عدد المشاركين (</a:t>
            </a:r>
            <a:r>
              <a:rPr lang="ar-OM" dirty="0">
                <a:latin typeface="GE SS Text Light" panose="020A0503020102020204" pitchFamily="18" charset="-78"/>
                <a:ea typeface="GE SS Text Light" panose="020A0503020102020204" pitchFamily="18" charset="-78"/>
              </a:rPr>
              <a:t>31</a:t>
            </a:r>
            <a:r>
              <a:rPr lang="ar-OM" dirty="0">
                <a:latin typeface="GE SS Text Light" panose="020A0503020102020204" pitchFamily="18" charset="-78"/>
                <a:ea typeface="GE SS Text Light" panose="020A0503020102020204" pitchFamily="18" charset="-78"/>
                <a:cs typeface="GE SS Text Light" panose="020A0503020102020204" pitchFamily="18" charset="-78"/>
              </a:rPr>
              <a:t>) مشاركًا، على النحو التالي:</a:t>
            </a:r>
          </a:p>
        </p:txBody>
      </p:sp>
      <p:pic>
        <p:nvPicPr>
          <p:cNvPr id="10" name="Picture 9" descr="Image result for KSA icon">
            <a:extLst>
              <a:ext uri="{FF2B5EF4-FFF2-40B4-BE49-F238E27FC236}">
                <a16:creationId xmlns:a16="http://schemas.microsoft.com/office/drawing/2014/main" id="{4CB83AC7-B568-4FCF-81A2-1F0950C4DE2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87257" y="3132303"/>
            <a:ext cx="731520" cy="7315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Image result for kuwait icon">
            <a:extLst>
              <a:ext uri="{FF2B5EF4-FFF2-40B4-BE49-F238E27FC236}">
                <a16:creationId xmlns:a16="http://schemas.microsoft.com/office/drawing/2014/main" id="{163DB7E7-716E-4243-8B16-2D27AD768EA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03719" y="3132303"/>
            <a:ext cx="731520" cy="73152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Image result for bahrain icon">
            <a:extLst>
              <a:ext uri="{FF2B5EF4-FFF2-40B4-BE49-F238E27FC236}">
                <a16:creationId xmlns:a16="http://schemas.microsoft.com/office/drawing/2014/main" id="{C1FAAAD4-CADA-468E-8DF6-02A17B2AA2D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15103" y="3132303"/>
            <a:ext cx="731520" cy="73152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Image result for uae flag icon">
            <a:extLst>
              <a:ext uri="{FF2B5EF4-FFF2-40B4-BE49-F238E27FC236}">
                <a16:creationId xmlns:a16="http://schemas.microsoft.com/office/drawing/2014/main" id="{6FDD5120-C982-4267-B89A-B7DB976E40A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42949" y="3132303"/>
            <a:ext cx="731520" cy="73152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Image result for oman flag icon">
            <a:extLst>
              <a:ext uri="{FF2B5EF4-FFF2-40B4-BE49-F238E27FC236}">
                <a16:creationId xmlns:a16="http://schemas.microsoft.com/office/drawing/2014/main" id="{067970EC-AAA1-47B5-AB85-CE43DB56E90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59411" y="3132303"/>
            <a:ext cx="731520" cy="73152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Image result for qatar flag icon">
            <a:extLst>
              <a:ext uri="{FF2B5EF4-FFF2-40B4-BE49-F238E27FC236}">
                <a16:creationId xmlns:a16="http://schemas.microsoft.com/office/drawing/2014/main" id="{09D45457-E978-4F7F-BA67-861D1D74862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31565" y="3132303"/>
            <a:ext cx="731520" cy="73152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C6746051-D67C-4544-8B0F-ED1585E0B205}"/>
              </a:ext>
            </a:extLst>
          </p:cNvPr>
          <p:cNvSpPr txBox="1"/>
          <p:nvPr/>
        </p:nvSpPr>
        <p:spPr>
          <a:xfrm>
            <a:off x="9052256" y="3898775"/>
            <a:ext cx="312905" cy="369332"/>
          </a:xfrm>
          <a:prstGeom prst="rect">
            <a:avLst/>
          </a:prstGeom>
          <a:noFill/>
        </p:spPr>
        <p:txBody>
          <a:bodyPr wrap="none" rtlCol="0">
            <a:spAutoFit/>
          </a:bodyPr>
          <a:lstStyle/>
          <a:p>
            <a:r>
              <a:rPr lang="ar-OM" dirty="0"/>
              <a:t>8</a:t>
            </a:r>
            <a:endParaRPr lang="en-US" dirty="0"/>
          </a:p>
        </p:txBody>
      </p:sp>
      <p:sp>
        <p:nvSpPr>
          <p:cNvPr id="17" name="TextBox 16">
            <a:extLst>
              <a:ext uri="{FF2B5EF4-FFF2-40B4-BE49-F238E27FC236}">
                <a16:creationId xmlns:a16="http://schemas.microsoft.com/office/drawing/2014/main" id="{D9B2D80E-4F0B-4CD8-BF06-D8D5BB4D4456}"/>
              </a:ext>
            </a:extLst>
          </p:cNvPr>
          <p:cNvSpPr txBox="1"/>
          <p:nvPr/>
        </p:nvSpPr>
        <p:spPr>
          <a:xfrm>
            <a:off x="7596142" y="3898775"/>
            <a:ext cx="312905" cy="369332"/>
          </a:xfrm>
          <a:prstGeom prst="rect">
            <a:avLst/>
          </a:prstGeom>
          <a:noFill/>
        </p:spPr>
        <p:txBody>
          <a:bodyPr wrap="none" rtlCol="0">
            <a:spAutoFit/>
          </a:bodyPr>
          <a:lstStyle/>
          <a:p>
            <a:r>
              <a:rPr lang="ar-OM" dirty="0"/>
              <a:t>4</a:t>
            </a:r>
            <a:endParaRPr lang="en-US" dirty="0"/>
          </a:p>
        </p:txBody>
      </p:sp>
      <p:sp>
        <p:nvSpPr>
          <p:cNvPr id="18" name="TextBox 17">
            <a:extLst>
              <a:ext uri="{FF2B5EF4-FFF2-40B4-BE49-F238E27FC236}">
                <a16:creationId xmlns:a16="http://schemas.microsoft.com/office/drawing/2014/main" id="{34DFF530-4DB7-4566-9A1F-E2C3FEF35C1A}"/>
              </a:ext>
            </a:extLst>
          </p:cNvPr>
          <p:cNvSpPr txBox="1"/>
          <p:nvPr/>
        </p:nvSpPr>
        <p:spPr>
          <a:xfrm>
            <a:off x="6180612" y="3898775"/>
            <a:ext cx="312906" cy="369332"/>
          </a:xfrm>
          <a:prstGeom prst="rect">
            <a:avLst/>
          </a:prstGeom>
          <a:noFill/>
        </p:spPr>
        <p:txBody>
          <a:bodyPr wrap="none" rtlCol="0">
            <a:spAutoFit/>
          </a:bodyPr>
          <a:lstStyle/>
          <a:p>
            <a:r>
              <a:rPr lang="ar-OM" dirty="0"/>
              <a:t>4</a:t>
            </a:r>
            <a:endParaRPr lang="en-US" dirty="0"/>
          </a:p>
        </p:txBody>
      </p:sp>
      <p:sp>
        <p:nvSpPr>
          <p:cNvPr id="19" name="TextBox 18">
            <a:extLst>
              <a:ext uri="{FF2B5EF4-FFF2-40B4-BE49-F238E27FC236}">
                <a16:creationId xmlns:a16="http://schemas.microsoft.com/office/drawing/2014/main" id="{1E61DAF7-F87A-4CC5-8365-8E54EDF091DB}"/>
              </a:ext>
            </a:extLst>
          </p:cNvPr>
          <p:cNvSpPr txBox="1"/>
          <p:nvPr/>
        </p:nvSpPr>
        <p:spPr>
          <a:xfrm>
            <a:off x="4860031" y="3898775"/>
            <a:ext cx="312905" cy="369332"/>
          </a:xfrm>
          <a:prstGeom prst="rect">
            <a:avLst/>
          </a:prstGeom>
          <a:noFill/>
        </p:spPr>
        <p:txBody>
          <a:bodyPr wrap="none" rtlCol="0">
            <a:spAutoFit/>
          </a:bodyPr>
          <a:lstStyle/>
          <a:p>
            <a:r>
              <a:rPr lang="ar-OM" dirty="0"/>
              <a:t>3</a:t>
            </a:r>
            <a:endParaRPr lang="en-US" dirty="0"/>
          </a:p>
        </p:txBody>
      </p:sp>
      <p:sp>
        <p:nvSpPr>
          <p:cNvPr id="20" name="TextBox 19">
            <a:extLst>
              <a:ext uri="{FF2B5EF4-FFF2-40B4-BE49-F238E27FC236}">
                <a16:creationId xmlns:a16="http://schemas.microsoft.com/office/drawing/2014/main" id="{E63B690A-2437-458A-A759-092538034C20}"/>
              </a:ext>
            </a:extLst>
          </p:cNvPr>
          <p:cNvSpPr txBox="1"/>
          <p:nvPr/>
        </p:nvSpPr>
        <p:spPr>
          <a:xfrm>
            <a:off x="3340872" y="3898775"/>
            <a:ext cx="312905" cy="369332"/>
          </a:xfrm>
          <a:prstGeom prst="rect">
            <a:avLst/>
          </a:prstGeom>
          <a:noFill/>
        </p:spPr>
        <p:txBody>
          <a:bodyPr wrap="none" rtlCol="0">
            <a:spAutoFit/>
          </a:bodyPr>
          <a:lstStyle/>
          <a:p>
            <a:r>
              <a:rPr lang="ar-OM" dirty="0"/>
              <a:t>2</a:t>
            </a:r>
            <a:endParaRPr lang="en-US" dirty="0"/>
          </a:p>
        </p:txBody>
      </p:sp>
      <p:sp>
        <p:nvSpPr>
          <p:cNvPr id="21" name="TextBox 20">
            <a:extLst>
              <a:ext uri="{FF2B5EF4-FFF2-40B4-BE49-F238E27FC236}">
                <a16:creationId xmlns:a16="http://schemas.microsoft.com/office/drawing/2014/main" id="{5783BE87-828A-4159-BCC0-F4D3E68C5DE3}"/>
              </a:ext>
            </a:extLst>
          </p:cNvPr>
          <p:cNvSpPr txBox="1"/>
          <p:nvPr/>
        </p:nvSpPr>
        <p:spPr>
          <a:xfrm>
            <a:off x="1913026" y="3898775"/>
            <a:ext cx="312905" cy="369332"/>
          </a:xfrm>
          <a:prstGeom prst="rect">
            <a:avLst/>
          </a:prstGeom>
          <a:noFill/>
        </p:spPr>
        <p:txBody>
          <a:bodyPr wrap="none" rtlCol="0">
            <a:spAutoFit/>
          </a:bodyPr>
          <a:lstStyle/>
          <a:p>
            <a:r>
              <a:rPr lang="ar-OM" dirty="0"/>
              <a:t>3</a:t>
            </a:r>
            <a:endParaRPr lang="en-US" dirty="0"/>
          </a:p>
        </p:txBody>
      </p:sp>
      <p:pic>
        <p:nvPicPr>
          <p:cNvPr id="2" name="Picture 1">
            <a:extLst>
              <a:ext uri="{FF2B5EF4-FFF2-40B4-BE49-F238E27FC236}">
                <a16:creationId xmlns:a16="http://schemas.microsoft.com/office/drawing/2014/main" id="{70949D81-A8D1-4C0B-BCEB-3381547ABC22}"/>
              </a:ext>
            </a:extLst>
          </p:cNvPr>
          <p:cNvPicPr>
            <a:picLocks noChangeAspect="1"/>
          </p:cNvPicPr>
          <p:nvPr/>
        </p:nvPicPr>
        <p:blipFill rotWithShape="1">
          <a:blip r:embed="rId9"/>
          <a:srcRect l="-7394" b="20410"/>
          <a:stretch/>
        </p:blipFill>
        <p:spPr>
          <a:xfrm>
            <a:off x="10270793" y="3132303"/>
            <a:ext cx="731520" cy="731520"/>
          </a:xfrm>
          <a:prstGeom prst="rect">
            <a:avLst/>
          </a:prstGeom>
        </p:spPr>
      </p:pic>
      <p:sp>
        <p:nvSpPr>
          <p:cNvPr id="22" name="TextBox 21">
            <a:extLst>
              <a:ext uri="{FF2B5EF4-FFF2-40B4-BE49-F238E27FC236}">
                <a16:creationId xmlns:a16="http://schemas.microsoft.com/office/drawing/2014/main" id="{06E3F36B-5609-410C-B73E-4B0E25F3BC23}"/>
              </a:ext>
            </a:extLst>
          </p:cNvPr>
          <p:cNvSpPr txBox="1"/>
          <p:nvPr/>
        </p:nvSpPr>
        <p:spPr>
          <a:xfrm>
            <a:off x="10532646" y="3898775"/>
            <a:ext cx="312905" cy="369332"/>
          </a:xfrm>
          <a:prstGeom prst="rect">
            <a:avLst/>
          </a:prstGeom>
          <a:noFill/>
        </p:spPr>
        <p:txBody>
          <a:bodyPr wrap="none" rtlCol="0">
            <a:spAutoFit/>
          </a:bodyPr>
          <a:lstStyle/>
          <a:p>
            <a:r>
              <a:rPr lang="ar-OM" dirty="0"/>
              <a:t>7</a:t>
            </a:r>
            <a:endParaRPr lang="en-US" dirty="0"/>
          </a:p>
        </p:txBody>
      </p:sp>
    </p:spTree>
    <p:extLst>
      <p:ext uri="{BB962C8B-B14F-4D97-AF65-F5344CB8AC3E}">
        <p14:creationId xmlns:p14="http://schemas.microsoft.com/office/powerpoint/2010/main" val="26464921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288</TotalTime>
  <Words>421</Words>
  <Application>Microsoft Office PowerPoint</Application>
  <PresentationFormat>Widescreen</PresentationFormat>
  <Paragraphs>47</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GE SS Text Light</vt:lpstr>
      <vt:lpstr>Wingdings</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Zakariya Al-Abri</dc:creator>
  <cp:lastModifiedBy>Abdulaziz Al Jahdhami</cp:lastModifiedBy>
  <cp:revision>37</cp:revision>
  <cp:lastPrinted>2021-09-30T09:24:27Z</cp:lastPrinted>
  <dcterms:created xsi:type="dcterms:W3CDTF">2021-09-29T11:13:56Z</dcterms:created>
  <dcterms:modified xsi:type="dcterms:W3CDTF">2023-06-01T05:58:46Z</dcterms:modified>
</cp:coreProperties>
</file>