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67" r:id="rId2"/>
    <p:sldMasterId id="2147483780" r:id="rId3"/>
  </p:sldMasterIdLst>
  <p:notesMasterIdLst>
    <p:notesMasterId r:id="rId20"/>
  </p:notesMasterIdLst>
  <p:handoutMasterIdLst>
    <p:handoutMasterId r:id="rId21"/>
  </p:handoutMasterIdLst>
  <p:sldIdLst>
    <p:sldId id="268" r:id="rId4"/>
    <p:sldId id="270" r:id="rId5"/>
    <p:sldId id="291" r:id="rId6"/>
    <p:sldId id="292" r:id="rId7"/>
    <p:sldId id="294" r:id="rId8"/>
    <p:sldId id="297" r:id="rId9"/>
    <p:sldId id="271" r:id="rId10"/>
    <p:sldId id="272" r:id="rId11"/>
    <p:sldId id="299" r:id="rId12"/>
    <p:sldId id="275" r:id="rId13"/>
    <p:sldId id="274" r:id="rId14"/>
    <p:sldId id="283" r:id="rId15"/>
    <p:sldId id="302" r:id="rId16"/>
    <p:sldId id="298" r:id="rId17"/>
    <p:sldId id="300" r:id="rId18"/>
    <p:sldId id="288" r:id="rId19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78" autoAdjust="0"/>
    <p:restoredTop sz="82490" autoAdjust="0"/>
  </p:normalViewPr>
  <p:slideViewPr>
    <p:cSldViewPr>
      <p:cViewPr varScale="1">
        <p:scale>
          <a:sx n="75" d="100"/>
          <a:sy n="75" d="100"/>
        </p:scale>
        <p:origin x="43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629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016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37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653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771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092565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JOINT GCC-STAT/UNSD WORKSHOP ON FUTURE OF IMTS 09-11 November 2020 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21260" y="6176963"/>
            <a:ext cx="4501480" cy="612774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JOINT GCC-STAT/UNSD WORKSHOP ON FUTURE OF IMTS 09-11 November 2020 </a:t>
            </a:r>
            <a:endParaRPr lang="en-US" altLang="en-US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JOINT GCC-STAT/UNSD WORKSHOP ON FUTURE OF IMTS 09-11 November 2020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541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32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033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58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906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388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97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482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33388"/>
            <a:ext cx="8229600" cy="9366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42456" y="6230958"/>
            <a:ext cx="4176464" cy="643286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en-US" sz="1100" dirty="0" smtClean="0">
                <a:latin typeface="Arial" panose="020B0604020202020204" pitchFamily="34" charset="0"/>
              </a:rPr>
              <a:t>JOINT GCC-STAT/UNSD WORKSHOP ON FUTURE OF IMTS 09-11 November 2020 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1368152" cy="47625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9900" y="1594891"/>
            <a:ext cx="8229600" cy="4575199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Verdana" panose="020B0604030504040204" pitchFamily="34" charset="0"/>
              <a:buChar char="●"/>
              <a:defRPr b="1" i="0"/>
            </a:lvl1pPr>
            <a:lvl2pPr>
              <a:buClr>
                <a:srgbClr val="0F5494"/>
              </a:buClr>
              <a:defRPr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73358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926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499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376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81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157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092565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7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JOINT GCC-STAT/UNSD WORKSHOP ON FUTURE OF IMTS 09-11 November 2020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B59E6E-B967-488E-B209-8B7FA0D7AF99}" type="slidenum"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3910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33388"/>
            <a:ext cx="8229600" cy="9366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42456" y="6230958"/>
            <a:ext cx="4176464" cy="643286"/>
          </a:xfrm>
        </p:spPr>
        <p:txBody>
          <a:bodyPr/>
          <a:lstStyle>
            <a:lvl1pPr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JOINT GCC-STAT/UNSD WORKSHOP ON FUTURE OF IMTS 09-11 November 2020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1368152" cy="47625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7EC8A20-BA03-4FF7-8742-03D8AD4CA4F4}" type="slidenum">
              <a:rPr kumimoji="0" lang="en-GB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9900" y="1594891"/>
            <a:ext cx="8229600" cy="4575199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Verdana" panose="020B0604030504040204" pitchFamily="34" charset="0"/>
              <a:buChar char="●"/>
              <a:defRPr b="1" i="0"/>
            </a:lvl1pPr>
            <a:lvl2pPr>
              <a:buClr>
                <a:srgbClr val="0F5494"/>
              </a:buClr>
              <a:defRPr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3186" y="6624324"/>
            <a:ext cx="695004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215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09-11 November 2020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E88F9B-71EE-4D5C-B44E-012EF44E925A}" type="slidenum"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4715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720" y="6065044"/>
            <a:ext cx="4501480" cy="836611"/>
          </a:xfr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JOINT GCC-STAT/UNSD WORKSHOP ON FUTURE OF IMTS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09-11 November 2020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1368152" cy="4762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7EC8A20-BA03-4FF7-8742-03D8AD4CA4F4}" type="slidenum">
              <a:rPr kumimoji="0" lang="en-GB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4919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JOINT GCC-STAT/UNSD WORKSHOP ON FUTURE OF IMTS 09-11 November 2020 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1368152" cy="4762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7EC8A20-BA03-4FF7-8742-03D8AD4CA4F4}" type="slidenum">
              <a:rPr kumimoji="0" lang="en-GB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782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JOINT GCC-STAT/UNSD WORKSHOP ON FUTURE OF IMTS</a:t>
            </a:r>
          </a:p>
          <a:p>
            <a:pPr>
              <a:defRPr/>
            </a:pPr>
            <a:r>
              <a:rPr lang="en-US" dirty="0" smtClean="0"/>
              <a:t>09-11 November 2020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1368152" cy="4762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7EC8A20-BA03-4FF7-8742-03D8AD4CA4F4}" type="slidenum">
              <a:rPr kumimoji="0" lang="en-GB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301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EBFC62-E3CF-4012-8A8B-ABF1C18EA022}" type="slidenum"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1687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8800BF-55FD-4017-8F82-94A8DE4F5750}" type="slidenum"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2855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77053" y="6176963"/>
            <a:ext cx="4501480" cy="612774"/>
          </a:xfr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JOINT GCC-STAT/UNSD WORKSHOP ON FUTURE OF IMTS 09-11 November 2020 </a:t>
            </a:r>
            <a:endParaRPr kumimoji="0" lang="en-US" alt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4747253-C9BC-4251-8AE3-8910CE9253F2}" type="slidenum"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802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21260" y="6176963"/>
            <a:ext cx="4501480" cy="612774"/>
          </a:xfr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JOINT GCC-STAT/UNSD WORKSHOP ON FUTURE OF IMTS 09-11 November 2020 </a:t>
            </a:r>
            <a:endParaRPr kumimoji="0" lang="en-US" alt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E98375-5C84-4176-84A5-B6A3E0825F02}" type="slidenum"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4251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JOINT GCC-STAT/UNSD WORKSHOP ON FUTURE OF IMTS 09-11 November 2020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7C7773-6390-40B5-8F3A-46FD9E5B7090}" type="slidenum"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6598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720" y="6065044"/>
            <a:ext cx="4501480" cy="836611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JOINT GCC-STAT/UNSD WORKSHOP ON FUTURE OF IMTS</a:t>
            </a:r>
          </a:p>
          <a:p>
            <a:r>
              <a:rPr lang="en-US" altLang="en-US" dirty="0" smtClean="0"/>
              <a:t>09-11 November 2020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8" name="Slide Number Placeholder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1368152" cy="4762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JOINT GCC-STAT/UNSD WORKSHOP ON FUTURE OF IMTS 09-11 November 2020 </a:t>
            </a:r>
            <a:endParaRPr lang="en-GB"/>
          </a:p>
        </p:txBody>
      </p:sp>
      <p:sp>
        <p:nvSpPr>
          <p:cNvPr id="10" name="Slide Number Placeholder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1368152" cy="4762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720" y="6176962"/>
            <a:ext cx="4501480" cy="681037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JOINT GCC-STAT/UNSD WORKSHOP ON FUTURE OF IMTS</a:t>
            </a:r>
          </a:p>
          <a:p>
            <a:pPr>
              <a:defRPr/>
            </a:pPr>
            <a:r>
              <a:rPr lang="en-US" dirty="0" smtClean="0"/>
              <a:t>09-11 November 2020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1368152" cy="4762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720" y="6176963"/>
            <a:ext cx="4501480" cy="61277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JOINT GCC-STAT/UNSD WORKSHOP ON FUTURE OF IMTS</a:t>
            </a:r>
          </a:p>
          <a:p>
            <a:pPr>
              <a:defRPr/>
            </a:pPr>
            <a:r>
              <a:rPr lang="en-US" dirty="0" smtClean="0"/>
              <a:t>09-11 November 2020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JOINT GCC-STAT/UNSD WORKSHOP ON FUTURE OF IMTS</a:t>
            </a:r>
          </a:p>
          <a:p>
            <a:pPr>
              <a:defRPr/>
            </a:pPr>
            <a:r>
              <a:rPr lang="en-US" dirty="0" smtClean="0"/>
              <a:t>09-11 November 2020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77053" y="6176963"/>
            <a:ext cx="4501480" cy="612774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JOINT GCC-STAT/UNSD WORKSHOP ON FUTURE OF IMTS 09-11 November 2020 </a:t>
            </a:r>
            <a:endParaRPr lang="en-US" altLang="en-US" dirty="0" smtClean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51520" y="6219265"/>
            <a:ext cx="108012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fr-BE" dirty="0" smtClean="0"/>
              <a:t>Et dolor fragum</a:t>
            </a:r>
            <a:endParaRPr lang="en-GB" dirty="0" smtClean="0"/>
          </a:p>
          <a:p>
            <a:pPr marL="742950" lvl="1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</a:pPr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marL="1143000" lvl="2" indent="-228600" algn="l" rtl="0"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151003"/>
            <a:ext cx="4583546" cy="61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altLang="en-US" sz="1100" dirty="0" smtClean="0">
                <a:latin typeface="Arial" panose="020B0604020202020204" pitchFamily="34" charset="0"/>
              </a:rPr>
              <a:t>JOINT GCC-STAT/UNSD WORKSHOP ON FUTURE OF IMTS</a:t>
            </a:r>
          </a:p>
          <a:p>
            <a:r>
              <a:rPr lang="en-US" altLang="en-US" sz="1100" dirty="0" smtClean="0"/>
              <a:t>09-11 November 2020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923298" y="6049683"/>
            <a:ext cx="2243522" cy="5974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351877" y="6614412"/>
            <a:ext cx="695004" cy="29873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67544" y="6297439"/>
            <a:ext cx="1368152" cy="4762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66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iming>
    <p:tnLst>
      <p:par>
        <p:cTn id="1" dur="indefinite" restart="never" nodeType="tmRoot"/>
      </p:par>
    </p:tnLst>
  </p:timing>
  <p:hf hd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lang="en-GB" sz="2400" b="1" i="0" dirty="0" smtClean="0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lang="en-GB" sz="2000" b="0" dirty="0" smtClean="0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lang="en-GB" sz="1400" dirty="0" smtClean="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9C7CA-4C60-4E57-A16F-1C4134294BFD}" type="datetimeFigureOut">
              <a:rPr lang="en-GB" smtClean="0"/>
              <a:t>28/10/2020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9C747-7165-460F-94BB-306656329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25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92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fr-BE" dirty="0" smtClean="0"/>
              <a:t>Et dolor fragum</a:t>
            </a:r>
            <a:endParaRPr lang="en-GB" dirty="0" smtClean="0"/>
          </a:p>
          <a:p>
            <a:pPr marL="742950" lvl="1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</a:pPr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marL="1143000" lvl="2" indent="-228600" algn="l" rtl="0"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752" y="6151003"/>
            <a:ext cx="4583546" cy="61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JOINT GCC-STAT/UNSD WORKSHOP ON FUTURE OF IMTS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09-11 November 2020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923298" y="6049683"/>
            <a:ext cx="2243522" cy="5974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351877" y="6614412"/>
            <a:ext cx="695004" cy="29873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67544" y="6297439"/>
            <a:ext cx="1368152" cy="4762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7EC8A20-BA03-4FF7-8742-03D8AD4CA4F4}" type="slidenum">
              <a:rPr kumimoji="0" lang="en-GB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1528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lang="en-GB" sz="2400" b="1" i="0" dirty="0" smtClean="0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lang="en-GB" sz="2000" b="0" dirty="0" smtClean="0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lang="en-GB" sz="1400" dirty="0" smtClean="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ec.europa.eu/eurostat/cache/metadata/en/ext_tec_esms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pp.eurostat.ec.europa.eu/newxtweb/" TargetMode="External"/><Relationship Id="rId2" Type="http://schemas.openxmlformats.org/officeDocument/2006/relationships/hyperlink" Target="https://ec.europa.eu/eurostat/web/international-trade-in-goods/data/focus-on-enterprise-characteristics-te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c.europa.eu/eurostat/statistics-explained/index.php/International_trade_in_goods_by_enterprise_siz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urostat/web/international-trade-in-goods/data/focus-on-enterprise-characteristics-tec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pp.eurostat.ec.europa.eu/newxtweb/" TargetMode="External"/><Relationship Id="rId7" Type="http://schemas.openxmlformats.org/officeDocument/2006/relationships/hyperlink" Target="https://ec.europa.eu/eurostat/web/products-manuals-and-guidelines/-/KS-02-17-333" TargetMode="External"/><Relationship Id="rId2" Type="http://schemas.openxmlformats.org/officeDocument/2006/relationships/hyperlink" Target="http://ec.europa.eu/eurostat/web/international-trade-in-goods/data/focus-on-enterprise-characteristics-te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c.europa.eu/eurostat/web/products-manuals-and-guidelines/-/KS-GQ-16-009" TargetMode="External"/><Relationship Id="rId5" Type="http://schemas.openxmlformats.org/officeDocument/2006/relationships/hyperlink" Target="http://ec.europa.eu/eurostat/statistics-explained/index.php?title=International_trade_in_goods_by_enterprise_size&amp;oldid=370014" TargetMode="External"/><Relationship Id="rId4" Type="http://schemas.openxmlformats.org/officeDocument/2006/relationships/hyperlink" Target="https://ec.europa.eu/eurostat/web/products-manuals-and-guidelines/-/KS-GQ-20-00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urostat/web/products-manuals-and-guidelines/-/KS-GQ-20-003" TargetMode="External"/><Relationship Id="rId2" Type="http://schemas.openxmlformats.org/officeDocument/2006/relationships/hyperlink" Target="https://webgate.ec.europa.eu/sdmxregistr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800" dirty="0" smtClean="0"/>
              <a:t>Official European Statistics on Trade by Enterprise Characteristics </a:t>
            </a:r>
            <a:r>
              <a:rPr lang="en-GB" altLang="en-US" sz="2400" dirty="0" smtClean="0"/>
              <a:t>(TEC)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3" y="3933056"/>
            <a:ext cx="4248471" cy="1872208"/>
          </a:xfrm>
        </p:spPr>
        <p:txBody>
          <a:bodyPr>
            <a:normAutofit fontScale="70000" lnSpcReduction="20000"/>
          </a:bodyPr>
          <a:lstStyle/>
          <a:p>
            <a:r>
              <a:rPr lang="en-US" altLang="en-US" sz="2800" dirty="0"/>
              <a:t>JOINT GCC-STAT/UNSD WORKSHOP ON FUTURE OF</a:t>
            </a:r>
          </a:p>
          <a:p>
            <a:r>
              <a:rPr lang="en-US" altLang="en-US" sz="2800" dirty="0"/>
              <a:t>INTERNATIONAL MERCHANDISE TRADE </a:t>
            </a:r>
            <a:r>
              <a:rPr lang="en-US" altLang="en-US" sz="2800" dirty="0" smtClean="0"/>
              <a:t>STATISTICS </a:t>
            </a:r>
          </a:p>
          <a:p>
            <a:r>
              <a:rPr lang="en-US" altLang="en-US" sz="2800" dirty="0" smtClean="0"/>
              <a:t>9-11 November </a:t>
            </a:r>
            <a:r>
              <a:rPr lang="en-GB" altLang="en-US" sz="2800" dirty="0" smtClean="0"/>
              <a:t>2020</a:t>
            </a:r>
          </a:p>
          <a:p>
            <a:pPr>
              <a:spcBef>
                <a:spcPct val="0"/>
              </a:spcBef>
              <a:buClr>
                <a:srgbClr val="FFFFFF"/>
              </a:buClr>
            </a:pPr>
            <a:endParaRPr lang="en-GB" altLang="en-US" sz="2800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3" y="5805264"/>
            <a:ext cx="41764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000" b="0" kern="0" dirty="0" smtClean="0"/>
              <a:t>Valdone Kasperiuniene Eurostat  </a:t>
            </a:r>
          </a:p>
        </p:txBody>
      </p:sp>
    </p:spTree>
    <p:extLst>
      <p:ext uri="{BB962C8B-B14F-4D97-AF65-F5344CB8AC3E}">
        <p14:creationId xmlns:p14="http://schemas.microsoft.com/office/powerpoint/2010/main" val="334270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411760" y="6230958"/>
            <a:ext cx="4307160" cy="643286"/>
          </a:xfrm>
        </p:spPr>
        <p:txBody>
          <a:bodyPr/>
          <a:lstStyle/>
          <a:p>
            <a:pPr>
              <a:defRPr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JOINT GCC-STAT/UNSD WORKSHOP ON FUTURE OF IMTS 09-11 November 2020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BFC62-E3CF-4012-8A8B-ABF1C18EA02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403648" y="114260"/>
            <a:ext cx="59766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TEC </a:t>
            </a:r>
            <a:r>
              <a:rPr lang="en-GB" sz="3000" dirty="0" err="1">
                <a:solidFill>
                  <a:srgbClr val="0F5494"/>
                </a:solidFill>
                <a:latin typeface="+mj-lt"/>
                <a:ea typeface="+mj-ea"/>
                <a:cs typeface="+mj-cs"/>
              </a:rPr>
              <a:t>DSD</a:t>
            </a:r>
            <a:r>
              <a:rPr lang="en-GB" sz="30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 Overview</a:t>
            </a:r>
            <a:r>
              <a:rPr lang="en-US" sz="30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280278"/>
              </p:ext>
            </p:extLst>
          </p:nvPr>
        </p:nvGraphicFramePr>
        <p:xfrm>
          <a:off x="755576" y="836716"/>
          <a:ext cx="7920881" cy="5394242"/>
        </p:xfrm>
        <a:graphic>
          <a:graphicData uri="http://schemas.openxmlformats.org/drawingml/2006/table">
            <a:tbl>
              <a:tblPr firstRow="1" firstCol="1" bandRow="1"/>
              <a:tblGrid>
                <a:gridCol w="1870402">
                  <a:extLst>
                    <a:ext uri="{9D8B030D-6E8A-4147-A177-3AD203B41FA5}">
                      <a16:colId xmlns:a16="http://schemas.microsoft.com/office/drawing/2014/main" val="1758572094"/>
                    </a:ext>
                  </a:extLst>
                </a:gridCol>
                <a:gridCol w="2310451">
                  <a:extLst>
                    <a:ext uri="{9D8B030D-6E8A-4147-A177-3AD203B41FA5}">
                      <a16:colId xmlns:a16="http://schemas.microsoft.com/office/drawing/2014/main" val="1229169026"/>
                    </a:ext>
                  </a:extLst>
                </a:gridCol>
                <a:gridCol w="2530088">
                  <a:extLst>
                    <a:ext uri="{9D8B030D-6E8A-4147-A177-3AD203B41FA5}">
                      <a16:colId xmlns:a16="http://schemas.microsoft.com/office/drawing/2014/main" val="146835887"/>
                    </a:ext>
                  </a:extLst>
                </a:gridCol>
                <a:gridCol w="1209940">
                  <a:extLst>
                    <a:ext uri="{9D8B030D-6E8A-4147-A177-3AD203B41FA5}">
                      <a16:colId xmlns:a16="http://schemas.microsoft.com/office/drawing/2014/main" val="2781747773"/>
                    </a:ext>
                  </a:extLst>
                </a:gridCol>
              </a:tblGrid>
              <a:tr h="2942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CONCEPT ID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CONCEPT NAME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D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Code list or format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D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Agency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181031"/>
                  </a:ext>
                </a:extLst>
              </a:tr>
              <a:tr h="2942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FREQ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CL_SDMX_FREQ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SDMX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4529212"/>
                  </a:ext>
                </a:extLst>
              </a:tr>
              <a:tr h="5339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REPORTING_COUNTRY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Reporting country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CL_GEO_EUCCEFTA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859043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PARTNER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Partner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CL_TEC_COUNTRY_TRADE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525724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NACE_REV2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Economic activity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CL_TEC_ACTIVITY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217180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NB_EMPLOYEE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employee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CL_TEC_NB_EMPLOYEE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91860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NB_ENTERPRISE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enterprise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CL_TEC_NB_ENTERPRISE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575751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NB_PARTNER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partner countries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CL_TEC_NB_PARTNER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20875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CPA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Commodity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CL_TEC_CPA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086009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TRADE_POPULATION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Trade population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CL_TEC_TRADE_POPULATION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613614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TEC_FLOW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Flow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CL_FLOW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733984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TYPE_OF_CONTROL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of control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CL_TEC_TYPE_CONTROL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1095817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TYPE_OF_TRADER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of trader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CL_TEC_TYPE_TRADER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2318028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26556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EXPORTS_INTENSITY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Exports intensity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CL_TEC_EXPORTS_INTENSITY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119574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OBS_STATUS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Observation status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CL_SDMX_OBS_STATUS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SDMX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8070282"/>
                  </a:ext>
                </a:extLst>
              </a:tr>
              <a:tr h="5339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CONF_STATUS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Confidentiality</a:t>
                      </a:r>
                      <a:b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flag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CL_SDMX_CONF_OBS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SDMX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811984"/>
                  </a:ext>
                </a:extLst>
              </a:tr>
              <a:tr h="266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TABLE_ID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Table identification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CL_TEC_TABLEID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45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793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164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validation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JOINT GCC-STAT/UNSD WORKSHOP ON FUTURE OF IMTS 09-11 November 2020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Verdana" panose="020B0604030504040204" pitchFamily="34" charset="0"/>
              <a:buChar char="●"/>
            </a:pPr>
            <a:r>
              <a:rPr lang="en-US" sz="2400" b="1" dirty="0" smtClean="0">
                <a:ea typeface="+mn-ea"/>
                <a:cs typeface="+mn-cs"/>
              </a:rPr>
              <a:t>Rules described in TEC Compilers Guide   </a:t>
            </a:r>
          </a:p>
          <a:p>
            <a:pPr marL="342900" lvl="1" indent="-342900">
              <a:buFont typeface="Verdana" panose="020B0604030504040204" pitchFamily="34" charset="0"/>
              <a:buChar char="●"/>
            </a:pPr>
            <a:r>
              <a:rPr lang="en-US" sz="2400" b="1" dirty="0" smtClean="0">
                <a:ea typeface="+mn-ea"/>
                <a:cs typeface="+mn-cs"/>
              </a:rPr>
              <a:t>Developed validation tool which is used by Member States to validate data sets before transmission to </a:t>
            </a:r>
            <a:r>
              <a:rPr lang="en-US" sz="2400" b="1" dirty="0" smtClean="0">
                <a:ea typeface="+mn-ea"/>
                <a:cs typeface="+mn-cs"/>
              </a:rPr>
              <a:t>Eurostat</a:t>
            </a:r>
            <a:endParaRPr lang="en-US" sz="2400" b="1" dirty="0" smtClean="0">
              <a:ea typeface="+mn-ea"/>
              <a:cs typeface="+mn-cs"/>
            </a:endParaRPr>
          </a:p>
          <a:p>
            <a:pPr marL="342900" lvl="1" indent="-342900">
              <a:buFont typeface="Verdana" panose="020B0604030504040204" pitchFamily="34" charset="0"/>
              <a:buChar char="●"/>
            </a:pPr>
            <a:r>
              <a:rPr lang="en-US" sz="2400" b="1" dirty="0" smtClean="0">
                <a:ea typeface="+mn-ea"/>
                <a:cs typeface="+mn-cs"/>
              </a:rPr>
              <a:t>Transmission of data to Eurostat and  validation:</a:t>
            </a:r>
          </a:p>
          <a:p>
            <a:pPr lvl="1"/>
            <a:r>
              <a:rPr lang="en-GB" dirty="0" smtClean="0"/>
              <a:t>Level 1- Intra-dataset checks</a:t>
            </a:r>
            <a:r>
              <a:rPr lang="en-US" dirty="0" smtClean="0"/>
              <a:t> </a:t>
            </a:r>
          </a:p>
          <a:p>
            <a:pPr lvl="1"/>
            <a:r>
              <a:rPr lang="en-GB" dirty="0" smtClean="0"/>
              <a:t>Level 2- Inter-dataset checks</a:t>
            </a:r>
            <a:r>
              <a:rPr lang="en-US" dirty="0" smtClean="0"/>
              <a:t> </a:t>
            </a:r>
          </a:p>
          <a:p>
            <a:pPr lvl="1"/>
            <a:r>
              <a:rPr lang="en-GB" dirty="0" smtClean="0"/>
              <a:t>Level 3- Intra-domain checks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204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87" y="482412"/>
            <a:ext cx="8229600" cy="936625"/>
          </a:xfrm>
        </p:spPr>
        <p:txBody>
          <a:bodyPr/>
          <a:lstStyle/>
          <a:p>
            <a:r>
              <a:rPr lang="en-US" dirty="0" smtClean="0"/>
              <a:t>Quality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5736" y="6130403"/>
            <a:ext cx="4855096" cy="643286"/>
          </a:xfrm>
        </p:spPr>
        <p:txBody>
          <a:bodyPr/>
          <a:lstStyle/>
          <a:p>
            <a:r>
              <a:rPr lang="en-US" alt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JOINT GCC-STAT/UNSD WORKSHOP ON FUTURE OF IMTS </a:t>
            </a:r>
          </a:p>
          <a:p>
            <a:r>
              <a:rPr lang="en-US" alt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09-11 November 2020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Verdana" panose="020B0604030504040204" pitchFamily="34" charset="0"/>
              <a:buChar char="●"/>
            </a:pPr>
            <a:r>
              <a:rPr lang="en-US" sz="2400" dirty="0" smtClean="0">
                <a:ea typeface="+mn-ea"/>
                <a:cs typeface="+mn-cs"/>
              </a:rPr>
              <a:t>Established quality </a:t>
            </a:r>
            <a:r>
              <a:rPr lang="en-US" sz="2400" dirty="0" smtClean="0">
                <a:ea typeface="+mn-ea"/>
                <a:cs typeface="+mn-cs"/>
              </a:rPr>
              <a:t>framework</a:t>
            </a: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buFont typeface="Verdana" panose="020B0604030504040204" pitchFamily="34" charset="0"/>
              <a:buChar char="●"/>
            </a:pPr>
            <a:r>
              <a:rPr lang="en-US" sz="2400" dirty="0" smtClean="0">
                <a:ea typeface="+mn-ea"/>
                <a:cs typeface="+mn-cs"/>
              </a:rPr>
              <a:t>Annual quality reporting by Member States to </a:t>
            </a:r>
            <a:r>
              <a:rPr lang="en-US" sz="2400" dirty="0" smtClean="0">
                <a:ea typeface="+mn-ea"/>
                <a:cs typeface="+mn-cs"/>
              </a:rPr>
              <a:t>Eurostat </a:t>
            </a:r>
            <a:endParaRPr lang="en-US" sz="2400" dirty="0" smtClean="0">
              <a:ea typeface="+mn-ea"/>
              <a:cs typeface="+mn-cs"/>
            </a:endParaRPr>
          </a:p>
          <a:p>
            <a:pPr marL="342900" lvl="1" indent="-342900">
              <a:buFont typeface="Verdana" panose="020B0604030504040204" pitchFamily="34" charset="0"/>
              <a:buChar char="●"/>
            </a:pPr>
            <a:r>
              <a:rPr lang="en-US" sz="2400" dirty="0" smtClean="0">
                <a:ea typeface="+mn-ea"/>
                <a:cs typeface="+mn-cs"/>
                <a:hlinkClick r:id="rId2"/>
              </a:rPr>
              <a:t>Availability of European and national  </a:t>
            </a:r>
            <a:r>
              <a:rPr lang="en-US" sz="2400" dirty="0" smtClean="0">
                <a:ea typeface="+mn-ea"/>
                <a:cs typeface="+mn-cs"/>
                <a:hlinkClick r:id="rId2"/>
              </a:rPr>
              <a:t>metadata</a:t>
            </a:r>
            <a:endParaRPr lang="en-US" sz="2400" dirty="0"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12661"/>
            <a:ext cx="5544616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062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Dissemination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z="1100" dirty="0" smtClean="0">
                <a:latin typeface="Arial" panose="020B0604020202020204" pitchFamily="34" charset="0"/>
              </a:rPr>
              <a:t>JOINT GCC-STAT/UNSD WORKSHOP ON FUTURE OF IMTS 09-11 November 2020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Annual dissemination at EU level: T + 22 months via:</a:t>
            </a:r>
          </a:p>
          <a:p>
            <a:pPr lvl="1"/>
            <a:r>
              <a:rPr lang="en-US" dirty="0">
                <a:hlinkClick r:id="rId2"/>
              </a:rPr>
              <a:t>EUROBASE </a:t>
            </a:r>
            <a:r>
              <a:rPr lang="en-US" dirty="0"/>
              <a:t>– data for reference years </a:t>
            </a:r>
            <a:r>
              <a:rPr lang="en-US" dirty="0" smtClean="0"/>
              <a:t>2012-2018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Easy COMEXT</a:t>
            </a:r>
            <a:endParaRPr lang="en-US" dirty="0"/>
          </a:p>
          <a:p>
            <a:pPr lvl="1"/>
            <a:r>
              <a:rPr lang="en-US" dirty="0" smtClean="0"/>
              <a:t>News Releases 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Statistics Explained </a:t>
            </a:r>
            <a:r>
              <a:rPr lang="en-US" dirty="0" smtClean="0"/>
              <a:t>articles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9130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z="1100" dirty="0" smtClean="0">
                <a:latin typeface="Arial" panose="020B0604020202020204" pitchFamily="34" charset="0"/>
              </a:rPr>
              <a:t>JOINT GCC-STAT/UNSD WORKSHOP ON FUTURE OF IMTS 09-11 November 2020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7951" y="1950426"/>
            <a:ext cx="5273497" cy="38651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47951" y="1471461"/>
            <a:ext cx="5035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37"/>
            <a:r>
              <a:rPr lang="en-GB" sz="1800" b="0" i="1" dirty="0">
                <a:solidFill>
                  <a:srgbClr val="0000FF"/>
                </a:solidFill>
                <a:latin typeface="+mn-lt"/>
                <a:hlinkClick r:id="rId3"/>
              </a:rPr>
              <a:t>Trade by enterprise characteristics (TEC) </a:t>
            </a:r>
            <a:endParaRPr lang="en-GB" sz="1800" b="0" i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sets available on Eurostat website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746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developments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z="1100" dirty="0" smtClean="0">
                <a:latin typeface="Arial" panose="020B0604020202020204" pitchFamily="34" charset="0"/>
              </a:rPr>
              <a:t>JOINT GCC-STAT/UNSD WORKSHOP ON FUTURE OF IMTS 09-11 November 2020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Focus on the methodological work and quality improvement </a:t>
            </a:r>
          </a:p>
          <a:p>
            <a:r>
              <a:rPr lang="en-US" b="0" dirty="0"/>
              <a:t>New legal requirements </a:t>
            </a:r>
            <a:r>
              <a:rPr lang="en-US" b="0" dirty="0" smtClean="0"/>
              <a:t>from 2022:</a:t>
            </a:r>
            <a:endParaRPr lang="en-US" b="0" dirty="0"/>
          </a:p>
          <a:p>
            <a:pPr lvl="1"/>
            <a:r>
              <a:rPr lang="en-US" b="0" dirty="0"/>
              <a:t>Compilation of  </a:t>
            </a:r>
            <a:r>
              <a:rPr lang="en-US" b="0" dirty="0" smtClean="0"/>
              <a:t>all data sets at T+12</a:t>
            </a:r>
            <a:endParaRPr lang="en-US" b="0" dirty="0"/>
          </a:p>
          <a:p>
            <a:pPr lvl="1"/>
            <a:r>
              <a:rPr lang="en-US" b="0" dirty="0"/>
              <a:t>Compilation of all data sets on a mandatory basis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6875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Information at hand on EU official statistics on TEC: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JOINT GCC-STAT/UNSD WORKSHOP ON FUTURE OF IMTS 09-11 November 2020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 smtClean="0">
                <a:hlinkClick r:id="rId2"/>
              </a:rPr>
              <a:t>Focus on Enterprise </a:t>
            </a:r>
            <a:r>
              <a:rPr lang="en-US" b="0" dirty="0" err="1" smtClean="0">
                <a:hlinkClick r:id="rId2"/>
              </a:rPr>
              <a:t>Charachteristics</a:t>
            </a:r>
            <a:endParaRPr lang="en-US" b="0" dirty="0" smtClean="0"/>
          </a:p>
          <a:p>
            <a:r>
              <a:rPr lang="en-US" b="0" dirty="0" smtClean="0">
                <a:hlinkClick r:id="rId3"/>
              </a:rPr>
              <a:t>Easy COMEXT</a:t>
            </a:r>
            <a:r>
              <a:rPr lang="en-US" b="0" dirty="0" smtClean="0"/>
              <a:t>- TEC</a:t>
            </a:r>
          </a:p>
          <a:p>
            <a:r>
              <a:rPr lang="en-US" b="0" dirty="0" smtClean="0">
                <a:hlinkClick r:id="rId4"/>
              </a:rPr>
              <a:t>Compilers Guide </a:t>
            </a:r>
            <a:r>
              <a:rPr lang="en-US" b="0" dirty="0" smtClean="0"/>
              <a:t>on European statistics on international trade in goods by enterprise characteristics (TEC) </a:t>
            </a:r>
            <a:r>
              <a:rPr lang="en-US" b="0" dirty="0" smtClean="0"/>
              <a:t>2020</a:t>
            </a:r>
            <a:endParaRPr lang="en-US" b="0" dirty="0" smtClean="0"/>
          </a:p>
          <a:p>
            <a:r>
              <a:rPr lang="en-US" b="0" dirty="0" smtClean="0">
                <a:hlinkClick r:id="rId5"/>
              </a:rPr>
              <a:t>Statistics explained </a:t>
            </a:r>
            <a:r>
              <a:rPr lang="en-US" b="0" dirty="0"/>
              <a:t>- International trade in goods by enterprise size</a:t>
            </a:r>
          </a:p>
          <a:p>
            <a:r>
              <a:rPr lang="en-US" b="0" dirty="0" smtClean="0">
                <a:hlinkClick r:id="rId6"/>
              </a:rPr>
              <a:t>User </a:t>
            </a:r>
            <a:r>
              <a:rPr lang="en-US" b="0" dirty="0">
                <a:hlinkClick r:id="rId6"/>
              </a:rPr>
              <a:t>guide </a:t>
            </a:r>
            <a:r>
              <a:rPr lang="en-US" b="0" dirty="0"/>
              <a:t>on European statistics on international trade in goods — 2016 edition</a:t>
            </a:r>
            <a:endParaRPr lang="en-US" b="0" dirty="0" smtClean="0"/>
          </a:p>
          <a:p>
            <a:r>
              <a:rPr lang="en-US" b="0" dirty="0" smtClean="0">
                <a:hlinkClick r:id="rId7"/>
              </a:rPr>
              <a:t>Compilers guide </a:t>
            </a:r>
            <a:r>
              <a:rPr lang="en-US" b="0" dirty="0" smtClean="0"/>
              <a:t>on European statistics on international trade in goods, 2017 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37246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 </a:t>
            </a:r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z="1100" dirty="0" smtClean="0">
                <a:latin typeface="Arial" panose="020B0604020202020204" pitchFamily="34" charset="0"/>
              </a:rPr>
              <a:t>JOINT GCC-STAT/UNSD WORKSHOP ON FUTURE OF IMTS 09-11 November 2020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US" dirty="0" smtClean="0"/>
              <a:t>Prerequisites for TEC compilation</a:t>
            </a:r>
            <a:endParaRPr lang="en-GB" dirty="0" smtClean="0"/>
          </a:p>
          <a:p>
            <a:r>
              <a:rPr lang="en-GB" dirty="0" smtClean="0"/>
              <a:t>TEC compilation in EU</a:t>
            </a:r>
          </a:p>
          <a:p>
            <a:pPr lvl="1"/>
            <a:r>
              <a:rPr lang="en-GB" dirty="0" smtClean="0"/>
              <a:t>Data sets </a:t>
            </a:r>
          </a:p>
          <a:p>
            <a:pPr lvl="1"/>
            <a:r>
              <a:rPr lang="en-GB" dirty="0" smtClean="0"/>
              <a:t>Methodology and data transmission rules</a:t>
            </a:r>
          </a:p>
          <a:p>
            <a:pPr lvl="1"/>
            <a:r>
              <a:rPr lang="en-GB" dirty="0" smtClean="0"/>
              <a:t>Quality work </a:t>
            </a:r>
          </a:p>
          <a:p>
            <a:pPr lvl="1"/>
            <a:r>
              <a:rPr lang="en-GB" dirty="0" smtClean="0"/>
              <a:t>Dissemination</a:t>
            </a:r>
          </a:p>
          <a:p>
            <a:pPr marL="342900" lvl="2" indent="-342900"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sz="2400" b="1" dirty="0" smtClean="0">
                <a:ea typeface="+mn-ea"/>
                <a:cs typeface="+mn-cs"/>
              </a:rPr>
              <a:t>Future developments</a:t>
            </a:r>
          </a:p>
        </p:txBody>
      </p:sp>
      <p:sp>
        <p:nvSpPr>
          <p:cNvPr id="7" name="Footer Placeholder 3"/>
          <p:cNvSpPr>
            <a:spLocks noGrp="1"/>
          </p:cNvSpPr>
          <p:nvPr/>
        </p:nvSpPr>
        <p:spPr bwMode="auto">
          <a:xfrm>
            <a:off x="3347864" y="630932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lang="en-GB"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93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z="1100" dirty="0" smtClean="0">
                <a:latin typeface="Arial" panose="020B0604020202020204" pitchFamily="34" charset="0"/>
              </a:rPr>
              <a:t>JOINT GCC-STAT/UNSD WORKSHOP ON FUTURE OF IMTS 09-11 November 2020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594891"/>
            <a:ext cx="8231956" cy="4636067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0"/>
              </a:spcAft>
            </a:pPr>
            <a:r>
              <a:rPr lang="en-GB" altLang="en-US" sz="2200" b="0" kern="1200" dirty="0" smtClean="0"/>
              <a:t>Trade </a:t>
            </a:r>
            <a:r>
              <a:rPr lang="en-GB" altLang="en-US" sz="2200" b="0" kern="1200" dirty="0"/>
              <a:t>by enterprise characteristics (TEC) aims at bridging two statistical domains – international trade in goods and  business </a:t>
            </a:r>
            <a:r>
              <a:rPr lang="en-GB" altLang="en-US" sz="2200" b="0" kern="1200" dirty="0" smtClean="0"/>
              <a:t>statistics - </a:t>
            </a:r>
            <a:r>
              <a:rPr lang="en-GB" altLang="en-US" sz="2200" b="0" kern="1200" dirty="0"/>
              <a:t>which traditionally have been compiled and used </a:t>
            </a:r>
            <a:r>
              <a:rPr lang="en-GB" altLang="en-US" sz="2200" b="0" kern="1200" dirty="0" smtClean="0"/>
              <a:t>separately</a:t>
            </a:r>
            <a:endParaRPr lang="en-GB" altLang="en-US" sz="2200" b="0" kern="1200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</a:pPr>
            <a:r>
              <a:rPr lang="en-GB" altLang="en-US" sz="2200" b="0" kern="1200" dirty="0" smtClean="0"/>
              <a:t>TEC </a:t>
            </a:r>
            <a:r>
              <a:rPr lang="en-GB" altLang="en-US" sz="2200" b="0" kern="1200" dirty="0"/>
              <a:t>connects two different methodological approaches applied in trade in goods and in business </a:t>
            </a:r>
            <a:r>
              <a:rPr lang="en-GB" altLang="en-US" sz="2200" b="0" kern="1200" dirty="0" smtClean="0"/>
              <a:t>statistics</a:t>
            </a:r>
            <a:endParaRPr lang="en-GB" altLang="en-US" sz="2200" b="0" kern="1200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</a:pPr>
            <a:r>
              <a:rPr lang="en-GB" altLang="en-US" sz="2200" b="0" kern="1200" dirty="0"/>
              <a:t>TEC quality depends on the quality of the source datasets (trade in goods </a:t>
            </a:r>
            <a:r>
              <a:rPr lang="en-GB" altLang="en-US" sz="2200" b="0" kern="1200" dirty="0" smtClean="0"/>
              <a:t>statistics and </a:t>
            </a:r>
            <a:r>
              <a:rPr lang="en-GB" altLang="en-US" sz="2200" b="0" kern="1200" dirty="0"/>
              <a:t>business register data</a:t>
            </a:r>
            <a:r>
              <a:rPr lang="en-GB" altLang="en-US" sz="2200" b="0" kern="1200" dirty="0" smtClean="0"/>
              <a:t>)</a:t>
            </a:r>
          </a:p>
          <a:p>
            <a:pPr marL="0" lvl="0" indent="0">
              <a:spcBef>
                <a:spcPts val="600"/>
              </a:spcBef>
              <a:spcAft>
                <a:spcPts val="0"/>
              </a:spcAft>
            </a:pPr>
            <a:r>
              <a:rPr lang="en-GB" altLang="en-US" sz="2200" b="0" kern="1200" dirty="0" smtClean="0"/>
              <a:t>TEC </a:t>
            </a:r>
            <a:r>
              <a:rPr lang="en-GB" altLang="en-US" sz="2200" b="0" kern="1200" dirty="0"/>
              <a:t>is compiled by micro-data </a:t>
            </a:r>
            <a:r>
              <a:rPr lang="en-GB" altLang="en-US" sz="2200" b="0" kern="1200" dirty="0" smtClean="0"/>
              <a:t>linking</a:t>
            </a:r>
            <a:endParaRPr lang="en-GB" altLang="en-US" sz="2200" b="0" kern="1200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</a:pPr>
            <a:r>
              <a:rPr lang="en-GB" altLang="en-US" sz="2200" b="0" kern="1200" dirty="0" smtClean="0"/>
              <a:t> TEC does not require additional </a:t>
            </a:r>
            <a:r>
              <a:rPr lang="en-GB" altLang="en-US" sz="2200" b="0" kern="1200" dirty="0"/>
              <a:t>data </a:t>
            </a:r>
            <a:r>
              <a:rPr lang="en-GB" altLang="en-US" sz="2200" b="0" kern="1200" dirty="0" smtClean="0"/>
              <a:t>collection</a:t>
            </a:r>
          </a:p>
          <a:p>
            <a:pPr marL="0" lvl="0" indent="0">
              <a:spcBef>
                <a:spcPts val="600"/>
              </a:spcBef>
              <a:spcAft>
                <a:spcPts val="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425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 for compiling TEC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z="1100" dirty="0" smtClean="0">
                <a:latin typeface="Arial" panose="020B0604020202020204" pitchFamily="34" charset="0"/>
              </a:rPr>
              <a:t>JOINT GCC-STAT/UNSD WORKSHOP ON FUTURE OF IMTS 09-11 November 2020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9900" y="1594891"/>
            <a:ext cx="8229600" cy="406635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b="0" dirty="0" smtClean="0"/>
              <a:t>The National Statistical Office should collect  trade data at trader level (trader ID</a:t>
            </a:r>
            <a:r>
              <a:rPr lang="en-US" b="0" dirty="0" smtClean="0"/>
              <a:t>)</a:t>
            </a:r>
            <a:endParaRPr lang="en-US" b="0" dirty="0" smtClean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b="0" dirty="0" smtClean="0"/>
              <a:t>Good quality Statistical Business Register (SBR) which enables to link traders’ ID with the statistical ID contained in the </a:t>
            </a:r>
            <a:r>
              <a:rPr lang="en-US" b="0" dirty="0" smtClean="0"/>
              <a:t>register</a:t>
            </a:r>
            <a:endParaRPr lang="en-US" b="0" dirty="0" smtClean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b="0" dirty="0" smtClean="0"/>
              <a:t>Close cooperation between trade and business </a:t>
            </a:r>
            <a:r>
              <a:rPr lang="en-US" b="0" dirty="0" smtClean="0"/>
              <a:t>statisticians    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1275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1784"/>
            <a:ext cx="9144000" cy="1143000"/>
          </a:xfrm>
        </p:spPr>
        <p:txBody>
          <a:bodyPr/>
          <a:lstStyle/>
          <a:p>
            <a:pPr algn="ctr"/>
            <a:r>
              <a:rPr lang="en-US" sz="2600" dirty="0"/>
              <a:t>Methodological differences between </a:t>
            </a:r>
            <a:r>
              <a:rPr lang="en-US" sz="2600" dirty="0" smtClean="0"/>
              <a:t>trade and business statistics affecting TEC compil</a:t>
            </a:r>
            <a:r>
              <a:rPr lang="en-US" sz="2400" dirty="0" smtClean="0"/>
              <a:t>ation 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509" y="1728464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Trade statistics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64903"/>
            <a:ext cx="4040188" cy="3561259"/>
          </a:xfrm>
        </p:spPr>
        <p:txBody>
          <a:bodyPr/>
          <a:lstStyle/>
          <a:p>
            <a:pPr>
              <a:buClr>
                <a:srgbClr val="0F5494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b="0" dirty="0" smtClean="0"/>
              <a:t>Statistical unit – </a:t>
            </a:r>
            <a:r>
              <a:rPr lang="en-US" b="0" i="1" dirty="0" smtClean="0"/>
              <a:t>trader</a:t>
            </a:r>
          </a:p>
          <a:p>
            <a:pPr>
              <a:buClr>
                <a:srgbClr val="0F5494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b="0" dirty="0" smtClean="0"/>
              <a:t>Passive confidentiality</a:t>
            </a:r>
          </a:p>
          <a:p>
            <a:pPr>
              <a:buClr>
                <a:srgbClr val="0F5494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b="0" dirty="0" smtClean="0"/>
              <a:t>Reference period – monthly     </a:t>
            </a:r>
            <a:endParaRPr lang="en-GB" b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25" y="1682317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Business statistics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64903"/>
            <a:ext cx="4041775" cy="3561260"/>
          </a:xfrm>
        </p:spPr>
        <p:txBody>
          <a:bodyPr/>
          <a:lstStyle/>
          <a:p>
            <a:pPr>
              <a:buClr>
                <a:srgbClr val="0F5494"/>
              </a:buClr>
              <a:buSzPct val="85000"/>
            </a:pPr>
            <a:r>
              <a:rPr lang="en-US" b="0" dirty="0" smtClean="0"/>
              <a:t>Statistical unit  - </a:t>
            </a:r>
            <a:r>
              <a:rPr lang="en-US" b="0" i="1" dirty="0" smtClean="0"/>
              <a:t>enterprise</a:t>
            </a:r>
          </a:p>
          <a:p>
            <a:pPr>
              <a:buClr>
                <a:srgbClr val="0F5494"/>
              </a:buClr>
              <a:buSzPct val="85000"/>
            </a:pPr>
            <a:r>
              <a:rPr lang="en-US" b="0" dirty="0" smtClean="0"/>
              <a:t>Active confidentiality</a:t>
            </a:r>
          </a:p>
          <a:p>
            <a:pPr>
              <a:buClr>
                <a:srgbClr val="0F5494"/>
              </a:buClr>
              <a:buSzPct val="85000"/>
            </a:pPr>
            <a:r>
              <a:rPr lang="en-US" b="0" dirty="0" smtClean="0"/>
              <a:t>SBR updated annually </a:t>
            </a:r>
            <a:endParaRPr lang="en-GB" b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JOINT GCC-STAT/UNSD WORKSHOP ON FUTURE OF IMTS</a:t>
            </a:r>
          </a:p>
          <a:p>
            <a:pPr>
              <a:defRPr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09-11 November 2020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622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036495" cy="1728192"/>
          </a:xfrm>
        </p:spPr>
        <p:txBody>
          <a:bodyPr/>
          <a:lstStyle/>
          <a:p>
            <a:r>
              <a:rPr lang="en-US" sz="2800" dirty="0" smtClean="0"/>
              <a:t>Business Register variables used for TEC compilation </a:t>
            </a:r>
            <a:r>
              <a:rPr lang="en-US" sz="2800" b="0" dirty="0" smtClean="0"/>
              <a:t>(for enterprise) </a:t>
            </a:r>
            <a:endParaRPr lang="en-GB" sz="28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z="1100" smtClean="0">
                <a:latin typeface="Arial" panose="020B0604020202020204" pitchFamily="34" charset="0"/>
              </a:rPr>
              <a:t>JOINT GCC-STAT/UNSD WORKSHOP ON FUTURE OF IMTS 09-11 November 2020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SzPct val="80000"/>
            </a:pPr>
            <a:r>
              <a:rPr lang="en-US" dirty="0" smtClean="0"/>
              <a:t>Principal activity code </a:t>
            </a:r>
            <a:r>
              <a:rPr lang="en-US" b="0" dirty="0" smtClean="0"/>
              <a:t>(NACE 4 digit)</a:t>
            </a:r>
          </a:p>
          <a:p>
            <a:pPr>
              <a:buSzPct val="80000"/>
            </a:pPr>
            <a:r>
              <a:rPr lang="en-US" dirty="0" smtClean="0"/>
              <a:t>Number of persons employed </a:t>
            </a:r>
            <a:r>
              <a:rPr lang="en-US" b="0" dirty="0" smtClean="0"/>
              <a:t>(for grouping enterprises in to size classes)  </a:t>
            </a:r>
          </a:p>
          <a:p>
            <a:pPr>
              <a:buSzPct val="80000"/>
            </a:pPr>
            <a:r>
              <a:rPr lang="en-US" dirty="0" smtClean="0"/>
              <a:t>Turnover </a:t>
            </a:r>
            <a:r>
              <a:rPr lang="en-US" b="0" dirty="0" smtClean="0"/>
              <a:t>(annual; for calculation of exports intensity) </a:t>
            </a:r>
          </a:p>
          <a:p>
            <a:pPr>
              <a:buSzPct val="80000"/>
            </a:pPr>
            <a:r>
              <a:rPr lang="en-US" dirty="0" smtClean="0"/>
              <a:t>Ownership and controls characteristics:</a:t>
            </a:r>
          </a:p>
          <a:p>
            <a:pPr lvl="1"/>
            <a:r>
              <a:rPr lang="en-GB" dirty="0" smtClean="0"/>
              <a:t>it </a:t>
            </a:r>
            <a:r>
              <a:rPr lang="en-GB" dirty="0"/>
              <a:t>indicates whether an enterprise is domestically or foreign </a:t>
            </a:r>
            <a:r>
              <a:rPr lang="en-GB" dirty="0" smtClean="0"/>
              <a:t>controlled, and </a:t>
            </a:r>
          </a:p>
          <a:p>
            <a:pPr lvl="1"/>
            <a:r>
              <a:rPr lang="en-GB" dirty="0" smtClean="0"/>
              <a:t>if </a:t>
            </a:r>
            <a:r>
              <a:rPr lang="en-GB" dirty="0"/>
              <a:t>it is domestically controlled, whether it has affiliates abroad or </a:t>
            </a:r>
            <a:r>
              <a:rPr lang="en-GB" dirty="0" smtClean="0"/>
              <a:t>not</a:t>
            </a:r>
            <a:endParaRPr lang="en-US" b="0" dirty="0" smtClean="0"/>
          </a:p>
          <a:p>
            <a:pPr lvl="1"/>
            <a:endParaRPr lang="en-US" b="0" dirty="0" smtClean="0"/>
          </a:p>
          <a:p>
            <a:endParaRPr lang="en-US" b="0" dirty="0" smtClean="0"/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034017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 compilation in EU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z="1100" dirty="0" smtClean="0">
                <a:latin typeface="Arial" panose="020B0604020202020204" pitchFamily="34" charset="0"/>
              </a:rPr>
              <a:t>JOINT GCC-STAT/UNSD WORKSHOP ON FUTURE OF IMTS 09-11 November 2020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TEC - well established statistical area</a:t>
            </a:r>
          </a:p>
          <a:p>
            <a:pPr lvl="1"/>
            <a:r>
              <a:rPr lang="en-GB" dirty="0" smtClean="0"/>
              <a:t>First pilot projects of linking trade in goods and BR data started in </a:t>
            </a:r>
            <a:r>
              <a:rPr lang="en-GB" dirty="0" smtClean="0"/>
              <a:t>2003</a:t>
            </a:r>
            <a:endParaRPr lang="en-GB" dirty="0" smtClean="0"/>
          </a:p>
          <a:p>
            <a:pPr lvl="1"/>
            <a:r>
              <a:rPr lang="en-GB" dirty="0" smtClean="0"/>
              <a:t>Gradual development of definitions, methodology, quality requirements and IT </a:t>
            </a:r>
            <a:r>
              <a:rPr lang="en-GB" dirty="0" smtClean="0"/>
              <a:t>tools</a:t>
            </a:r>
            <a:endParaRPr lang="en-GB" dirty="0" smtClean="0"/>
          </a:p>
          <a:p>
            <a:pPr lvl="1"/>
            <a:r>
              <a:rPr lang="en-GB" dirty="0" smtClean="0"/>
              <a:t>Legal obligation introduced by European regulations in </a:t>
            </a:r>
            <a:r>
              <a:rPr lang="en-GB" dirty="0" smtClean="0"/>
              <a:t>2009/2010 </a:t>
            </a:r>
            <a:endParaRPr lang="en-GB" dirty="0" smtClean="0"/>
          </a:p>
          <a:p>
            <a:pPr lvl="1"/>
            <a:r>
              <a:rPr lang="en-GB" dirty="0" smtClean="0"/>
              <a:t>Annual publication of official statistics in </a:t>
            </a:r>
            <a:r>
              <a:rPr lang="en-GB" dirty="0" smtClean="0"/>
              <a:t>September-October   </a:t>
            </a:r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98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Compiled data sets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6180158"/>
            <a:ext cx="4235152" cy="643286"/>
          </a:xfrm>
        </p:spPr>
        <p:txBody>
          <a:bodyPr/>
          <a:lstStyle/>
          <a:p>
            <a:r>
              <a:rPr lang="en-US" alt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JOINT GCC-STAT/UNSD WORKSHOP ON FUTURE OF IMTS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09-11 November 2020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9900" y="1594891"/>
            <a:ext cx="8494588" cy="3994349"/>
          </a:xfrm>
        </p:spPr>
        <p:txBody>
          <a:bodyPr/>
          <a:lstStyle/>
          <a:p>
            <a:r>
              <a:rPr lang="en-US" dirty="0" smtClean="0"/>
              <a:t>TEC data are compiled annually - 6 mandatory and 4 optional data sets:</a:t>
            </a:r>
          </a:p>
          <a:p>
            <a:pPr lvl="1"/>
            <a:r>
              <a:rPr lang="en-US" dirty="0" smtClean="0"/>
              <a:t>mandatory breakdowns  - by NACE, traders size class,   concentration of trade, CPA and type of traders (provided by 27 Member States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optional data </a:t>
            </a:r>
            <a:r>
              <a:rPr lang="mr-IN" dirty="0" smtClean="0"/>
              <a:t>–</a:t>
            </a:r>
            <a:r>
              <a:rPr lang="en-US" dirty="0" smtClean="0"/>
              <a:t> type of ownership, exports intensity, NACE 4, partner country in combination with traders size class, (provided by 16 Member States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In addition, all Member States provide quality indicators on data </a:t>
            </a:r>
            <a:r>
              <a:rPr lang="en-US" dirty="0" smtClean="0"/>
              <a:t>matching   </a:t>
            </a:r>
            <a:r>
              <a:rPr lang="en-US" dirty="0" smtClean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32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89544"/>
            <a:ext cx="8229600" cy="936625"/>
          </a:xfrm>
        </p:spPr>
        <p:txBody>
          <a:bodyPr/>
          <a:lstStyle/>
          <a:p>
            <a:r>
              <a:rPr lang="en-US" dirty="0" smtClean="0"/>
              <a:t>Development of methodology and transmission rules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z="1100" dirty="0" smtClean="0">
                <a:latin typeface="Arial" panose="020B0604020202020204" pitchFamily="34" charset="0"/>
              </a:rPr>
              <a:t>JOINT GCC-STAT/UNSD WORKSHOP ON FUTURE OF IMTS 09-11 November 2020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650" lvl="1" indent="-3426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All EU Member States implemented SDMX-ML </a:t>
            </a:r>
            <a:r>
              <a:rPr lang="en-US" dirty="0" smtClean="0"/>
              <a:t>format for transmission of data to Eurostat</a:t>
            </a:r>
            <a:endParaRPr lang="en-US" dirty="0"/>
          </a:p>
          <a:p>
            <a:pPr marL="342650" lvl="1" indent="-3426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Eurostat developed code lists specific for TEC data, which can be reused by other organizations compiling statistics on TEC</a:t>
            </a:r>
          </a:p>
          <a:p>
            <a:pPr marL="342650" lvl="1" indent="-3426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/>
              <a:t>The Trade by Enterprise Characteristics </a:t>
            </a:r>
            <a:r>
              <a:rPr lang="en-GB" dirty="0" smtClean="0"/>
              <a:t>DSD is</a:t>
            </a:r>
          </a:p>
          <a:p>
            <a:pPr marL="3619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dirty="0" smtClean="0"/>
              <a:t> available on </a:t>
            </a:r>
            <a:r>
              <a:rPr lang="en-GB" dirty="0">
                <a:hlinkClick r:id="rId2"/>
              </a:rPr>
              <a:t>Euro SDMX Registry</a:t>
            </a:r>
            <a:endParaRPr lang="en-GB" dirty="0"/>
          </a:p>
          <a:p>
            <a:pPr marL="342650" lvl="1" indent="-34265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dirty="0"/>
              <a:t>The compilation methodology and the </a:t>
            </a:r>
            <a:r>
              <a:rPr lang="en-GB" dirty="0" smtClean="0"/>
              <a:t>data</a:t>
            </a:r>
          </a:p>
          <a:p>
            <a:pPr marL="271463" lvl="1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 smtClean="0"/>
              <a:t> validation rules </a:t>
            </a:r>
            <a:r>
              <a:rPr lang="en-GB" dirty="0"/>
              <a:t>were developed and </a:t>
            </a:r>
            <a:r>
              <a:rPr lang="en-GB" dirty="0" smtClean="0"/>
              <a:t>published</a:t>
            </a:r>
          </a:p>
          <a:p>
            <a:pPr marL="0" lvl="1" indent="271463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 smtClean="0"/>
              <a:t> </a:t>
            </a:r>
            <a:r>
              <a:rPr lang="en-GB" dirty="0"/>
              <a:t>in the </a:t>
            </a:r>
            <a:r>
              <a:rPr lang="en-GB" dirty="0" smtClean="0">
                <a:hlinkClick r:id="rId3"/>
              </a:rPr>
              <a:t>Compilers </a:t>
            </a:r>
            <a:r>
              <a:rPr lang="en-GB" dirty="0">
                <a:hlinkClick r:id="rId3"/>
              </a:rPr>
              <a:t>guide on European statistics </a:t>
            </a:r>
            <a:r>
              <a:rPr lang="en-GB" dirty="0" smtClean="0">
                <a:hlinkClick r:id="rId3"/>
              </a:rPr>
              <a:t>on</a:t>
            </a:r>
          </a:p>
          <a:p>
            <a:pPr marL="0" lvl="1" indent="363538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hlinkClick r:id="rId3"/>
              </a:rPr>
              <a:t>International trade </a:t>
            </a:r>
            <a:r>
              <a:rPr lang="en-GB" dirty="0">
                <a:hlinkClick r:id="rId3"/>
              </a:rPr>
              <a:t>in goods by enterprise </a:t>
            </a:r>
            <a:endParaRPr lang="en-GB" dirty="0" smtClean="0">
              <a:hlinkClick r:id="rId3"/>
            </a:endParaRPr>
          </a:p>
          <a:p>
            <a:pPr marL="0" lvl="1" indent="363538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hlinkClick r:id="rId3"/>
              </a:rPr>
              <a:t>characteristics</a:t>
            </a:r>
            <a:endParaRPr lang="en-US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3068960"/>
            <a:ext cx="1921902" cy="272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8921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lan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2025</TotalTime>
  <Words>975</Words>
  <Application>Microsoft Office PowerPoint</Application>
  <PresentationFormat>On-screen Show (4:3)</PresentationFormat>
  <Paragraphs>205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Verdana</vt:lpstr>
      <vt:lpstr>Blank</vt:lpstr>
      <vt:lpstr>Custom Design</vt:lpstr>
      <vt:lpstr>1_Blank</vt:lpstr>
      <vt:lpstr>Official European Statistics on Trade by Enterprise Characteristics (TEC)</vt:lpstr>
      <vt:lpstr>Content </vt:lpstr>
      <vt:lpstr>Introduction </vt:lpstr>
      <vt:lpstr>Prerequisites for compiling TEC</vt:lpstr>
      <vt:lpstr>Methodological differences between trade and business statistics affecting TEC compilation </vt:lpstr>
      <vt:lpstr>Business Register variables used for TEC compilation (for enterprise) </vt:lpstr>
      <vt:lpstr>TEC compilation in EU</vt:lpstr>
      <vt:lpstr>Compiled data sets</vt:lpstr>
      <vt:lpstr>Development of methodology and transmission rules</vt:lpstr>
      <vt:lpstr>PowerPoint Presentation</vt:lpstr>
      <vt:lpstr>Data validation</vt:lpstr>
      <vt:lpstr>Quality work</vt:lpstr>
      <vt:lpstr>Dissemination</vt:lpstr>
      <vt:lpstr>Data sets available on Eurostat website</vt:lpstr>
      <vt:lpstr>New developments</vt:lpstr>
      <vt:lpstr>Information at hand on EU official statistics on TEC:  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&lt;Agenda Heading&gt;</dc:title>
  <dc:creator>ZEKIC Ines (ESTAT)</dc:creator>
  <cp:lastModifiedBy>KASPERIUNIENE Valdone (ESTAT)</cp:lastModifiedBy>
  <cp:revision>235</cp:revision>
  <dcterms:created xsi:type="dcterms:W3CDTF">2018-02-14T10:21:59Z</dcterms:created>
  <dcterms:modified xsi:type="dcterms:W3CDTF">2020-10-28T11:03:20Z</dcterms:modified>
</cp:coreProperties>
</file>